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3" r:id="rId11"/>
    <p:sldId id="279" r:id="rId12"/>
    <p:sldId id="282" r:id="rId13"/>
    <p:sldId id="283" r:id="rId14"/>
    <p:sldId id="284" r:id="rId15"/>
    <p:sldId id="280" r:id="rId16"/>
    <p:sldId id="285" r:id="rId17"/>
    <p:sldId id="286" r:id="rId18"/>
    <p:sldId id="288" r:id="rId19"/>
    <p:sldId id="287" r:id="rId20"/>
    <p:sldId id="275" r:id="rId21"/>
    <p:sldId id="262" r:id="rId22"/>
    <p:sldId id="290" r:id="rId23"/>
    <p:sldId id="263" r:id="rId24"/>
    <p:sldId id="289" r:id="rId25"/>
  </p:sldIdLst>
  <p:sldSz cx="9144000" cy="6858000" type="screen4x3"/>
  <p:notesSz cx="6858000" cy="9144000"/>
  <p:custDataLst>
    <p:tags r:id="rId27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50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25/08/2013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Sistemas Numéricos Posicionais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Binário - Decimal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1403648" y="2348880"/>
            <a:ext cx="4248472" cy="3744416"/>
            <a:chOff x="467544" y="1700808"/>
            <a:chExt cx="4248472" cy="3744416"/>
          </a:xfrm>
        </p:grpSpPr>
        <p:cxnSp>
          <p:nvCxnSpPr>
            <p:cNvPr id="8" name="Conector reto 7"/>
            <p:cNvCxnSpPr/>
            <p:nvPr/>
          </p:nvCxnSpPr>
          <p:spPr>
            <a:xfrm>
              <a:off x="1259632" y="2204864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1822996" y="2204864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1835696" y="270892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2411760" y="2708920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2411760" y="3212976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2987824" y="3717032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2987824" y="3212976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3563888" y="3717032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4139952" y="4221088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>
              <a:off x="3563888" y="422108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4139952" y="4725144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 flipV="1">
              <a:off x="467544" y="2636912"/>
              <a:ext cx="3168352" cy="280831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1259632" y="1700808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539552" y="1700808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1259632" y="170080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907704" y="220486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2483768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3059832" y="3212976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3635896" y="371703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4211960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1835696" y="3284984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5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31640" y="2780928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10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611560" y="2276872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21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2339752" y="3789040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</a:t>
              </a:r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2987824" y="4293096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1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3419872" y="4797152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</a:t>
              </a:r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4932040" y="1700808"/>
            <a:ext cx="3960440" cy="2424466"/>
            <a:chOff x="4932040" y="1700808"/>
            <a:chExt cx="3960440" cy="2424466"/>
          </a:xfrm>
        </p:grpSpPr>
        <p:sp>
          <p:nvSpPr>
            <p:cNvPr id="35" name="CaixaDeTexto 34"/>
            <p:cNvSpPr txBox="1"/>
            <p:nvPr/>
          </p:nvSpPr>
          <p:spPr>
            <a:xfrm>
              <a:off x="5076056" y="1772816"/>
              <a:ext cx="38164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1   0   1   0   1   0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4932040" y="2247255"/>
              <a:ext cx="38164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4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4932040" y="2924945"/>
              <a:ext cx="38164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101010</a:t>
              </a:r>
              <a:r>
                <a:rPr lang="pt-BR" sz="2400" b="1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= 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+2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+2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</a:p>
            <a:p>
              <a:r>
                <a:rPr lang="pt-BR" sz="24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         = 42</a:t>
              </a:r>
              <a:r>
                <a:rPr lang="pt-BR" sz="2400" b="1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</a:p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38" name="Conector reto 37"/>
            <p:cNvCxnSpPr/>
            <p:nvPr/>
          </p:nvCxnSpPr>
          <p:spPr>
            <a:xfrm flipH="1">
              <a:off x="5652120" y="1700808"/>
              <a:ext cx="216024" cy="108012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 flipH="1">
              <a:off x="6732240" y="1700808"/>
              <a:ext cx="216024" cy="108012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 flipH="1">
              <a:off x="7812360" y="1700808"/>
              <a:ext cx="216024" cy="108012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tângulo de cantos arredondados 41"/>
          <p:cNvSpPr/>
          <p:nvPr/>
        </p:nvSpPr>
        <p:spPr>
          <a:xfrm>
            <a:off x="6948264" y="3311110"/>
            <a:ext cx="864096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9" name="Grupo 48"/>
          <p:cNvGrpSpPr/>
          <p:nvPr/>
        </p:nvGrpSpPr>
        <p:grpSpPr>
          <a:xfrm>
            <a:off x="1259632" y="1772816"/>
            <a:ext cx="5302466" cy="1610302"/>
            <a:chOff x="1259632" y="1772816"/>
            <a:chExt cx="5302466" cy="1610302"/>
          </a:xfrm>
        </p:grpSpPr>
        <p:grpSp>
          <p:nvGrpSpPr>
            <p:cNvPr id="47" name="Grupo 46"/>
            <p:cNvGrpSpPr/>
            <p:nvPr/>
          </p:nvGrpSpPr>
          <p:grpSpPr>
            <a:xfrm>
              <a:off x="1259632" y="2132856"/>
              <a:ext cx="5302466" cy="1250262"/>
              <a:chOff x="1259632" y="2132856"/>
              <a:chExt cx="5302466" cy="1250262"/>
            </a:xfrm>
          </p:grpSpPr>
          <p:sp>
            <p:nvSpPr>
              <p:cNvPr id="41" name="Retângulo de cantos arredondados 40"/>
              <p:cNvSpPr/>
              <p:nvPr/>
            </p:nvSpPr>
            <p:spPr>
              <a:xfrm>
                <a:off x="4932040" y="2951070"/>
                <a:ext cx="1630058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/>
              <p:nvPr/>
            </p:nvCxnSpPr>
            <p:spPr>
              <a:xfrm>
                <a:off x="3923928" y="2132856"/>
                <a:ext cx="1728192" cy="7920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5"/>
              <p:cNvCxnSpPr/>
              <p:nvPr/>
            </p:nvCxnSpPr>
            <p:spPr>
              <a:xfrm flipH="1">
                <a:off x="1259632" y="2132856"/>
                <a:ext cx="266429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CaixaDeTexto 47"/>
            <p:cNvSpPr txBox="1"/>
            <p:nvPr/>
          </p:nvSpPr>
          <p:spPr>
            <a:xfrm>
              <a:off x="1259632" y="1772816"/>
              <a:ext cx="2566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accent1">
                      <a:lumMod val="75000"/>
                    </a:schemeClr>
                  </a:solidFill>
                </a:rPr>
                <a:t>Notação: &lt;Número&gt;</a:t>
              </a:r>
              <a:r>
                <a:rPr lang="pt-BR" b="1" baseline="-25000" dirty="0" smtClean="0">
                  <a:solidFill>
                    <a:schemeClr val="accent1">
                      <a:lumMod val="75000"/>
                    </a:schemeClr>
                  </a:solidFill>
                </a:rPr>
                <a:t>&lt;Base&gt;</a:t>
              </a:r>
              <a:endParaRPr lang="pt-BR" b="1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Converta 42</a:t>
            </a:r>
            <a:r>
              <a:rPr lang="pt-BR" baseline="-25000" dirty="0" smtClean="0"/>
              <a:t>10</a:t>
            </a:r>
            <a:r>
              <a:rPr lang="pt-BR" dirty="0" smtClean="0"/>
              <a:t>     para ?</a:t>
            </a:r>
            <a:r>
              <a:rPr lang="pt-BR" baseline="-25000" dirty="0" smtClean="0"/>
              <a:t>2</a:t>
            </a:r>
          </a:p>
          <a:p>
            <a:r>
              <a:rPr lang="pt-BR" dirty="0" smtClean="0"/>
              <a:t>Converta 1024</a:t>
            </a:r>
            <a:r>
              <a:rPr lang="pt-BR" baseline="-25000" dirty="0" smtClean="0"/>
              <a:t>10</a:t>
            </a:r>
            <a:r>
              <a:rPr lang="pt-BR" dirty="0" smtClean="0"/>
              <a:t> para ?</a:t>
            </a:r>
            <a:r>
              <a:rPr lang="pt-BR" baseline="-25000" dirty="0" smtClean="0"/>
              <a:t>2</a:t>
            </a:r>
            <a:endParaRPr lang="pt-BR" dirty="0" smtClean="0"/>
          </a:p>
          <a:p>
            <a:r>
              <a:rPr lang="pt-BR" dirty="0" smtClean="0"/>
              <a:t>Converta 10000001</a:t>
            </a:r>
            <a:r>
              <a:rPr lang="pt-BR" baseline="-25000" dirty="0" smtClean="0"/>
              <a:t>2</a:t>
            </a:r>
            <a:r>
              <a:rPr lang="pt-BR" dirty="0" smtClean="0"/>
              <a:t> para ?</a:t>
            </a:r>
            <a:r>
              <a:rPr lang="pt-BR" baseline="-25000" dirty="0" smtClean="0"/>
              <a:t>10</a:t>
            </a:r>
          </a:p>
          <a:p>
            <a:r>
              <a:rPr lang="pt-BR" dirty="0" smtClean="0"/>
              <a:t>Converta 1011</a:t>
            </a:r>
            <a:r>
              <a:rPr lang="pt-BR" baseline="-25000" dirty="0" smtClean="0"/>
              <a:t>2</a:t>
            </a:r>
            <a:r>
              <a:rPr lang="pt-BR" dirty="0" smtClean="0"/>
              <a:t> para ?</a:t>
            </a:r>
            <a:r>
              <a:rPr lang="pt-BR" baseline="-25000" dirty="0" smtClean="0"/>
              <a:t>10</a:t>
            </a:r>
          </a:p>
          <a:p>
            <a:r>
              <a:rPr lang="pt-BR" dirty="0" smtClean="0"/>
              <a:t>Quantos algarismos são necessário para representar o número 4242</a:t>
            </a:r>
            <a:r>
              <a:rPr lang="pt-BR" baseline="-25000" dirty="0" smtClean="0"/>
              <a:t>10</a:t>
            </a:r>
            <a:r>
              <a:rPr lang="pt-BR" dirty="0" smtClean="0"/>
              <a:t> em base binária?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 Numérica </a:t>
            </a:r>
            <a:r>
              <a:rPr lang="pt-BR" dirty="0" err="1" smtClean="0"/>
              <a:t>Octal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064896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Utiliza algarismos </a:t>
            </a:r>
            <a:r>
              <a:rPr lang="pt-BR" sz="2800" dirty="0" smtClean="0">
                <a:solidFill>
                  <a:srgbClr val="00B050"/>
                </a:solidFill>
              </a:rPr>
              <a:t>{1,2,3,4,5,6,7,0};</a:t>
            </a:r>
          </a:p>
          <a:p>
            <a:r>
              <a:rPr lang="pt-BR" sz="2800" dirty="0" smtClean="0"/>
              <a:t>Requer mais casas para representar uma mesma quantidade em comparação à base Decimal, porem menos casas em comparação a base binária;</a:t>
            </a:r>
          </a:p>
          <a:p>
            <a:r>
              <a:rPr lang="pt-BR" sz="2800" dirty="0" smtClean="0"/>
              <a:t>Note que a base </a:t>
            </a:r>
            <a:r>
              <a:rPr lang="pt-BR" sz="2800" dirty="0" err="1" smtClean="0"/>
              <a:t>octal</a:t>
            </a:r>
            <a:r>
              <a:rPr lang="pt-BR" sz="2800" dirty="0" smtClean="0"/>
              <a:t> é uma base potência da base binária: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1115616" y="4654877"/>
            <a:ext cx="7744165" cy="646331"/>
            <a:chOff x="1259632" y="2298303"/>
            <a:chExt cx="7744165" cy="646331"/>
          </a:xfrm>
        </p:grpSpPr>
        <p:cxnSp>
          <p:nvCxnSpPr>
            <p:cNvPr id="8" name="Conector reto 7"/>
            <p:cNvCxnSpPr/>
            <p:nvPr/>
          </p:nvCxnSpPr>
          <p:spPr>
            <a:xfrm>
              <a:off x="125963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197971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269979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341987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413995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486003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1979712" y="2420888"/>
              <a:ext cx="43204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8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8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8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8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8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8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0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5" name="Conector reto 14"/>
            <p:cNvCxnSpPr/>
            <p:nvPr/>
          </p:nvCxnSpPr>
          <p:spPr>
            <a:xfrm>
              <a:off x="558011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>
              <a:stCxn id="17" idx="1"/>
              <a:endCxn id="14" idx="3"/>
            </p:cNvCxnSpPr>
            <p:nvPr/>
          </p:nvCxnSpPr>
          <p:spPr>
            <a:xfrm flipH="1" flipV="1">
              <a:off x="6300192" y="2620943"/>
              <a:ext cx="571996" cy="5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/>
            <p:cNvSpPr txBox="1"/>
            <p:nvPr/>
          </p:nvSpPr>
          <p:spPr>
            <a:xfrm>
              <a:off x="6872188" y="2298303"/>
              <a:ext cx="21316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Potências associadas</a:t>
              </a:r>
            </a:p>
            <a:p>
              <a:r>
                <a:rPr lang="pt-BR" dirty="0" smtClean="0"/>
                <a:t>as casas </a:t>
              </a:r>
              <a:endParaRPr lang="pt-BR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899592" y="5631631"/>
            <a:ext cx="8136904" cy="1685801"/>
            <a:chOff x="899592" y="5343599"/>
            <a:chExt cx="8136904" cy="1685801"/>
          </a:xfrm>
        </p:grpSpPr>
        <p:grpSp>
          <p:nvGrpSpPr>
            <p:cNvPr id="18" name="Grupo 17"/>
            <p:cNvGrpSpPr/>
            <p:nvPr/>
          </p:nvGrpSpPr>
          <p:grpSpPr>
            <a:xfrm>
              <a:off x="899592" y="5343599"/>
              <a:ext cx="6209580" cy="1685801"/>
              <a:chOff x="251520" y="3892986"/>
              <a:chExt cx="6209580" cy="1685801"/>
            </a:xfrm>
          </p:grpSpPr>
          <p:cxnSp>
            <p:nvCxnSpPr>
              <p:cNvPr id="19" name="Conector reto 18"/>
              <p:cNvCxnSpPr/>
              <p:nvPr/>
            </p:nvCxnSpPr>
            <p:spPr>
              <a:xfrm>
                <a:off x="323528" y="4375611"/>
                <a:ext cx="5760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/>
              <p:cNvCxnSpPr/>
              <p:nvPr/>
            </p:nvCxnSpPr>
            <p:spPr>
              <a:xfrm>
                <a:off x="1043608" y="4375611"/>
                <a:ext cx="5760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/>
              <p:nvPr/>
            </p:nvCxnSpPr>
            <p:spPr>
              <a:xfrm>
                <a:off x="1763688" y="4375611"/>
                <a:ext cx="5760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CaixaDeTexto 21"/>
              <p:cNvSpPr txBox="1"/>
              <p:nvPr/>
            </p:nvSpPr>
            <p:spPr>
              <a:xfrm>
                <a:off x="251520" y="4469050"/>
                <a:ext cx="28803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8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3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   8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   8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 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 8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0</a:t>
                </a:r>
                <a:endParaRPr lang="pt-BR" sz="2000" b="1" baseline="300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cxnSp>
            <p:nvCxnSpPr>
              <p:cNvPr id="23" name="Conector reto 22"/>
              <p:cNvCxnSpPr/>
              <p:nvPr/>
            </p:nvCxnSpPr>
            <p:spPr>
              <a:xfrm>
                <a:off x="2483768" y="4375611"/>
                <a:ext cx="5760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CaixaDeTexto 23"/>
              <p:cNvSpPr txBox="1"/>
              <p:nvPr/>
            </p:nvSpPr>
            <p:spPr>
              <a:xfrm>
                <a:off x="323528" y="3892986"/>
                <a:ext cx="27363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1     0     7    0     </a:t>
                </a:r>
                <a:endParaRPr lang="pt-BR" sz="24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683568" y="5117122"/>
                <a:ext cx="57775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  <a:endParaRPr lang="pt-BR" sz="2400" b="1" baseline="-250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grpSp>
          <p:nvGrpSpPr>
            <p:cNvPr id="28" name="Grupo 27"/>
            <p:cNvGrpSpPr/>
            <p:nvPr/>
          </p:nvGrpSpPr>
          <p:grpSpPr>
            <a:xfrm>
              <a:off x="3851920" y="5589240"/>
              <a:ext cx="5184576" cy="432048"/>
              <a:chOff x="1187624" y="6093296"/>
              <a:chExt cx="5184576" cy="432048"/>
            </a:xfrm>
          </p:grpSpPr>
          <p:sp>
            <p:nvSpPr>
              <p:cNvPr id="26" name="Retângulo de cantos arredondados 25"/>
              <p:cNvSpPr/>
              <p:nvPr/>
            </p:nvSpPr>
            <p:spPr>
              <a:xfrm>
                <a:off x="5148064" y="6093296"/>
                <a:ext cx="899592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/>
              <p:cNvSpPr/>
              <p:nvPr/>
            </p:nvSpPr>
            <p:spPr>
              <a:xfrm>
                <a:off x="1187624" y="6093296"/>
                <a:ext cx="51845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1x8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3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+ 0x8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+7x8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+0x8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0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=568</a:t>
                </a:r>
                <a:r>
                  <a:rPr lang="pt-BR" sz="2000" b="1" baseline="-25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10</a:t>
                </a:r>
                <a:endParaRPr lang="pt-BR" sz="2000" b="1" baseline="-250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Contagem em </a:t>
            </a:r>
            <a:r>
              <a:rPr lang="pt-BR" dirty="0" err="1" smtClean="0"/>
              <a:t>Octal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3491880" y="1556792"/>
          <a:ext cx="2520280" cy="4836554"/>
        </p:xfrm>
        <a:graphic>
          <a:graphicData uri="http://schemas.openxmlformats.org/drawingml/2006/table">
            <a:tbl>
              <a:tblPr/>
              <a:tblGrid>
                <a:gridCol w="1296144"/>
                <a:gridCol w="1224136"/>
              </a:tblGrid>
              <a:tr h="447434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Decimal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err="1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Octal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02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03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04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05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06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07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48"/>
          <p:cNvGrpSpPr/>
          <p:nvPr/>
        </p:nvGrpSpPr>
        <p:grpSpPr>
          <a:xfrm>
            <a:off x="1259632" y="1772816"/>
            <a:ext cx="5302466" cy="1610302"/>
            <a:chOff x="1259632" y="1772816"/>
            <a:chExt cx="5302466" cy="1610302"/>
          </a:xfrm>
        </p:grpSpPr>
        <p:grpSp>
          <p:nvGrpSpPr>
            <p:cNvPr id="43" name="Grupo 46"/>
            <p:cNvGrpSpPr/>
            <p:nvPr/>
          </p:nvGrpSpPr>
          <p:grpSpPr>
            <a:xfrm>
              <a:off x="1259632" y="2132856"/>
              <a:ext cx="5302466" cy="1250262"/>
              <a:chOff x="1259632" y="2132856"/>
              <a:chExt cx="5302466" cy="1250262"/>
            </a:xfrm>
          </p:grpSpPr>
          <p:sp>
            <p:nvSpPr>
              <p:cNvPr id="41" name="Retângulo de cantos arredondados 40"/>
              <p:cNvSpPr/>
              <p:nvPr/>
            </p:nvSpPr>
            <p:spPr>
              <a:xfrm>
                <a:off x="4932040" y="2951070"/>
                <a:ext cx="1630058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/>
              <p:nvPr/>
            </p:nvCxnSpPr>
            <p:spPr>
              <a:xfrm>
                <a:off x="3923928" y="2132856"/>
                <a:ext cx="1728192" cy="7920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5"/>
              <p:cNvCxnSpPr/>
              <p:nvPr/>
            </p:nvCxnSpPr>
            <p:spPr>
              <a:xfrm flipH="1">
                <a:off x="1259632" y="2132856"/>
                <a:ext cx="266429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CaixaDeTexto 47"/>
            <p:cNvSpPr txBox="1"/>
            <p:nvPr/>
          </p:nvSpPr>
          <p:spPr>
            <a:xfrm>
              <a:off x="1259632" y="1772816"/>
              <a:ext cx="2566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accent1">
                      <a:lumMod val="75000"/>
                    </a:schemeClr>
                  </a:solidFill>
                </a:rPr>
                <a:t>Notação: &lt;Número&gt;</a:t>
              </a:r>
              <a:r>
                <a:rPr lang="pt-BR" b="1" baseline="-25000" dirty="0" smtClean="0">
                  <a:solidFill>
                    <a:schemeClr val="accent1">
                      <a:lumMod val="75000"/>
                    </a:schemeClr>
                  </a:solidFill>
                </a:rPr>
                <a:t>&lt;Base&gt;</a:t>
              </a:r>
              <a:endParaRPr lang="pt-BR" b="1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</a:t>
            </a:r>
            <a:r>
              <a:rPr lang="pt-BR" dirty="0" err="1" smtClean="0"/>
              <a:t>Octal</a:t>
            </a:r>
            <a:r>
              <a:rPr lang="pt-BR" dirty="0" smtClean="0"/>
              <a:t> - Decimal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grpSp>
        <p:nvGrpSpPr>
          <p:cNvPr id="51" name="Grupo 50"/>
          <p:cNvGrpSpPr/>
          <p:nvPr/>
        </p:nvGrpSpPr>
        <p:grpSpPr>
          <a:xfrm>
            <a:off x="2051720" y="3140968"/>
            <a:ext cx="2088232" cy="1656184"/>
            <a:chOff x="1691680" y="3645024"/>
            <a:chExt cx="2088232" cy="1656184"/>
          </a:xfrm>
        </p:grpSpPr>
        <p:cxnSp>
          <p:nvCxnSpPr>
            <p:cNvPr id="8" name="Conector reto 7"/>
            <p:cNvCxnSpPr/>
            <p:nvPr/>
          </p:nvCxnSpPr>
          <p:spPr>
            <a:xfrm>
              <a:off x="2483768" y="41490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3047132" y="4149080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3059832" y="4653136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 flipV="1">
              <a:off x="1691680" y="4581128"/>
              <a:ext cx="792088" cy="7200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2483768" y="3645024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1763688" y="3645024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2483768" y="364502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8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3131840" y="414908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8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2555776" y="4725144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1835696" y="4221088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5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7" name="Grupo 33"/>
          <p:cNvGrpSpPr/>
          <p:nvPr/>
        </p:nvGrpSpPr>
        <p:grpSpPr>
          <a:xfrm>
            <a:off x="4932040" y="1700808"/>
            <a:ext cx="4211960" cy="2424466"/>
            <a:chOff x="4932040" y="1700808"/>
            <a:chExt cx="4211960" cy="2424466"/>
          </a:xfrm>
        </p:grpSpPr>
        <p:sp>
          <p:nvSpPr>
            <p:cNvPr id="35" name="CaixaDeTexto 34"/>
            <p:cNvSpPr txBox="1"/>
            <p:nvPr/>
          </p:nvSpPr>
          <p:spPr>
            <a:xfrm>
              <a:off x="5076056" y="1772816"/>
              <a:ext cx="38164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0   0   0   0   5   2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4932040" y="2247255"/>
              <a:ext cx="38164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8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8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8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8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8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8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4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4932040" y="2924945"/>
              <a:ext cx="42119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000052</a:t>
              </a:r>
              <a:r>
                <a:rPr lang="pt-BR" sz="2400" b="1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8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= 5*8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+ 2*8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</a:p>
            <a:p>
              <a:r>
                <a:rPr lang="pt-BR" sz="24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         = 42</a:t>
              </a:r>
              <a:r>
                <a:rPr lang="pt-BR" sz="2400" b="1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</a:p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38" name="Conector reto 37"/>
            <p:cNvCxnSpPr/>
            <p:nvPr/>
          </p:nvCxnSpPr>
          <p:spPr>
            <a:xfrm flipH="1">
              <a:off x="5652120" y="1700808"/>
              <a:ext cx="216024" cy="108012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 flipH="1">
              <a:off x="6732240" y="1700808"/>
              <a:ext cx="216024" cy="108012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tângulo de cantos arredondados 41"/>
          <p:cNvSpPr/>
          <p:nvPr/>
        </p:nvSpPr>
        <p:spPr>
          <a:xfrm>
            <a:off x="6948264" y="3311110"/>
            <a:ext cx="864096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/>
          <p:cNvCxnSpPr/>
          <p:nvPr/>
        </p:nvCxnSpPr>
        <p:spPr>
          <a:xfrm flipH="1">
            <a:off x="5076056" y="1700808"/>
            <a:ext cx="216024" cy="108012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 flipH="1">
            <a:off x="6156176" y="1700808"/>
            <a:ext cx="216024" cy="108012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/>
          <p:cNvSpPr txBox="1"/>
          <p:nvPr/>
        </p:nvSpPr>
        <p:spPr>
          <a:xfrm>
            <a:off x="899592" y="4365104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101010101010</a:t>
            </a:r>
            <a:endParaRPr lang="pt-BR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971600" y="4437112"/>
            <a:ext cx="864096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</a:t>
            </a:r>
            <a:r>
              <a:rPr lang="pt-BR" dirty="0" err="1" smtClean="0"/>
              <a:t>Binário-Octal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Note que qualquer algarismo em </a:t>
            </a:r>
            <a:r>
              <a:rPr lang="pt-BR" dirty="0" err="1" smtClean="0"/>
              <a:t>octal</a:t>
            </a:r>
            <a:r>
              <a:rPr lang="pt-BR" dirty="0" smtClean="0"/>
              <a:t> pode ser representado por 3 dígitos binários;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16" name="Espaço Reservado para Conteúdo 15"/>
          <p:cNvGraphicFramePr>
            <a:graphicFrameLocks noGrp="1"/>
          </p:cNvGraphicFramePr>
          <p:nvPr>
            <p:ph idx="13"/>
          </p:nvPr>
        </p:nvGraphicFramePr>
        <p:xfrm>
          <a:off x="7020272" y="2924944"/>
          <a:ext cx="190770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852"/>
                <a:gridCol w="953852"/>
              </a:tblGrid>
              <a:tr h="3548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Binário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Octal</a:t>
                      </a:r>
                      <a:endParaRPr lang="pt-BR" dirty="0"/>
                    </a:p>
                  </a:txBody>
                  <a:tcPr/>
                </a:tc>
              </a:tr>
              <a:tr h="3548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548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548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548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548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548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548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548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75656" y="278092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5    2</a:t>
            </a:r>
            <a:endParaRPr lang="pt-BR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403648" y="2852936"/>
            <a:ext cx="1656184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have direita 16"/>
          <p:cNvSpPr/>
          <p:nvPr/>
        </p:nvSpPr>
        <p:spPr>
          <a:xfrm rot="16200000">
            <a:off x="1583668" y="3104964"/>
            <a:ext cx="216024" cy="720080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have direita 17"/>
          <p:cNvSpPr/>
          <p:nvPr/>
        </p:nvSpPr>
        <p:spPr>
          <a:xfrm rot="16200000">
            <a:off x="2447764" y="3104964"/>
            <a:ext cx="216024" cy="720080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3131840" y="2852936"/>
            <a:ext cx="1517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em </a:t>
            </a:r>
            <a:r>
              <a:rPr lang="pt-BR" b="1" dirty="0" err="1" smtClean="0">
                <a:solidFill>
                  <a:schemeClr val="accent1">
                    <a:lumMod val="75000"/>
                  </a:schemeClr>
                </a:solidFill>
              </a:rPr>
              <a:t>octal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 (52</a:t>
            </a:r>
            <a:r>
              <a:rPr lang="pt-BR" b="1" baseline="-250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403648" y="3501008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101</a:t>
            </a:r>
            <a:endParaRPr lang="pt-BR" sz="20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267744" y="3501008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010</a:t>
            </a:r>
            <a:endParaRPr lang="pt-BR" sz="2000" b="1" dirty="0"/>
          </a:p>
        </p:txBody>
      </p:sp>
      <p:sp>
        <p:nvSpPr>
          <p:cNvPr id="24" name="Chave direita 23"/>
          <p:cNvSpPr/>
          <p:nvPr/>
        </p:nvSpPr>
        <p:spPr>
          <a:xfrm rot="5400000">
            <a:off x="1295636" y="4689140"/>
            <a:ext cx="216024" cy="720080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2987824" y="51891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5</a:t>
            </a:r>
            <a:endParaRPr lang="pt-BR" sz="20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3897450" y="51891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2</a:t>
            </a:r>
            <a:endParaRPr lang="pt-BR" sz="2000" b="1" dirty="0"/>
          </a:p>
        </p:txBody>
      </p:sp>
      <p:sp>
        <p:nvSpPr>
          <p:cNvPr id="29" name="Chave direita 28"/>
          <p:cNvSpPr/>
          <p:nvPr/>
        </p:nvSpPr>
        <p:spPr>
          <a:xfrm rot="5400000">
            <a:off x="2159732" y="4689140"/>
            <a:ext cx="216024" cy="720080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have direita 29"/>
          <p:cNvSpPr/>
          <p:nvPr/>
        </p:nvSpPr>
        <p:spPr>
          <a:xfrm rot="5400000">
            <a:off x="3023828" y="4689140"/>
            <a:ext cx="216024" cy="720080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have direita 30"/>
          <p:cNvSpPr/>
          <p:nvPr/>
        </p:nvSpPr>
        <p:spPr>
          <a:xfrm rot="5400000">
            <a:off x="3887924" y="4689140"/>
            <a:ext cx="216024" cy="720080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2097250" y="515719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2</a:t>
            </a:r>
            <a:endParaRPr lang="pt-BR" sz="20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1233154" y="515719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5</a:t>
            </a:r>
            <a:endParaRPr lang="pt-BR" sz="20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4139952" y="5661248"/>
            <a:ext cx="175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em </a:t>
            </a:r>
            <a:r>
              <a:rPr lang="pt-BR" b="1" dirty="0" err="1" smtClean="0">
                <a:solidFill>
                  <a:schemeClr val="accent1">
                    <a:lumMod val="75000"/>
                  </a:schemeClr>
                </a:solidFill>
              </a:rPr>
              <a:t>octal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 (5252</a:t>
            </a:r>
            <a:r>
              <a:rPr lang="pt-BR" b="1" baseline="-250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1835696" y="4437112"/>
            <a:ext cx="864096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2699792" y="4437112"/>
            <a:ext cx="864096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3563888" y="4437112"/>
            <a:ext cx="864096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 Numérica Hexadecimal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388424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Utiliza dezesseis algarismos </a:t>
            </a:r>
            <a:r>
              <a:rPr lang="pt-BR" sz="2800" dirty="0" smtClean="0">
                <a:solidFill>
                  <a:srgbClr val="00B050"/>
                </a:solidFill>
              </a:rPr>
              <a:t>{1,2,3,4,5,6,7,8,9,A,B,C,D,E,F,0};</a:t>
            </a:r>
          </a:p>
          <a:p>
            <a:r>
              <a:rPr lang="pt-BR" sz="2800" dirty="0" smtClean="0"/>
              <a:t>Requer menos casas para representar uma mesma quantidade em comparação à base Decimal;</a:t>
            </a:r>
          </a:p>
          <a:p>
            <a:r>
              <a:rPr lang="pt-BR" sz="2800" dirty="0" smtClean="0"/>
              <a:t>Menos suscetível a erros de leitura que a base binária;</a:t>
            </a:r>
          </a:p>
          <a:p>
            <a:r>
              <a:rPr lang="pt-BR" sz="2800" dirty="0" smtClean="0"/>
              <a:t>Também é uma base potência de 2;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1399835" y="4870901"/>
            <a:ext cx="7744165" cy="646331"/>
            <a:chOff x="1259632" y="2298303"/>
            <a:chExt cx="7744165" cy="646331"/>
          </a:xfrm>
        </p:grpSpPr>
        <p:cxnSp>
          <p:nvCxnSpPr>
            <p:cNvPr id="8" name="Conector reto 7"/>
            <p:cNvCxnSpPr/>
            <p:nvPr/>
          </p:nvCxnSpPr>
          <p:spPr>
            <a:xfrm>
              <a:off x="125963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197971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269979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341987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413995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486003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1979712" y="2420888"/>
              <a:ext cx="43204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16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16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16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16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16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16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0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5" name="Conector reto 14"/>
            <p:cNvCxnSpPr/>
            <p:nvPr/>
          </p:nvCxnSpPr>
          <p:spPr>
            <a:xfrm>
              <a:off x="558011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>
              <a:stCxn id="17" idx="1"/>
              <a:endCxn id="14" idx="3"/>
            </p:cNvCxnSpPr>
            <p:nvPr/>
          </p:nvCxnSpPr>
          <p:spPr>
            <a:xfrm flipH="1" flipV="1">
              <a:off x="6300192" y="2620943"/>
              <a:ext cx="571996" cy="5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/>
            <p:cNvSpPr txBox="1"/>
            <p:nvPr/>
          </p:nvSpPr>
          <p:spPr>
            <a:xfrm>
              <a:off x="6872188" y="2298303"/>
              <a:ext cx="21316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Potências associadas</a:t>
              </a:r>
            </a:p>
            <a:p>
              <a:r>
                <a:rPr lang="pt-BR" dirty="0" smtClean="0"/>
                <a:t>as casas </a:t>
              </a:r>
              <a:endParaRPr lang="pt-BR" dirty="0"/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899592" y="5733256"/>
            <a:ext cx="8424936" cy="976174"/>
            <a:chOff x="899592" y="5733256"/>
            <a:chExt cx="8424936" cy="976174"/>
          </a:xfrm>
        </p:grpSpPr>
        <p:grpSp>
          <p:nvGrpSpPr>
            <p:cNvPr id="18" name="Grupo 17"/>
            <p:cNvGrpSpPr/>
            <p:nvPr/>
          </p:nvGrpSpPr>
          <p:grpSpPr>
            <a:xfrm>
              <a:off x="899592" y="5733256"/>
              <a:ext cx="8424936" cy="976174"/>
              <a:chOff x="251520" y="3892986"/>
              <a:chExt cx="8424936" cy="976174"/>
            </a:xfrm>
          </p:grpSpPr>
          <p:cxnSp>
            <p:nvCxnSpPr>
              <p:cNvPr id="19" name="Conector reto 18"/>
              <p:cNvCxnSpPr/>
              <p:nvPr/>
            </p:nvCxnSpPr>
            <p:spPr>
              <a:xfrm>
                <a:off x="323528" y="4375611"/>
                <a:ext cx="5760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/>
              <p:cNvCxnSpPr/>
              <p:nvPr/>
            </p:nvCxnSpPr>
            <p:spPr>
              <a:xfrm>
                <a:off x="1043608" y="4375611"/>
                <a:ext cx="5760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/>
              <p:nvPr/>
            </p:nvCxnSpPr>
            <p:spPr>
              <a:xfrm>
                <a:off x="1763688" y="4375611"/>
                <a:ext cx="5760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CaixaDeTexto 21"/>
              <p:cNvSpPr txBox="1"/>
              <p:nvPr/>
            </p:nvSpPr>
            <p:spPr>
              <a:xfrm>
                <a:off x="251520" y="4469050"/>
                <a:ext cx="28803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16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3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 16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16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 </a:t>
                </a:r>
                <a:r>
                  <a:rPr lang="pt-BR" sz="2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 16</a:t>
                </a:r>
                <a:r>
                  <a:rPr lang="pt-BR" sz="20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0</a:t>
                </a:r>
                <a:endParaRPr lang="pt-BR" sz="2000" b="1" baseline="300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cxnSp>
            <p:nvCxnSpPr>
              <p:cNvPr id="23" name="Conector reto 22"/>
              <p:cNvCxnSpPr/>
              <p:nvPr/>
            </p:nvCxnSpPr>
            <p:spPr>
              <a:xfrm>
                <a:off x="2483768" y="4375611"/>
                <a:ext cx="5760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CaixaDeTexto 23"/>
              <p:cNvSpPr txBox="1"/>
              <p:nvPr/>
            </p:nvSpPr>
            <p:spPr>
              <a:xfrm>
                <a:off x="323528" y="3892986"/>
                <a:ext cx="27363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A     0     0    1     </a:t>
                </a:r>
                <a:endParaRPr lang="pt-BR" sz="24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898924" y="4136380"/>
                <a:ext cx="57775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= 10x16</a:t>
                </a:r>
                <a:r>
                  <a:rPr lang="pt-BR" sz="24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3</a:t>
                </a:r>
                <a:r>
                  <a:rPr lang="pt-BR" sz="2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+1x16</a:t>
                </a:r>
                <a:r>
                  <a:rPr lang="pt-BR" sz="2400" b="1" baseline="30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0</a:t>
                </a:r>
                <a:r>
                  <a:rPr lang="pt-BR" sz="2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=40961</a:t>
                </a:r>
                <a:r>
                  <a:rPr lang="pt-BR" sz="2400" b="1" baseline="-250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10</a:t>
                </a:r>
                <a:endParaRPr lang="pt-BR" sz="2400" b="1" baseline="-250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26" name="Retângulo de cantos arredondados 25"/>
            <p:cNvSpPr/>
            <p:nvPr/>
          </p:nvSpPr>
          <p:spPr>
            <a:xfrm>
              <a:off x="6804248" y="5978308"/>
              <a:ext cx="1440160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Contagem em Binário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627785" y="1556792"/>
          <a:ext cx="4320479" cy="4836554"/>
        </p:xfrm>
        <a:graphic>
          <a:graphicData uri="http://schemas.openxmlformats.org/drawingml/2006/table">
            <a:tbl>
              <a:tblPr/>
              <a:tblGrid>
                <a:gridCol w="1215134"/>
                <a:gridCol w="1282642"/>
                <a:gridCol w="1822703"/>
              </a:tblGrid>
              <a:tr h="447434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Decimal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Binário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Hexadecimal</a:t>
                      </a:r>
                      <a:endParaRPr lang="pt-BR" sz="1800" b="1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ipse 24"/>
          <p:cNvSpPr/>
          <p:nvPr/>
        </p:nvSpPr>
        <p:spPr>
          <a:xfrm>
            <a:off x="3635896" y="4725144"/>
            <a:ext cx="648072" cy="64807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Hexadecimal- Decimal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  <p:grpSp>
        <p:nvGrpSpPr>
          <p:cNvPr id="33" name="Grupo 32"/>
          <p:cNvGrpSpPr/>
          <p:nvPr/>
        </p:nvGrpSpPr>
        <p:grpSpPr>
          <a:xfrm>
            <a:off x="3563888" y="4221088"/>
            <a:ext cx="2304256" cy="1800200"/>
            <a:chOff x="1187624" y="3429000"/>
            <a:chExt cx="2304256" cy="1800200"/>
          </a:xfrm>
        </p:grpSpPr>
        <p:cxnSp>
          <p:nvCxnSpPr>
            <p:cNvPr id="8" name="Conector reto 7"/>
            <p:cNvCxnSpPr/>
            <p:nvPr/>
          </p:nvCxnSpPr>
          <p:spPr>
            <a:xfrm>
              <a:off x="2051720" y="3933056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2615084" y="3933056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2627784" y="4437112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 flipV="1">
              <a:off x="1259632" y="4509120"/>
              <a:ext cx="792088" cy="7200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2051720" y="3429000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1331640" y="342900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2051720" y="342900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16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2699792" y="3933056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16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2123728" y="4509120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1187624" y="4005064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pt-BR" sz="2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1259632" y="1844824"/>
            <a:ext cx="3096344" cy="936104"/>
            <a:chOff x="4932040" y="1772816"/>
            <a:chExt cx="3096344" cy="936104"/>
          </a:xfrm>
        </p:grpSpPr>
        <p:sp>
          <p:nvSpPr>
            <p:cNvPr id="35" name="CaixaDeTexto 34"/>
            <p:cNvSpPr txBox="1"/>
            <p:nvPr/>
          </p:nvSpPr>
          <p:spPr>
            <a:xfrm>
              <a:off x="5076056" y="1772816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    A      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4932040" y="2247255"/>
              <a:ext cx="2376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16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16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16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endParaRPr lang="pt-BR" sz="24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7" name="CaixaDeTexto 36"/>
          <p:cNvSpPr txBox="1"/>
          <p:nvPr/>
        </p:nvSpPr>
        <p:spPr>
          <a:xfrm>
            <a:off x="1259632" y="278092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1A2</a:t>
            </a:r>
            <a:r>
              <a:rPr lang="pt-BR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1x16</a:t>
            </a:r>
            <a:r>
              <a:rPr lang="pt-BR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+ 10x16</a:t>
            </a:r>
            <a:r>
              <a:rPr lang="pt-BR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+2x16</a:t>
            </a:r>
            <a:r>
              <a:rPr lang="pt-BR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 </a:t>
            </a:r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418</a:t>
            </a:r>
            <a:r>
              <a:rPr lang="pt-BR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  <a:p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Retângulo de cantos arredondados 41"/>
          <p:cNvSpPr/>
          <p:nvPr/>
        </p:nvSpPr>
        <p:spPr>
          <a:xfrm>
            <a:off x="7020272" y="2809956"/>
            <a:ext cx="1080120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1403648" y="1844824"/>
            <a:ext cx="2016224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/>
          <p:cNvCxnSpPr/>
          <p:nvPr/>
        </p:nvCxnSpPr>
        <p:spPr>
          <a:xfrm>
            <a:off x="1043608" y="4877544"/>
            <a:ext cx="2456656" cy="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840126" y="4149080"/>
            <a:ext cx="25077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Números com mais de um </a:t>
            </a:r>
          </a:p>
          <a:p>
            <a:r>
              <a:rPr lang="pt-B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dígito devem ser convertidos </a:t>
            </a:r>
          </a:p>
          <a:p>
            <a:r>
              <a:rPr lang="pt-B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 a sua letra correspondente</a:t>
            </a:r>
            <a:endParaRPr lang="pt-BR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de cantos arredondados 12"/>
          <p:cNvSpPr/>
          <p:nvPr/>
        </p:nvSpPr>
        <p:spPr>
          <a:xfrm>
            <a:off x="1403648" y="2852936"/>
            <a:ext cx="1656184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1362905" y="429309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101011101001</a:t>
            </a:r>
            <a:endParaRPr lang="pt-BR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</a:t>
            </a:r>
            <a:r>
              <a:rPr lang="pt-BR" dirty="0" err="1" smtClean="0"/>
              <a:t>Binário-Hexadecimal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628801"/>
            <a:ext cx="7931224" cy="1152128"/>
          </a:xfrm>
        </p:spPr>
        <p:txBody>
          <a:bodyPr/>
          <a:lstStyle/>
          <a:p>
            <a:r>
              <a:rPr lang="pt-BR" dirty="0" smtClean="0"/>
              <a:t>Note que qualquer algarismo </a:t>
            </a:r>
            <a:r>
              <a:rPr lang="pt-BR" dirty="0" err="1" smtClean="0"/>
              <a:t>octal</a:t>
            </a:r>
            <a:r>
              <a:rPr lang="pt-BR" dirty="0" smtClean="0"/>
              <a:t> pode ser representado por 3 dígitos binários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75656" y="278092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   A</a:t>
            </a:r>
            <a:endParaRPr lang="pt-BR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Chave direita 16"/>
          <p:cNvSpPr/>
          <p:nvPr/>
        </p:nvSpPr>
        <p:spPr>
          <a:xfrm rot="16200000">
            <a:off x="1583668" y="3104964"/>
            <a:ext cx="216024" cy="720080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have direita 17"/>
          <p:cNvSpPr/>
          <p:nvPr/>
        </p:nvSpPr>
        <p:spPr>
          <a:xfrm rot="16200000">
            <a:off x="2447764" y="3104964"/>
            <a:ext cx="216024" cy="720080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3131840" y="2852936"/>
            <a:ext cx="154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em hexa(2A</a:t>
            </a:r>
            <a:r>
              <a:rPr lang="pt-BR" b="1" baseline="-25000" dirty="0" smtClean="0">
                <a:solidFill>
                  <a:schemeClr val="accent1">
                    <a:lumMod val="75000"/>
                  </a:schemeClr>
                </a:solidFill>
              </a:rPr>
              <a:t>16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331640" y="3501008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0010</a:t>
            </a:r>
            <a:endParaRPr lang="pt-BR" sz="20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195736" y="3501008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1010</a:t>
            </a:r>
            <a:endParaRPr lang="pt-BR" sz="2000" b="1" dirty="0"/>
          </a:p>
        </p:txBody>
      </p:sp>
      <p:sp>
        <p:nvSpPr>
          <p:cNvPr id="24" name="Chave direita 23"/>
          <p:cNvSpPr/>
          <p:nvPr/>
        </p:nvSpPr>
        <p:spPr>
          <a:xfrm rot="5400000">
            <a:off x="1902965" y="4473116"/>
            <a:ext cx="216024" cy="1008112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5179329" y="5013176"/>
            <a:ext cx="2489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em hexadecimal(AE9</a:t>
            </a:r>
            <a:r>
              <a:rPr lang="pt-BR" b="1" baseline="-25000" dirty="0" smtClean="0">
                <a:solidFill>
                  <a:schemeClr val="accent1">
                    <a:lumMod val="75000"/>
                  </a:schemeClr>
                </a:solidFill>
              </a:rPr>
              <a:t>16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1434913" y="4365104"/>
            <a:ext cx="1152128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spaço Reservado para Conteúdo 3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3" name="Retângulo de cantos arredondados 32"/>
          <p:cNvSpPr/>
          <p:nvPr/>
        </p:nvSpPr>
        <p:spPr>
          <a:xfrm>
            <a:off x="2587041" y="4365104"/>
            <a:ext cx="1224136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de cantos arredondados 39"/>
          <p:cNvSpPr/>
          <p:nvPr/>
        </p:nvSpPr>
        <p:spPr>
          <a:xfrm>
            <a:off x="3811177" y="4365104"/>
            <a:ext cx="1152128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have direita 40"/>
          <p:cNvSpPr/>
          <p:nvPr/>
        </p:nvSpPr>
        <p:spPr>
          <a:xfrm rot="5400000">
            <a:off x="3055093" y="4473116"/>
            <a:ext cx="216024" cy="1008112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have direita 41"/>
          <p:cNvSpPr/>
          <p:nvPr/>
        </p:nvSpPr>
        <p:spPr>
          <a:xfrm rot="5400000">
            <a:off x="4279229" y="4473116"/>
            <a:ext cx="216024" cy="1008112"/>
          </a:xfrm>
          <a:prstGeom prst="rightBrace">
            <a:avLst>
              <a:gd name="adj1" fmla="val 7782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1866961" y="515719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A</a:t>
            </a:r>
            <a:endParaRPr lang="pt-BR" sz="2000" b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019089" y="5157192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</a:t>
            </a:r>
            <a:endParaRPr lang="pt-BR" sz="2000" b="1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4243225" y="515719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9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passada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Regras do “Jogo</a:t>
            </a:r>
            <a:r>
              <a:rPr lang="pt-BR" dirty="0" smtClean="0"/>
              <a:t>”; </a:t>
            </a:r>
            <a:endParaRPr lang="pt-BR" dirty="0" smtClean="0"/>
          </a:p>
          <a:p>
            <a:r>
              <a:rPr lang="pt-BR" dirty="0" smtClean="0"/>
              <a:t>Introdução aos </a:t>
            </a:r>
            <a:r>
              <a:rPr lang="pt-BR" dirty="0" err="1" smtClean="0"/>
              <a:t>SDs</a:t>
            </a:r>
            <a:r>
              <a:rPr lang="pt-BR" dirty="0" smtClean="0"/>
              <a:t>;</a:t>
            </a:r>
            <a:endParaRPr lang="pt-BR" dirty="0" smtClean="0"/>
          </a:p>
          <a:p>
            <a:r>
              <a:rPr lang="pt-BR" dirty="0" smtClean="0"/>
              <a:t>O processo de Abstração em </a:t>
            </a:r>
            <a:r>
              <a:rPr lang="pt-BR" dirty="0" smtClean="0"/>
              <a:t>SD;</a:t>
            </a:r>
            <a:endParaRPr lang="pt-BR" dirty="0" smtClean="0"/>
          </a:p>
          <a:p>
            <a:r>
              <a:rPr lang="pt-BR" dirty="0" smtClean="0"/>
              <a:t>Revisão dos conceitos de eletrônica básica;</a:t>
            </a:r>
          </a:p>
          <a:p>
            <a:r>
              <a:rPr lang="pt-BR" dirty="0" smtClean="0"/>
              <a:t>Sinais </a:t>
            </a:r>
            <a:r>
              <a:rPr lang="pt-BR" dirty="0" smtClean="0"/>
              <a:t>Analógicos </a:t>
            </a:r>
            <a:r>
              <a:rPr lang="pt-BR" dirty="0" err="1" smtClean="0"/>
              <a:t>vs</a:t>
            </a:r>
            <a:r>
              <a:rPr lang="pt-BR" dirty="0" smtClean="0"/>
              <a:t> </a:t>
            </a:r>
            <a:r>
              <a:rPr lang="pt-BR" dirty="0" smtClean="0"/>
              <a:t>Digitais.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Comparativo Entre Bases Posicionais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835696" y="1556792"/>
          <a:ext cx="5508763" cy="4836554"/>
        </p:xfrm>
        <a:graphic>
          <a:graphicData uri="http://schemas.openxmlformats.org/drawingml/2006/table">
            <a:tbl>
              <a:tblPr/>
              <a:tblGrid>
                <a:gridCol w="1296144"/>
                <a:gridCol w="1224136"/>
                <a:gridCol w="1224136"/>
                <a:gridCol w="1764347"/>
              </a:tblGrid>
              <a:tr h="447434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Decimal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Binário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Octal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Hexadecimal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Tabela de Correspondência para Diferentes Bases Numéricas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115616" y="1916832"/>
          <a:ext cx="7380881" cy="4104456"/>
        </p:xfrm>
        <a:graphic>
          <a:graphicData uri="http://schemas.openxmlformats.org/drawingml/2006/table">
            <a:tbl>
              <a:tblPr/>
              <a:tblGrid>
                <a:gridCol w="1162343"/>
                <a:gridCol w="1707075"/>
                <a:gridCol w="941835"/>
                <a:gridCol w="941275"/>
                <a:gridCol w="939965"/>
                <a:gridCol w="1688388"/>
              </a:tblGrid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potência</a:t>
                      </a:r>
                      <a:endParaRPr lang="pt-BR" sz="1600" b="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valor</a:t>
                      </a:r>
                      <a:endParaRPr lang="pt-BR" sz="1600" b="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potência</a:t>
                      </a:r>
                      <a:endParaRPr lang="pt-BR" sz="1600" b="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valor</a:t>
                      </a:r>
                      <a:endParaRPr lang="pt-BR" sz="1600" b="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potência</a:t>
                      </a:r>
                      <a:endParaRPr lang="pt-BR" sz="1600" b="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valor</a:t>
                      </a:r>
                      <a:endParaRPr lang="pt-BR" sz="1600" b="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256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1.000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4096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10.000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65536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100.000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1048576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1.000.000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16777216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10.000.000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128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268435456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100.000.000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256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4294967296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1000.000.000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512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68719476736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10000.000.000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1024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600" baseline="300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t-BR" sz="16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1099511627776</a:t>
                      </a:r>
                      <a:endParaRPr lang="pt-BR" sz="16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42</a:t>
            </a:r>
            <a:r>
              <a:rPr lang="pt-BR" baseline="-25000" dirty="0" smtClean="0"/>
              <a:t>10</a:t>
            </a:r>
            <a:r>
              <a:rPr lang="pt-BR" dirty="0" smtClean="0"/>
              <a:t>	</a:t>
            </a:r>
            <a:r>
              <a:rPr lang="pt-BR" dirty="0" smtClean="0"/>
              <a:t>	→?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13</a:t>
            </a:r>
            <a:r>
              <a:rPr lang="pt-BR" baseline="-25000" dirty="0" smtClean="0"/>
              <a:t>10</a:t>
            </a:r>
            <a:r>
              <a:rPr lang="pt-BR" dirty="0" smtClean="0"/>
              <a:t>	</a:t>
            </a:r>
            <a:r>
              <a:rPr lang="pt-BR" dirty="0" smtClean="0"/>
              <a:t>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511</a:t>
            </a:r>
            <a:r>
              <a:rPr lang="pt-BR" baseline="-25000" dirty="0" smtClean="0"/>
              <a:t>10</a:t>
            </a:r>
            <a:r>
              <a:rPr lang="pt-BR" dirty="0" smtClean="0"/>
              <a:t>	</a:t>
            </a:r>
            <a:r>
              <a:rPr lang="pt-BR" dirty="0" smtClean="0"/>
              <a:t>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2046</a:t>
            </a:r>
            <a:r>
              <a:rPr lang="pt-BR" baseline="-25000" dirty="0" smtClean="0"/>
              <a:t>10</a:t>
            </a:r>
            <a:r>
              <a:rPr lang="pt-BR" dirty="0" smtClean="0"/>
              <a:t>	</a:t>
            </a:r>
            <a:r>
              <a:rPr lang="pt-BR" dirty="0" smtClean="0"/>
              <a:t>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001010</a:t>
            </a:r>
            <a:r>
              <a:rPr lang="pt-BR" baseline="-25000" dirty="0" smtClean="0"/>
              <a:t>2</a:t>
            </a:r>
            <a:r>
              <a:rPr lang="pt-BR" dirty="0" smtClean="0"/>
              <a:t> 		→?</a:t>
            </a:r>
            <a:r>
              <a:rPr lang="pt-BR" baseline="-25000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00111111</a:t>
            </a:r>
            <a:r>
              <a:rPr lang="pt-BR" baseline="-25000" dirty="0" smtClean="0"/>
              <a:t>2</a:t>
            </a:r>
            <a:r>
              <a:rPr lang="pt-BR" dirty="0" smtClean="0"/>
              <a:t> 	→?</a:t>
            </a:r>
            <a:r>
              <a:rPr lang="pt-BR" baseline="-25000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100100100</a:t>
            </a:r>
            <a:r>
              <a:rPr lang="pt-BR" baseline="-25000" dirty="0" smtClean="0"/>
              <a:t>2</a:t>
            </a:r>
            <a:r>
              <a:rPr lang="pt-BR" dirty="0" smtClean="0"/>
              <a:t> 	→?</a:t>
            </a:r>
            <a:r>
              <a:rPr lang="pt-BR" baseline="-25000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42</a:t>
            </a:r>
            <a:r>
              <a:rPr lang="pt-BR" baseline="-25000" dirty="0" smtClean="0"/>
              <a:t>16</a:t>
            </a:r>
            <a:r>
              <a:rPr lang="pt-BR" dirty="0" smtClean="0"/>
              <a:t> 	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BEABA</a:t>
            </a:r>
            <a:r>
              <a:rPr lang="pt-BR" baseline="-25000" dirty="0" smtClean="0"/>
              <a:t>16</a:t>
            </a:r>
            <a:r>
              <a:rPr lang="pt-BR" dirty="0" smtClean="0"/>
              <a:t> 	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5004048" y="1556792"/>
            <a:ext cx="3812232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1234</a:t>
            </a:r>
            <a:r>
              <a:rPr lang="pt-BR" baseline="-25000" dirty="0" smtClean="0"/>
              <a:t>16</a:t>
            </a:r>
            <a:r>
              <a:rPr lang="pt-BR" dirty="0" smtClean="0"/>
              <a:t> 	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F0F0</a:t>
            </a:r>
            <a:r>
              <a:rPr lang="pt-BR" baseline="-25000" dirty="0" smtClean="0"/>
              <a:t>16</a:t>
            </a:r>
            <a:r>
              <a:rPr lang="pt-BR" dirty="0" smtClean="0"/>
              <a:t> 	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42</a:t>
            </a:r>
            <a:r>
              <a:rPr lang="pt-BR" baseline="-25000" dirty="0" smtClean="0"/>
              <a:t>8</a:t>
            </a:r>
            <a:r>
              <a:rPr lang="pt-BR" dirty="0" smtClean="0"/>
              <a:t> 	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42</a:t>
            </a:r>
            <a:r>
              <a:rPr lang="pt-BR" baseline="-25000" dirty="0" smtClean="0"/>
              <a:t>8</a:t>
            </a:r>
            <a:r>
              <a:rPr lang="pt-BR" dirty="0" smtClean="0"/>
              <a:t> 	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555</a:t>
            </a:r>
            <a:r>
              <a:rPr lang="pt-BR" baseline="-25000" dirty="0" smtClean="0"/>
              <a:t>8</a:t>
            </a:r>
            <a:r>
              <a:rPr lang="pt-BR" dirty="0" smtClean="0"/>
              <a:t> 		→</a:t>
            </a:r>
            <a:r>
              <a:rPr lang="pt-BR" dirty="0" smtClean="0"/>
              <a:t>?</a:t>
            </a:r>
            <a:r>
              <a:rPr lang="pt-BR" baseline="-25000" dirty="0" smtClean="0"/>
              <a:t>2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7400</a:t>
            </a:r>
            <a:r>
              <a:rPr lang="pt-BR" baseline="-25000" dirty="0" smtClean="0"/>
              <a:t>8</a:t>
            </a:r>
            <a:r>
              <a:rPr lang="pt-BR" dirty="0" smtClean="0"/>
              <a:t> 		→?</a:t>
            </a:r>
            <a:r>
              <a:rPr lang="pt-BR" baseline="-25000" dirty="0" smtClean="0"/>
              <a:t>10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4011</a:t>
            </a:r>
            <a:r>
              <a:rPr lang="pt-BR" baseline="-25000" dirty="0" smtClean="0"/>
              <a:t>10</a:t>
            </a:r>
            <a:r>
              <a:rPr lang="pt-BR" dirty="0" smtClean="0"/>
              <a:t> 		→?</a:t>
            </a:r>
            <a:r>
              <a:rPr lang="pt-BR" baseline="-25000" dirty="0" smtClean="0"/>
              <a:t>8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4081</a:t>
            </a:r>
            <a:r>
              <a:rPr lang="pt-BR" baseline="-25000" dirty="0" smtClean="0"/>
              <a:t>10</a:t>
            </a:r>
            <a:r>
              <a:rPr lang="pt-BR" dirty="0" smtClean="0"/>
              <a:t> 		→?</a:t>
            </a:r>
            <a:r>
              <a:rPr lang="pt-BR" baseline="-25000" dirty="0" smtClean="0"/>
              <a:t>16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4148</a:t>
            </a:r>
            <a:r>
              <a:rPr lang="pt-BR" baseline="-25000" dirty="0" smtClean="0"/>
              <a:t>8</a:t>
            </a:r>
            <a:r>
              <a:rPr lang="pt-BR" dirty="0" smtClean="0"/>
              <a:t> 		→?</a:t>
            </a:r>
            <a:r>
              <a:rPr lang="pt-BR" baseline="-25000" dirty="0" smtClean="0"/>
              <a:t>16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 flipH="1">
            <a:off x="4716016" y="1412776"/>
            <a:ext cx="5172" cy="4747666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Leitura: (</a:t>
            </a:r>
            <a:r>
              <a:rPr lang="pt-BR" sz="3000" dirty="0" err="1" smtClean="0"/>
              <a:t>Tocci</a:t>
            </a:r>
            <a:r>
              <a:rPr lang="pt-BR" sz="3000" dirty="0" smtClean="0"/>
              <a:t>) 1.4 até 1.5 (</a:t>
            </a:r>
            <a:r>
              <a:rPr lang="pt-BR" sz="3000" dirty="0" err="1" smtClean="0"/>
              <a:t>pgs</a:t>
            </a:r>
            <a:r>
              <a:rPr lang="pt-BR" sz="3000" dirty="0" smtClean="0"/>
              <a:t>. 9-14)</a:t>
            </a:r>
          </a:p>
          <a:p>
            <a:r>
              <a:rPr lang="pt-BR" sz="3000" dirty="0" smtClean="0"/>
              <a:t>Leitura: (</a:t>
            </a:r>
            <a:r>
              <a:rPr lang="pt-BR" sz="3000" dirty="0" err="1" smtClean="0"/>
              <a:t>Capuano</a:t>
            </a:r>
            <a:r>
              <a:rPr lang="pt-BR" sz="3000" dirty="0" smtClean="0"/>
              <a:t>) 1.1 até 1.5.3 (</a:t>
            </a:r>
            <a:r>
              <a:rPr lang="pt-BR" sz="3000" dirty="0" err="1" smtClean="0"/>
              <a:t>pgs</a:t>
            </a:r>
            <a:r>
              <a:rPr lang="pt-BR" sz="3000" dirty="0" smtClean="0"/>
              <a:t>. 15-42)</a:t>
            </a:r>
          </a:p>
          <a:p>
            <a:r>
              <a:rPr lang="pt-BR" sz="3000" dirty="0" smtClean="0"/>
              <a:t>Leitura Optativa: (</a:t>
            </a:r>
            <a:r>
              <a:rPr lang="pt-BR" sz="3000" dirty="0" err="1" smtClean="0"/>
              <a:t>Tocci</a:t>
            </a:r>
            <a:r>
              <a:rPr lang="pt-BR" sz="3000" dirty="0" smtClean="0"/>
              <a:t>) 1.6 até 1.0 (</a:t>
            </a:r>
            <a:r>
              <a:rPr lang="pt-BR" sz="3000" dirty="0" err="1" smtClean="0"/>
              <a:t>pgs</a:t>
            </a:r>
            <a:r>
              <a:rPr lang="pt-BR" sz="3000" dirty="0" smtClean="0"/>
              <a:t>. 14-21)</a:t>
            </a:r>
          </a:p>
          <a:p>
            <a:r>
              <a:rPr lang="pt-BR" sz="3000" dirty="0" smtClean="0"/>
              <a:t>Lista de exercícios 1</a:t>
            </a:r>
            <a:r>
              <a:rPr lang="pt-BR" sz="3000" dirty="0" smtClean="0"/>
              <a:t>:</a:t>
            </a:r>
            <a:endParaRPr lang="pt-BR" sz="2800" dirty="0" smtClean="0"/>
          </a:p>
          <a:p>
            <a:r>
              <a:rPr lang="pt-BR" sz="2800" dirty="0" smtClean="0"/>
              <a:t>Exercícios: (</a:t>
            </a:r>
            <a:r>
              <a:rPr lang="pt-BR" sz="2800" dirty="0" err="1" smtClean="0"/>
              <a:t>Tocci</a:t>
            </a:r>
            <a:r>
              <a:rPr lang="pt-BR" sz="2800" dirty="0" smtClean="0"/>
              <a:t>): 	E={1.3, 1.4, ... , 1.12}</a:t>
            </a:r>
            <a:r>
              <a:rPr lang="pt-BR" sz="1600" dirty="0" smtClean="0"/>
              <a:t> </a:t>
            </a:r>
          </a:p>
          <a:p>
            <a:r>
              <a:rPr lang="pt-BR" sz="2800" dirty="0" smtClean="0"/>
              <a:t>Exercícios: (</a:t>
            </a:r>
            <a:r>
              <a:rPr lang="pt-BR" sz="2800" dirty="0" err="1" smtClean="0"/>
              <a:t>Capuano</a:t>
            </a:r>
            <a:r>
              <a:rPr lang="pt-BR" sz="2800" dirty="0" smtClean="0"/>
              <a:t>): 	E={1.2.1.3, 1.2.2.1, 1.2.3.5, 1.3.1.2, 1.3.3.2, 1.3.4.2, 1.3.1.2, 1.4.4.2, 1.4.3.2, 1.4.4.2, 1.5.1.2, 1.5.2.2 }</a:t>
            </a:r>
            <a:r>
              <a:rPr lang="pt-BR" sz="1600" dirty="0" smtClean="0"/>
              <a:t> 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Fundamentação dos sistemas Numéricos Posicionais</a:t>
            </a:r>
          </a:p>
          <a:p>
            <a:r>
              <a:rPr lang="pt-BR" dirty="0" smtClean="0"/>
              <a:t>Sistema Numéricos</a:t>
            </a:r>
          </a:p>
          <a:p>
            <a:pPr lvl="1"/>
            <a:r>
              <a:rPr lang="pt-BR" dirty="0" smtClean="0"/>
              <a:t>Decimal</a:t>
            </a:r>
          </a:p>
          <a:p>
            <a:pPr lvl="1"/>
            <a:r>
              <a:rPr lang="pt-BR" dirty="0" smtClean="0"/>
              <a:t>Binário</a:t>
            </a:r>
          </a:p>
          <a:p>
            <a:pPr lvl="1"/>
            <a:r>
              <a:rPr lang="pt-BR" dirty="0" err="1" smtClean="0"/>
              <a:t>Octal</a:t>
            </a:r>
            <a:endParaRPr lang="pt-BR" dirty="0" smtClean="0"/>
          </a:p>
          <a:p>
            <a:pPr lvl="1"/>
            <a:r>
              <a:rPr lang="pt-BR" dirty="0" smtClean="0"/>
              <a:t>Hexadecimal</a:t>
            </a:r>
          </a:p>
          <a:p>
            <a:r>
              <a:rPr lang="pt-BR" dirty="0" smtClean="0"/>
              <a:t>Conversão de bases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Numéricos Posicionais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92888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Associam um “peso” ou potência a cada uma dos algarismos do número, dependendo da sua posição;</a:t>
            </a:r>
          </a:p>
          <a:p>
            <a:r>
              <a:rPr lang="pt-BR" sz="2800" dirty="0" smtClean="0"/>
              <a:t>Permitem a representação de quantidades infinitas.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  <p:grpSp>
        <p:nvGrpSpPr>
          <p:cNvPr id="33" name="Grupo 32"/>
          <p:cNvGrpSpPr/>
          <p:nvPr/>
        </p:nvGrpSpPr>
        <p:grpSpPr>
          <a:xfrm>
            <a:off x="1403648" y="3717032"/>
            <a:ext cx="6369909" cy="2394848"/>
            <a:chOff x="539552" y="2339588"/>
            <a:chExt cx="6369909" cy="2394848"/>
          </a:xfrm>
        </p:grpSpPr>
        <p:cxnSp>
          <p:nvCxnSpPr>
            <p:cNvPr id="34" name="Conector reto 33"/>
            <p:cNvCxnSpPr/>
            <p:nvPr/>
          </p:nvCxnSpPr>
          <p:spPr>
            <a:xfrm>
              <a:off x="539552" y="2823319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>
              <a:off x="1259632" y="2823319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>
              <a:off x="1979712" y="2823319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>
              <a:off x="2699792" y="2823319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>
              <a:off x="3419872" y="2823319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>
              <a:off x="4139952" y="2823319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/>
            <p:cNvSpPr txBox="1"/>
            <p:nvPr/>
          </p:nvSpPr>
          <p:spPr>
            <a:xfrm>
              <a:off x="1259632" y="285293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5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41" name="Conector reto 40"/>
            <p:cNvCxnSpPr/>
            <p:nvPr/>
          </p:nvCxnSpPr>
          <p:spPr>
            <a:xfrm>
              <a:off x="4860032" y="2823319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e seta reta 41"/>
            <p:cNvCxnSpPr/>
            <p:nvPr/>
          </p:nvCxnSpPr>
          <p:spPr>
            <a:xfrm flipH="1">
              <a:off x="5652120" y="3126582"/>
              <a:ext cx="434356" cy="143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aixaDeTexto 42"/>
            <p:cNvSpPr txBox="1"/>
            <p:nvPr/>
          </p:nvSpPr>
          <p:spPr>
            <a:xfrm>
              <a:off x="6228184" y="2924944"/>
              <a:ext cx="6812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casas</a:t>
              </a:r>
              <a:endParaRPr lang="pt-BR" dirty="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4932040" y="2339588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LS</a:t>
              </a:r>
              <a:endParaRPr lang="pt-BR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1331640" y="2339588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MS</a:t>
              </a:r>
              <a:endParaRPr lang="pt-BR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5652120" y="4077072"/>
              <a:ext cx="965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Centena</a:t>
              </a: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5652120" y="3789040"/>
              <a:ext cx="874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Dezena</a:t>
              </a:r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5652120" y="4365104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Milhar</a:t>
              </a:r>
              <a:endParaRPr lang="pt-BR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5652120" y="3501008"/>
              <a:ext cx="976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Unidade</a:t>
              </a:r>
            </a:p>
          </p:txBody>
        </p:sp>
        <p:cxnSp>
          <p:nvCxnSpPr>
            <p:cNvPr id="50" name="Conector angulado 47"/>
            <p:cNvCxnSpPr>
              <a:stCxn id="49" idx="1"/>
              <a:endCxn id="55" idx="2"/>
            </p:cNvCxnSpPr>
            <p:nvPr/>
          </p:nvCxnSpPr>
          <p:spPr>
            <a:xfrm rot="10800000">
              <a:off x="5148064" y="3314602"/>
              <a:ext cx="504056" cy="371073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CaixaDeTexto 50"/>
            <p:cNvSpPr txBox="1"/>
            <p:nvPr/>
          </p:nvSpPr>
          <p:spPr>
            <a:xfrm>
              <a:off x="1979712" y="285293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4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2699792" y="285293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3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3419872" y="285293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2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4139952" y="285293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1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4860032" y="285293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56" name="Conector angulado 47"/>
            <p:cNvCxnSpPr>
              <a:stCxn id="47" idx="1"/>
              <a:endCxn id="54" idx="2"/>
            </p:cNvCxnSpPr>
            <p:nvPr/>
          </p:nvCxnSpPr>
          <p:spPr>
            <a:xfrm rot="10800000">
              <a:off x="4427984" y="3314602"/>
              <a:ext cx="1224136" cy="659105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angulado 47"/>
            <p:cNvCxnSpPr>
              <a:stCxn id="46" idx="1"/>
              <a:endCxn id="53" idx="2"/>
            </p:cNvCxnSpPr>
            <p:nvPr/>
          </p:nvCxnSpPr>
          <p:spPr>
            <a:xfrm rot="10800000">
              <a:off x="3707904" y="3314602"/>
              <a:ext cx="1944216" cy="947137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angulado 47"/>
            <p:cNvCxnSpPr>
              <a:stCxn id="48" idx="1"/>
              <a:endCxn id="52" idx="2"/>
            </p:cNvCxnSpPr>
            <p:nvPr/>
          </p:nvCxnSpPr>
          <p:spPr>
            <a:xfrm rot="10800000">
              <a:off x="2987824" y="3314602"/>
              <a:ext cx="2664296" cy="1235169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Exemplos: (Base Decimal)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1259632" y="2298303"/>
            <a:ext cx="7744165" cy="646331"/>
            <a:chOff x="1259632" y="2298303"/>
            <a:chExt cx="7744165" cy="646331"/>
          </a:xfrm>
        </p:grpSpPr>
        <p:cxnSp>
          <p:nvCxnSpPr>
            <p:cNvPr id="8" name="Conector reto 7"/>
            <p:cNvCxnSpPr/>
            <p:nvPr/>
          </p:nvCxnSpPr>
          <p:spPr>
            <a:xfrm>
              <a:off x="125963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197971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269979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341987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413995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486003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1979712" y="2420888"/>
              <a:ext cx="43204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0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5" name="Conector reto 14"/>
            <p:cNvCxnSpPr/>
            <p:nvPr/>
          </p:nvCxnSpPr>
          <p:spPr>
            <a:xfrm>
              <a:off x="558011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>
              <a:stCxn id="17" idx="1"/>
              <a:endCxn id="14" idx="3"/>
            </p:cNvCxnSpPr>
            <p:nvPr/>
          </p:nvCxnSpPr>
          <p:spPr>
            <a:xfrm flipH="1" flipV="1">
              <a:off x="6300192" y="2620943"/>
              <a:ext cx="571996" cy="5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/>
            <p:cNvSpPr txBox="1"/>
            <p:nvPr/>
          </p:nvSpPr>
          <p:spPr>
            <a:xfrm>
              <a:off x="6872188" y="2298303"/>
              <a:ext cx="21316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Potências associadas</a:t>
              </a:r>
            </a:p>
            <a:p>
              <a:r>
                <a:rPr lang="pt-BR" dirty="0" smtClean="0"/>
                <a:t>as casas </a:t>
              </a:r>
              <a:endParaRPr lang="pt-BR" dirty="0"/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2123728" y="3356992"/>
            <a:ext cx="5777532" cy="1469777"/>
            <a:chOff x="2123728" y="3356992"/>
            <a:chExt cx="5777532" cy="1469777"/>
          </a:xfrm>
        </p:grpSpPr>
        <p:cxnSp>
          <p:nvCxnSpPr>
            <p:cNvPr id="19" name="Conector reto 18"/>
            <p:cNvCxnSpPr/>
            <p:nvPr/>
          </p:nvCxnSpPr>
          <p:spPr>
            <a:xfrm>
              <a:off x="2339752" y="3839617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3059832" y="3839617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>
              <a:off x="3779912" y="3839617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ixaDeTexto 21"/>
            <p:cNvSpPr txBox="1"/>
            <p:nvPr/>
          </p:nvSpPr>
          <p:spPr>
            <a:xfrm>
              <a:off x="2267744" y="3933056"/>
              <a:ext cx="2880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rgbClr val="00B0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</a:t>
              </a:r>
              <a:r>
                <a:rPr lang="pt-BR" sz="2000" b="1" dirty="0" smtClean="0">
                  <a:solidFill>
                    <a:srgbClr val="00B0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</a:t>
              </a:r>
              <a:r>
                <a:rPr lang="pt-BR" sz="2000" b="1" dirty="0" smtClean="0">
                  <a:solidFill>
                    <a:srgbClr val="00B0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</a:t>
              </a:r>
              <a:r>
                <a:rPr lang="pt-BR" sz="2000" b="1" dirty="0" smtClean="0">
                  <a:solidFill>
                    <a:srgbClr val="00B0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0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23" name="Conector reto 22"/>
            <p:cNvCxnSpPr/>
            <p:nvPr/>
          </p:nvCxnSpPr>
          <p:spPr>
            <a:xfrm>
              <a:off x="4499992" y="3839617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/>
            <p:cNvSpPr txBox="1"/>
            <p:nvPr/>
          </p:nvSpPr>
          <p:spPr>
            <a:xfrm>
              <a:off x="2339752" y="3356992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4     2     4    2     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2123728" y="4365104"/>
              <a:ext cx="57775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= 4x</a:t>
              </a:r>
              <a:r>
                <a:rPr lang="pt-BR" sz="2400" b="1" dirty="0" smtClean="0">
                  <a:solidFill>
                    <a:srgbClr val="00B0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+ 2x</a:t>
              </a:r>
              <a:r>
                <a:rPr lang="pt-BR" sz="2400" b="1" dirty="0" smtClean="0">
                  <a:solidFill>
                    <a:srgbClr val="00B0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+ 4x</a:t>
              </a:r>
              <a:r>
                <a:rPr lang="pt-BR" sz="2400" b="1" dirty="0" smtClean="0">
                  <a:solidFill>
                    <a:srgbClr val="00B0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+ 4x</a:t>
              </a:r>
              <a:r>
                <a:rPr lang="pt-BR" sz="2400" b="1" dirty="0" smtClean="0">
                  <a:solidFill>
                    <a:srgbClr val="00B0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 dos Sistemas Numéricos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 base, ou alfabeto dos sistemas numéricos posicionais define quantos símbolos distintos são utilizados:</a:t>
            </a:r>
          </a:p>
          <a:p>
            <a:pPr lvl="1"/>
            <a:r>
              <a:rPr lang="pt-BR" dirty="0" smtClean="0"/>
              <a:t>Decimal </a:t>
            </a:r>
            <a:r>
              <a:rPr lang="pt-BR" dirty="0" smtClean="0">
                <a:solidFill>
                  <a:srgbClr val="00B050"/>
                </a:solidFill>
              </a:rPr>
              <a:t>{1,2,3,4,5,6,7,8,9,0}</a:t>
            </a:r>
          </a:p>
          <a:p>
            <a:pPr lvl="1"/>
            <a:r>
              <a:rPr lang="pt-BR" dirty="0" smtClean="0"/>
              <a:t>Binária </a:t>
            </a:r>
            <a:r>
              <a:rPr lang="pt-BR" dirty="0" smtClean="0">
                <a:solidFill>
                  <a:srgbClr val="00B050"/>
                </a:solidFill>
              </a:rPr>
              <a:t>{1,0}</a:t>
            </a:r>
          </a:p>
          <a:p>
            <a:pPr lvl="1"/>
            <a:r>
              <a:rPr lang="pt-BR" dirty="0" err="1" smtClean="0"/>
              <a:t>Octal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B050"/>
                </a:solidFill>
              </a:rPr>
              <a:t>{1,2,3,4,5,6,7,0}</a:t>
            </a:r>
          </a:p>
          <a:p>
            <a:pPr lvl="1"/>
            <a:r>
              <a:rPr lang="pt-BR" dirty="0" smtClean="0"/>
              <a:t>Hexadecimal </a:t>
            </a:r>
            <a:r>
              <a:rPr lang="pt-BR" dirty="0" smtClean="0">
                <a:solidFill>
                  <a:srgbClr val="00B050"/>
                </a:solidFill>
              </a:rPr>
              <a:t>{1,2,3,4,5,6,7,8,9,A,B,C,D,E,F,0}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 Numérica Binária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Utiliza apenas dois algarismos </a:t>
            </a:r>
            <a:r>
              <a:rPr lang="pt-BR" sz="2800" dirty="0" smtClean="0">
                <a:solidFill>
                  <a:srgbClr val="00B050"/>
                </a:solidFill>
              </a:rPr>
              <a:t>{1,0};</a:t>
            </a:r>
          </a:p>
          <a:p>
            <a:r>
              <a:rPr lang="pt-BR" sz="2800" dirty="0" smtClean="0"/>
              <a:t>Requer mais casas para representar uma mesma quantidade em comparação à base Decimal;</a:t>
            </a:r>
          </a:p>
          <a:p>
            <a:r>
              <a:rPr lang="pt-BR" sz="2800" dirty="0" smtClean="0"/>
              <a:t>Muito útil para lidar com números em sistemas digitais .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1399835" y="4293096"/>
            <a:ext cx="7744165" cy="646331"/>
            <a:chOff x="1259632" y="2298303"/>
            <a:chExt cx="7744165" cy="646331"/>
          </a:xfrm>
        </p:grpSpPr>
        <p:cxnSp>
          <p:nvCxnSpPr>
            <p:cNvPr id="8" name="Conector reto 7"/>
            <p:cNvCxnSpPr/>
            <p:nvPr/>
          </p:nvCxnSpPr>
          <p:spPr>
            <a:xfrm>
              <a:off x="125963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197971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269979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341987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413995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486003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1979712" y="2420888"/>
              <a:ext cx="43204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0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5" name="Conector reto 14"/>
            <p:cNvCxnSpPr/>
            <p:nvPr/>
          </p:nvCxnSpPr>
          <p:spPr>
            <a:xfrm>
              <a:off x="5580112" y="2348880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>
              <a:stCxn id="17" idx="1"/>
              <a:endCxn id="14" idx="3"/>
            </p:cNvCxnSpPr>
            <p:nvPr/>
          </p:nvCxnSpPr>
          <p:spPr>
            <a:xfrm flipH="1" flipV="1">
              <a:off x="6300192" y="2620943"/>
              <a:ext cx="571996" cy="5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/>
            <p:cNvSpPr txBox="1"/>
            <p:nvPr/>
          </p:nvSpPr>
          <p:spPr>
            <a:xfrm>
              <a:off x="6872188" y="2298303"/>
              <a:ext cx="21316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Potências associadas</a:t>
              </a:r>
            </a:p>
            <a:p>
              <a:r>
                <a:rPr lang="pt-BR" dirty="0" smtClean="0"/>
                <a:t>as casas </a:t>
              </a:r>
              <a:endParaRPr lang="pt-BR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899592" y="5157192"/>
            <a:ext cx="8424936" cy="976174"/>
            <a:chOff x="251520" y="3892986"/>
            <a:chExt cx="8424936" cy="976174"/>
          </a:xfrm>
        </p:grpSpPr>
        <p:cxnSp>
          <p:nvCxnSpPr>
            <p:cNvPr id="19" name="Conector reto 18"/>
            <p:cNvCxnSpPr/>
            <p:nvPr/>
          </p:nvCxnSpPr>
          <p:spPr>
            <a:xfrm>
              <a:off x="323528" y="4375611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1043608" y="4375611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>
              <a:off x="1763688" y="4375611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ixaDeTexto 21"/>
            <p:cNvSpPr txBox="1"/>
            <p:nvPr/>
          </p:nvSpPr>
          <p:spPr>
            <a:xfrm>
              <a:off x="251520" y="4469050"/>
              <a:ext cx="2880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0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23" name="Conector reto 22"/>
            <p:cNvCxnSpPr/>
            <p:nvPr/>
          </p:nvCxnSpPr>
          <p:spPr>
            <a:xfrm>
              <a:off x="2483768" y="4375611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/>
            <p:cNvSpPr txBox="1"/>
            <p:nvPr/>
          </p:nvSpPr>
          <p:spPr>
            <a:xfrm>
              <a:off x="323528" y="3892986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1     0     1    0     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2898924" y="4136380"/>
              <a:ext cx="57775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= 1x2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+ 0x2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+1x2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+0x2</a:t>
              </a:r>
              <a:r>
                <a:rPr lang="pt-BR" sz="24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r>
                <a:rPr lang="pt-BR" sz="2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=10</a:t>
              </a:r>
              <a:r>
                <a:rPr lang="pt-BR" sz="2400" b="1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</a:t>
              </a:r>
              <a:endParaRPr lang="pt-BR" sz="2400" b="1" baseline="-25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6" name="Retângulo de cantos arredondados 25"/>
          <p:cNvSpPr/>
          <p:nvPr/>
        </p:nvSpPr>
        <p:spPr>
          <a:xfrm>
            <a:off x="8336172" y="5445224"/>
            <a:ext cx="755576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 Numérica Binária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388424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Embora seja possível representar infinitas quantidades, em geral, do ponto de vista de SD é interessante limitarmos o número de casas a serem utilizadas por motivos de implementação de hardware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grpSp>
        <p:nvGrpSpPr>
          <p:cNvPr id="74" name="Grupo 73"/>
          <p:cNvGrpSpPr/>
          <p:nvPr/>
        </p:nvGrpSpPr>
        <p:grpSpPr>
          <a:xfrm>
            <a:off x="1187624" y="3429000"/>
            <a:ext cx="7344816" cy="2952328"/>
            <a:chOff x="1187624" y="3429000"/>
            <a:chExt cx="7344816" cy="2952328"/>
          </a:xfrm>
        </p:grpSpPr>
        <p:grpSp>
          <p:nvGrpSpPr>
            <p:cNvPr id="9" name="Grupo 40"/>
            <p:cNvGrpSpPr/>
            <p:nvPr/>
          </p:nvGrpSpPr>
          <p:grpSpPr>
            <a:xfrm>
              <a:off x="2267744" y="4035842"/>
              <a:ext cx="1440160" cy="360040"/>
              <a:chOff x="2699792" y="2298358"/>
              <a:chExt cx="1440160" cy="360040"/>
            </a:xfrm>
          </p:grpSpPr>
          <p:sp>
            <p:nvSpPr>
              <p:cNvPr id="43" name="Retângulo 3"/>
              <p:cNvSpPr/>
              <p:nvPr/>
            </p:nvSpPr>
            <p:spPr>
              <a:xfrm>
                <a:off x="2699792" y="229835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Retângulo 4"/>
              <p:cNvSpPr/>
              <p:nvPr/>
            </p:nvSpPr>
            <p:spPr>
              <a:xfrm>
                <a:off x="3059832" y="229835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5" name="Retângulo 44"/>
              <p:cNvSpPr/>
              <p:nvPr/>
            </p:nvSpPr>
            <p:spPr>
              <a:xfrm>
                <a:off x="3419872" y="229835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6" name="Retângulo 45"/>
              <p:cNvSpPr/>
              <p:nvPr/>
            </p:nvSpPr>
            <p:spPr>
              <a:xfrm>
                <a:off x="3779912" y="229835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0" name="Grupo 41"/>
            <p:cNvGrpSpPr/>
            <p:nvPr/>
          </p:nvGrpSpPr>
          <p:grpSpPr>
            <a:xfrm>
              <a:off x="2267744" y="4878452"/>
              <a:ext cx="2880320" cy="360040"/>
              <a:chOff x="2699792" y="3140968"/>
              <a:chExt cx="2880320" cy="360040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2699792" y="314096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6" name="Retângulo 35"/>
              <p:cNvSpPr/>
              <p:nvPr/>
            </p:nvSpPr>
            <p:spPr>
              <a:xfrm>
                <a:off x="3059832" y="314096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Retângulo 36"/>
              <p:cNvSpPr/>
              <p:nvPr/>
            </p:nvSpPr>
            <p:spPr>
              <a:xfrm>
                <a:off x="3419872" y="314096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Retângulo 37"/>
              <p:cNvSpPr/>
              <p:nvPr/>
            </p:nvSpPr>
            <p:spPr>
              <a:xfrm>
                <a:off x="3779912" y="314096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9" name="Retângulo 38"/>
              <p:cNvSpPr/>
              <p:nvPr/>
            </p:nvSpPr>
            <p:spPr>
              <a:xfrm>
                <a:off x="4139952" y="314096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0" name="Retângulo 39"/>
              <p:cNvSpPr/>
              <p:nvPr/>
            </p:nvSpPr>
            <p:spPr>
              <a:xfrm>
                <a:off x="4499992" y="314096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1" name="Retângulo 40"/>
              <p:cNvSpPr/>
              <p:nvPr/>
            </p:nvSpPr>
            <p:spPr>
              <a:xfrm>
                <a:off x="4860032" y="314096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2" name="Retângulo 41"/>
              <p:cNvSpPr/>
              <p:nvPr/>
            </p:nvSpPr>
            <p:spPr>
              <a:xfrm>
                <a:off x="5220072" y="3140968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1" name="Grupo 42"/>
            <p:cNvGrpSpPr/>
            <p:nvPr/>
          </p:nvGrpSpPr>
          <p:grpSpPr>
            <a:xfrm>
              <a:off x="2267744" y="5692026"/>
              <a:ext cx="5760640" cy="360040"/>
              <a:chOff x="2699792" y="3954542"/>
              <a:chExt cx="5760640" cy="360040"/>
            </a:xfrm>
          </p:grpSpPr>
          <p:sp>
            <p:nvSpPr>
              <p:cNvPr id="19" name="Retângulo 18"/>
              <p:cNvSpPr/>
              <p:nvPr/>
            </p:nvSpPr>
            <p:spPr>
              <a:xfrm>
                <a:off x="269979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Retângulo 19"/>
              <p:cNvSpPr/>
              <p:nvPr/>
            </p:nvSpPr>
            <p:spPr>
              <a:xfrm>
                <a:off x="305983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Retângulo 20"/>
              <p:cNvSpPr/>
              <p:nvPr/>
            </p:nvSpPr>
            <p:spPr>
              <a:xfrm>
                <a:off x="341987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" name="Retângulo 21"/>
              <p:cNvSpPr/>
              <p:nvPr/>
            </p:nvSpPr>
            <p:spPr>
              <a:xfrm>
                <a:off x="377991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/>
              <p:cNvSpPr/>
              <p:nvPr/>
            </p:nvSpPr>
            <p:spPr>
              <a:xfrm>
                <a:off x="413995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/>
              <p:cNvSpPr/>
              <p:nvPr/>
            </p:nvSpPr>
            <p:spPr>
              <a:xfrm>
                <a:off x="449999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Retângulo 24"/>
              <p:cNvSpPr/>
              <p:nvPr/>
            </p:nvSpPr>
            <p:spPr>
              <a:xfrm>
                <a:off x="486003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Retângulo 25"/>
              <p:cNvSpPr/>
              <p:nvPr/>
            </p:nvSpPr>
            <p:spPr>
              <a:xfrm>
                <a:off x="522007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/>
              <p:cNvSpPr/>
              <p:nvPr/>
            </p:nvSpPr>
            <p:spPr>
              <a:xfrm>
                <a:off x="558011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Retângulo 27"/>
              <p:cNvSpPr/>
              <p:nvPr/>
            </p:nvSpPr>
            <p:spPr>
              <a:xfrm>
                <a:off x="594015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Retângulo 28"/>
              <p:cNvSpPr/>
              <p:nvPr/>
            </p:nvSpPr>
            <p:spPr>
              <a:xfrm>
                <a:off x="630019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Retângulo 29"/>
              <p:cNvSpPr/>
              <p:nvPr/>
            </p:nvSpPr>
            <p:spPr>
              <a:xfrm>
                <a:off x="666023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Retângulo 30"/>
              <p:cNvSpPr/>
              <p:nvPr/>
            </p:nvSpPr>
            <p:spPr>
              <a:xfrm>
                <a:off x="702027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Retângulo 31"/>
              <p:cNvSpPr/>
              <p:nvPr/>
            </p:nvSpPr>
            <p:spPr>
              <a:xfrm>
                <a:off x="738031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Retângulo 32"/>
              <p:cNvSpPr/>
              <p:nvPr/>
            </p:nvSpPr>
            <p:spPr>
              <a:xfrm>
                <a:off x="774035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Retângulo 33"/>
              <p:cNvSpPr/>
              <p:nvPr/>
            </p:nvSpPr>
            <p:spPr>
              <a:xfrm>
                <a:off x="8100392" y="3954542"/>
                <a:ext cx="360040" cy="360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2" name="CaixaDeTexto 11"/>
            <p:cNvSpPr txBox="1"/>
            <p:nvPr/>
          </p:nvSpPr>
          <p:spPr>
            <a:xfrm>
              <a:off x="2267744" y="5310500"/>
              <a:ext cx="30243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7   6   5    4   3    2   1   0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267744" y="4467890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3    2   1   0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1187624" y="4014356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rgbClr val="00B050"/>
                  </a:solidFill>
                </a:rPr>
                <a:t>nibble</a:t>
              </a:r>
              <a:endParaRPr lang="pt-BR" b="1" dirty="0">
                <a:solidFill>
                  <a:srgbClr val="00B050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259632" y="4878452"/>
              <a:ext cx="6097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00B050"/>
                  </a:solidFill>
                </a:rPr>
                <a:t>byte</a:t>
              </a:r>
              <a:endParaRPr lang="pt-BR" b="1" dirty="0">
                <a:solidFill>
                  <a:srgbClr val="00B050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1259632" y="5670540"/>
              <a:ext cx="6800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rgbClr val="00B050"/>
                  </a:solidFill>
                </a:rPr>
                <a:t>word</a:t>
              </a:r>
              <a:endParaRPr lang="pt-BR" b="1" dirty="0">
                <a:solidFill>
                  <a:srgbClr val="00B050"/>
                </a:solidFill>
              </a:endParaRP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2267744" y="3438292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391344" y="3429000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00B050"/>
                  </a:solidFill>
                </a:rPr>
                <a:t>bit</a:t>
              </a:r>
              <a:endParaRPr lang="pt-BR" b="1" dirty="0">
                <a:solidFill>
                  <a:srgbClr val="00B050"/>
                </a:solidFill>
              </a:endParaRPr>
            </a:p>
          </p:txBody>
        </p:sp>
        <p:cxnSp>
          <p:nvCxnSpPr>
            <p:cNvPr id="48" name="Conector de seta reta 47"/>
            <p:cNvCxnSpPr>
              <a:endCxn id="42" idx="0"/>
            </p:cNvCxnSpPr>
            <p:nvPr/>
          </p:nvCxnSpPr>
          <p:spPr>
            <a:xfrm flipH="1">
              <a:off x="4968044" y="4509120"/>
              <a:ext cx="684076" cy="369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/>
            <p:nvPr/>
          </p:nvCxnSpPr>
          <p:spPr>
            <a:xfrm>
              <a:off x="5652120" y="4509120"/>
              <a:ext cx="2880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aixaDeTexto 52"/>
            <p:cNvSpPr txBox="1"/>
            <p:nvPr/>
          </p:nvSpPr>
          <p:spPr>
            <a:xfrm>
              <a:off x="5796136" y="4149080"/>
              <a:ext cx="260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LSB – </a:t>
              </a:r>
              <a:r>
                <a:rPr lang="pt-BR" dirty="0" err="1" smtClean="0"/>
                <a:t>Less</a:t>
              </a:r>
              <a:r>
                <a:rPr lang="pt-BR" dirty="0" smtClean="0"/>
                <a:t> </a:t>
              </a:r>
              <a:r>
                <a:rPr lang="pt-BR" dirty="0" err="1" smtClean="0"/>
                <a:t>Significative</a:t>
              </a:r>
              <a:r>
                <a:rPr lang="pt-BR" dirty="0" smtClean="0"/>
                <a:t> Bit</a:t>
              </a:r>
              <a:endParaRPr lang="pt-BR" dirty="0"/>
            </a:p>
          </p:txBody>
        </p:sp>
        <p:cxnSp>
          <p:nvCxnSpPr>
            <p:cNvPr id="54" name="Conector de seta reta 53"/>
            <p:cNvCxnSpPr>
              <a:endCxn id="35" idx="0"/>
            </p:cNvCxnSpPr>
            <p:nvPr/>
          </p:nvCxnSpPr>
          <p:spPr>
            <a:xfrm flipH="1">
              <a:off x="2447764" y="4149080"/>
              <a:ext cx="2700300" cy="7293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>
              <a:off x="5148064" y="4149080"/>
              <a:ext cx="2880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ixaDeTexto 55"/>
            <p:cNvSpPr txBox="1"/>
            <p:nvPr/>
          </p:nvSpPr>
          <p:spPr>
            <a:xfrm>
              <a:off x="5292080" y="3789040"/>
              <a:ext cx="2795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MSB – </a:t>
              </a:r>
              <a:r>
                <a:rPr lang="pt-BR" dirty="0" err="1" smtClean="0"/>
                <a:t>Most</a:t>
              </a:r>
              <a:r>
                <a:rPr lang="pt-BR" dirty="0" smtClean="0"/>
                <a:t> </a:t>
              </a:r>
              <a:r>
                <a:rPr lang="pt-BR" dirty="0" err="1" smtClean="0"/>
                <a:t>Significative</a:t>
              </a:r>
              <a:r>
                <a:rPr lang="pt-BR" dirty="0" smtClean="0"/>
                <a:t> Bit</a:t>
              </a:r>
              <a:endParaRPr lang="pt-BR" dirty="0"/>
            </a:p>
          </p:txBody>
        </p:sp>
        <p:grpSp>
          <p:nvGrpSpPr>
            <p:cNvPr id="57" name="Grupo 42"/>
            <p:cNvGrpSpPr/>
            <p:nvPr/>
          </p:nvGrpSpPr>
          <p:grpSpPr>
            <a:xfrm>
              <a:off x="2267744" y="6021288"/>
              <a:ext cx="5760640" cy="360040"/>
              <a:chOff x="2699792" y="3954542"/>
              <a:chExt cx="5760640" cy="360040"/>
            </a:xfrm>
          </p:grpSpPr>
          <p:sp>
            <p:nvSpPr>
              <p:cNvPr id="58" name="Retângulo 57"/>
              <p:cNvSpPr/>
              <p:nvPr/>
            </p:nvSpPr>
            <p:spPr>
              <a:xfrm>
                <a:off x="269979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chemeClr val="tx1"/>
                    </a:solidFill>
                  </a:rPr>
                  <a:t>15</a:t>
                </a:r>
                <a:endParaRPr lang="pt-B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tângulo 58"/>
              <p:cNvSpPr/>
              <p:nvPr/>
            </p:nvSpPr>
            <p:spPr>
              <a:xfrm>
                <a:off x="305983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chemeClr val="tx1"/>
                    </a:solidFill>
                  </a:rPr>
                  <a:t>14</a:t>
                </a:r>
                <a:endParaRPr lang="pt-B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tângulo 59"/>
              <p:cNvSpPr/>
              <p:nvPr/>
            </p:nvSpPr>
            <p:spPr>
              <a:xfrm>
                <a:off x="341987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chemeClr val="tx1"/>
                    </a:solidFill>
                  </a:rPr>
                  <a:t>13</a:t>
                </a:r>
                <a:endParaRPr lang="pt-B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tângulo 60"/>
              <p:cNvSpPr/>
              <p:nvPr/>
            </p:nvSpPr>
            <p:spPr>
              <a:xfrm>
                <a:off x="377991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chemeClr val="tx1"/>
                    </a:solidFill>
                  </a:rPr>
                  <a:t>12</a:t>
                </a:r>
                <a:endParaRPr lang="pt-B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tângulo 61"/>
              <p:cNvSpPr/>
              <p:nvPr/>
            </p:nvSpPr>
            <p:spPr>
              <a:xfrm>
                <a:off x="413995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chemeClr val="tx1"/>
                    </a:solidFill>
                  </a:rPr>
                  <a:t>11</a:t>
                </a:r>
                <a:endParaRPr lang="pt-B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tângulo 62"/>
              <p:cNvSpPr/>
              <p:nvPr/>
            </p:nvSpPr>
            <p:spPr>
              <a:xfrm>
                <a:off x="449999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chemeClr val="tx1"/>
                    </a:solidFill>
                  </a:rPr>
                  <a:t>10</a:t>
                </a:r>
                <a:endParaRPr lang="pt-B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tângulo 63"/>
              <p:cNvSpPr/>
              <p:nvPr/>
            </p:nvSpPr>
            <p:spPr>
              <a:xfrm>
                <a:off x="486003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9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tângulo 64"/>
              <p:cNvSpPr/>
              <p:nvPr/>
            </p:nvSpPr>
            <p:spPr>
              <a:xfrm>
                <a:off x="522007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8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tângulo 65"/>
              <p:cNvSpPr/>
              <p:nvPr/>
            </p:nvSpPr>
            <p:spPr>
              <a:xfrm>
                <a:off x="558011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7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tângulo 66"/>
              <p:cNvSpPr/>
              <p:nvPr/>
            </p:nvSpPr>
            <p:spPr>
              <a:xfrm>
                <a:off x="594015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6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tângulo 67"/>
              <p:cNvSpPr/>
              <p:nvPr/>
            </p:nvSpPr>
            <p:spPr>
              <a:xfrm>
                <a:off x="630019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5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tângulo 68"/>
              <p:cNvSpPr/>
              <p:nvPr/>
            </p:nvSpPr>
            <p:spPr>
              <a:xfrm>
                <a:off x="666023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4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tângulo 69"/>
              <p:cNvSpPr/>
              <p:nvPr/>
            </p:nvSpPr>
            <p:spPr>
              <a:xfrm>
                <a:off x="702027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3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tângulo 70"/>
              <p:cNvSpPr/>
              <p:nvPr/>
            </p:nvSpPr>
            <p:spPr>
              <a:xfrm>
                <a:off x="738031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2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tângulo 71"/>
              <p:cNvSpPr/>
              <p:nvPr/>
            </p:nvSpPr>
            <p:spPr>
              <a:xfrm>
                <a:off x="774035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1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tângulo 72"/>
              <p:cNvSpPr/>
              <p:nvPr/>
            </p:nvSpPr>
            <p:spPr>
              <a:xfrm>
                <a:off x="8100392" y="3954542"/>
                <a:ext cx="36004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 smtClean="0">
                    <a:solidFill>
                      <a:schemeClr val="tx1"/>
                    </a:solidFill>
                  </a:rPr>
                  <a:t>0</a:t>
                </a:r>
                <a:endParaRPr lang="pt-BR" sz="1400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Contagem em Binário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3491880" y="1556792"/>
          <a:ext cx="2520280" cy="4836554"/>
        </p:xfrm>
        <a:graphic>
          <a:graphicData uri="http://schemas.openxmlformats.org/drawingml/2006/table">
            <a:tbl>
              <a:tblPr/>
              <a:tblGrid>
                <a:gridCol w="1296144"/>
                <a:gridCol w="1224136"/>
              </a:tblGrid>
              <a:tr h="447434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Decimal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Binário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800" dirty="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3717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pt-BR" sz="1800">
                        <a:solidFill>
                          <a:srgbClr val="365F9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1111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398&quot;&gt;&lt;object type=&quot;3&quot; unique_id=&quot;10399&quot;&gt;&lt;property id=&quot;20148&quot; value=&quot;5&quot;/&gt;&lt;property id=&quot;20300&quot; value=&quot;Slide 1 - &amp;quot;Sistemas Numéricos Posicionais&amp;quot;&quot;/&gt;&lt;property id=&quot;20307&quot; value=&quot;256&quot;/&gt;&lt;/object&gt;&lt;object type=&quot;3&quot; unique_id=&quot;10400&quot;&gt;&lt;property id=&quot;20148&quot; value=&quot;5&quot;/&gt;&lt;property id=&quot;20300&quot; value=&quot;Slide 21 - &amp;quot;Tabela de Correspondência para Diferentes Bases Numéricas&amp;quot;&quot;/&gt;&lt;property id=&quot;20307&quot; value=&quot;262&quot;/&gt;&lt;/object&gt;&lt;object type=&quot;3&quot; unique_id=&quot;10401&quot;&gt;&lt;property id=&quot;20148&quot; value=&quot;5&quot;/&gt;&lt;property id=&quot;20300&quot; value=&quot;Slide 23 - &amp;quot;Pro Lar&amp;quot;&quot;/&gt;&lt;property id=&quot;20307&quot; value=&quot;263&quot;/&gt;&lt;/object&gt;&lt;object type=&quot;3&quot; unique_id=&quot;10499&quot;&gt;&lt;property id=&quot;20148&quot; value=&quot;5&quot;/&gt;&lt;property id=&quot;20300&quot; value=&quot;Slide 2 - &amp;quot;Na Aula passada ...&amp;quot;&quot;/&gt;&lt;property id=&quot;20307&quot; value=&quot;266&quot;/&gt;&lt;/object&gt;&lt;object type=&quot;3&quot; unique_id=&quot;10500&quot;&gt;&lt;property id=&quot;20148&quot; value=&quot;5&quot;/&gt;&lt;property id=&quot;20300&quot; value=&quot;Slide 3 - &amp;quot;Nesta Aula&amp;quot;&quot;/&gt;&lt;property id=&quot;20307&quot; value=&quot;267&quot;/&gt;&lt;/object&gt;&lt;object type=&quot;3&quot; unique_id=&quot;10501&quot;&gt;&lt;property id=&quot;20148&quot; value=&quot;5&quot;/&gt;&lt;property id=&quot;20300&quot; value=&quot;Slide 4 - &amp;quot;Sistemas Numéricos Posicionais&amp;quot;&quot;/&gt;&lt;property id=&quot;20307&quot; value=&quot;268&quot;/&gt;&lt;/object&gt;&lt;object type=&quot;3&quot; unique_id=&quot;10787&quot;&gt;&lt;property id=&quot;20148&quot; value=&quot;5&quot;/&gt;&lt;property id=&quot;20300&quot; value=&quot;Slide 5 - &amp;quot;Exemplos: (Base Decimal)&amp;quot;&quot;/&gt;&lt;property id=&quot;20307&quot; value=&quot;269&quot;/&gt;&lt;/object&gt;&lt;object type=&quot;3&quot; unique_id=&quot;10788&quot;&gt;&lt;property id=&quot;20148&quot; value=&quot;5&quot;/&gt;&lt;property id=&quot;20300&quot; value=&quot;Slide 6 - &amp;quot;Base dos Sistemas Numéricos&amp;quot;&quot;/&gt;&lt;property id=&quot;20307&quot; value=&quot;270&quot;/&gt;&lt;/object&gt;&lt;object type=&quot;3&quot; unique_id=&quot;10789&quot;&gt;&lt;property id=&quot;20148&quot; value=&quot;5&quot;/&gt;&lt;property id=&quot;20300&quot; value=&quot;Slide 7 - &amp;quot;Base Numérica Binária&amp;quot;&quot;/&gt;&lt;property id=&quot;20307&quot; value=&quot;271&quot;/&gt;&lt;/object&gt;&lt;object type=&quot;3&quot; unique_id=&quot;10790&quot;&gt;&lt;property id=&quot;20148&quot; value=&quot;5&quot;/&gt;&lt;property id=&quot;20300&quot; value=&quot;Slide 8 - &amp;quot;Base Numérica Binária&amp;quot;&quot;/&gt;&lt;property id=&quot;20307&quot; value=&quot;272&quot;/&gt;&lt;/object&gt;&lt;object type=&quot;3&quot; unique_id=&quot;10791&quot;&gt;&lt;property id=&quot;20148&quot; value=&quot;5&quot;/&gt;&lt;property id=&quot;20300&quot; value=&quot;Slide 9 - &amp;quot;Contagem em Binário&amp;quot;&quot;/&gt;&lt;property id=&quot;20307&quot; value=&quot;274&quot;/&gt;&lt;/object&gt;&lt;object type=&quot;3&quot; unique_id=&quot;10792&quot;&gt;&lt;property id=&quot;20148&quot; value=&quot;5&quot;/&gt;&lt;property id=&quot;20300&quot; value=&quot;Slide 10 - &amp;quot;Conversão Binário - Decimal&amp;quot;&quot;/&gt;&lt;property id=&quot;20307&quot; value=&quot;273&quot;/&gt;&lt;/object&gt;&lt;object type=&quot;3&quot; unique_id=&quot;10793&quot;&gt;&lt;property id=&quot;20148&quot; value=&quot;5&quot;/&gt;&lt;property id=&quot;20300&quot; value=&quot;Slide 11 - &amp;quot;Exemplos:&amp;quot;&quot;/&gt;&lt;property id=&quot;20307&quot; value=&quot;279&quot;/&gt;&lt;/object&gt;&lt;object type=&quot;3&quot; unique_id=&quot;10794&quot;&gt;&lt;property id=&quot;20148&quot; value=&quot;5&quot;/&gt;&lt;property id=&quot;20300&quot; value=&quot;Slide 12 - &amp;quot;Base Numérica Octal&amp;quot;&quot;/&gt;&lt;property id=&quot;20307&quot; value=&quot;282&quot;/&gt;&lt;/object&gt;&lt;object type=&quot;3&quot; unique_id=&quot;10795&quot;&gt;&lt;property id=&quot;20148&quot; value=&quot;5&quot;/&gt;&lt;property id=&quot;20300&quot; value=&quot;Slide 13 - &amp;quot;Contagem em Octal&amp;quot;&quot;/&gt;&lt;property id=&quot;20307&quot; value=&quot;283&quot;/&gt;&lt;/object&gt;&lt;object type=&quot;3&quot; unique_id=&quot;10796&quot;&gt;&lt;property id=&quot;20148&quot; value=&quot;5&quot;/&gt;&lt;property id=&quot;20300&quot; value=&quot;Slide 14 - &amp;quot;Conversão Octal - Decimal&amp;quot;&quot;/&gt;&lt;property id=&quot;20307&quot; value=&quot;284&quot;/&gt;&lt;/object&gt;&lt;object type=&quot;3&quot; unique_id=&quot;10797&quot;&gt;&lt;property id=&quot;20148&quot; value=&quot;5&quot;/&gt;&lt;property id=&quot;20300&quot; value=&quot;Slide 15 - &amp;quot;Conversão Binário-Octal&amp;quot;&quot;/&gt;&lt;property id=&quot;20307&quot; value=&quot;280&quot;/&gt;&lt;/object&gt;&lt;object type=&quot;3&quot; unique_id=&quot;10798&quot;&gt;&lt;property id=&quot;20148&quot; value=&quot;5&quot;/&gt;&lt;property id=&quot;20300&quot; value=&quot;Slide 16 - &amp;quot;Base Numérica Hexadecimal&amp;quot;&quot;/&gt;&lt;property id=&quot;20307&quot; value=&quot;285&quot;/&gt;&lt;/object&gt;&lt;object type=&quot;3&quot; unique_id=&quot;10799&quot;&gt;&lt;property id=&quot;20148&quot; value=&quot;5&quot;/&gt;&lt;property id=&quot;20300&quot; value=&quot;Slide 17 - &amp;quot;Contagem em Binário&amp;quot;&quot;/&gt;&lt;property id=&quot;20307&quot; value=&quot;286&quot;/&gt;&lt;/object&gt;&lt;object type=&quot;3&quot; unique_id=&quot;10800&quot;&gt;&lt;property id=&quot;20148&quot; value=&quot;5&quot;/&gt;&lt;property id=&quot;20300&quot; value=&quot;Slide 18 - &amp;quot;Conversão Hexadecimal- Decimal&amp;quot;&quot;/&gt;&lt;property id=&quot;20307&quot; value=&quot;288&quot;/&gt;&lt;/object&gt;&lt;object type=&quot;3&quot; unique_id=&quot;10801&quot;&gt;&lt;property id=&quot;20148&quot; value=&quot;5&quot;/&gt;&lt;property id=&quot;20300&quot; value=&quot;Slide 19 - &amp;quot;Conversão Binário-Hexadecimal&amp;quot;&quot;/&gt;&lt;property id=&quot;20307&quot; value=&quot;287&quot;/&gt;&lt;/object&gt;&lt;object type=&quot;3&quot; unique_id=&quot;10802&quot;&gt;&lt;property id=&quot;20148&quot; value=&quot;5&quot;/&gt;&lt;property id=&quot;20300&quot; value=&quot;Slide 20 - &amp;quot;Comparativo Entre Bases Posicionais&amp;quot;&quot;/&gt;&lt;property id=&quot;20307&quot; value=&quot;275&quot;/&gt;&lt;/object&gt;&lt;object type=&quot;3&quot; unique_id=&quot;11182&quot;&gt;&lt;property id=&quot;20148&quot; value=&quot;5&quot;/&gt;&lt;property id=&quot;20300&quot; value=&quot;Slide 22 - &amp;quot;Exercícios:&amp;quot;&quot;/&gt;&lt;property id=&quot;20307&quot; value=&quot;290&quot;/&gt;&lt;/object&gt;&lt;object type=&quot;3&quot; unique_id=&quot;11183&quot;&gt;&lt;property id=&quot;20148&quot; value=&quot;5&quot;/&gt;&lt;property id=&quot;20300&quot; value=&quot;Slide 24 - &amp;quot;Bibliografia Comentada&amp;quot;&quot;/&gt;&lt;property id=&quot;20307&quot; value=&quot;289&quot;/&gt;&lt;/object&gt;&lt;/object&gt;&lt;object type=&quot;8&quot; unique_id=&quot;104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611</TotalTime>
  <Words>1398</Words>
  <Application>Microsoft Office PowerPoint</Application>
  <PresentationFormat>Apresentação na tela (4:3)</PresentationFormat>
  <Paragraphs>542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ufu_modelo</vt:lpstr>
      <vt:lpstr>Sistemas Numéricos Posicionais</vt:lpstr>
      <vt:lpstr>Na Aula passada ...</vt:lpstr>
      <vt:lpstr>Nesta Aula</vt:lpstr>
      <vt:lpstr>Sistemas Numéricos Posicionais</vt:lpstr>
      <vt:lpstr>Exemplos: (Base Decimal)</vt:lpstr>
      <vt:lpstr>Base dos Sistemas Numéricos</vt:lpstr>
      <vt:lpstr>Base Numérica Binária</vt:lpstr>
      <vt:lpstr>Base Numérica Binária</vt:lpstr>
      <vt:lpstr>Contagem em Binário</vt:lpstr>
      <vt:lpstr>Conversão Binário - Decimal</vt:lpstr>
      <vt:lpstr>Exemplos:</vt:lpstr>
      <vt:lpstr>Base Numérica Octal</vt:lpstr>
      <vt:lpstr>Contagem em Octal</vt:lpstr>
      <vt:lpstr>Conversão Octal - Decimal</vt:lpstr>
      <vt:lpstr>Conversão Binário-Octal</vt:lpstr>
      <vt:lpstr>Base Numérica Hexadecimal</vt:lpstr>
      <vt:lpstr>Contagem em Binário</vt:lpstr>
      <vt:lpstr>Conversão Hexadecimal- Decimal</vt:lpstr>
      <vt:lpstr>Conversão Binário-Hexadecimal</vt:lpstr>
      <vt:lpstr>Comparativo Entre Bases Posicionais</vt:lpstr>
      <vt:lpstr>Tabela de Correspondência para Diferentes Bases Numéricas</vt:lpstr>
      <vt:lpstr>Exercícios:</vt:lpstr>
      <vt:lpstr>Pro Lar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Numéricos Posicionais</dc:title>
  <dc:subject>Sistemas Digitais</dc:subject>
  <dc:creator>Daniel Duarte Abdala</dc:creator>
  <cp:lastModifiedBy>Daniel Duarte Abdala</cp:lastModifiedBy>
  <cp:revision>43</cp:revision>
  <dcterms:created xsi:type="dcterms:W3CDTF">2012-07-13T23:11:31Z</dcterms:created>
  <dcterms:modified xsi:type="dcterms:W3CDTF">2013-08-25T05:24:09Z</dcterms:modified>
</cp:coreProperties>
</file>