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57" r:id="rId4"/>
    <p:sldId id="262" r:id="rId5"/>
    <p:sldId id="263" r:id="rId6"/>
    <p:sldId id="266" r:id="rId7"/>
    <p:sldId id="267" r:id="rId8"/>
    <p:sldId id="272" r:id="rId9"/>
    <p:sldId id="279" r:id="rId10"/>
    <p:sldId id="280" r:id="rId11"/>
    <p:sldId id="269" r:id="rId12"/>
    <p:sldId id="271" r:id="rId13"/>
    <p:sldId id="278" r:id="rId14"/>
    <p:sldId id="273" r:id="rId15"/>
    <p:sldId id="274" r:id="rId16"/>
    <p:sldId id="275" r:id="rId17"/>
    <p:sldId id="282" r:id="rId18"/>
    <p:sldId id="276" r:id="rId19"/>
    <p:sldId id="283" r:id="rId20"/>
    <p:sldId id="285" r:id="rId21"/>
    <p:sldId id="286" r:id="rId22"/>
    <p:sldId id="281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64" r:id="rId32"/>
    <p:sldId id="296" r:id="rId33"/>
    <p:sldId id="287" r:id="rId34"/>
  </p:sldIdLst>
  <p:sldSz cx="9144000" cy="6858000" type="screen4x3"/>
  <p:notesSz cx="6858000" cy="9144000"/>
  <p:custDataLst>
    <p:tags r:id="rId36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05/11/2013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21B5A-FBF1-4691-9CAF-814E7E2CDFC1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8673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‹#›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‹#›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smtClean="0">
                <a:solidFill>
                  <a:schemeClr val="accent1">
                    <a:lumMod val="50000"/>
                  </a:schemeClr>
                </a:solidFill>
              </a:rPr>
              <a:t>Representações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Avançadas em Binário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Extensão de Sinal Negativo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388424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Considere por exemplo a representação do número --11 em complemento de 2</a:t>
            </a:r>
          </a:p>
          <a:p>
            <a:endParaRPr lang="pt-BR" dirty="0" smtClean="0"/>
          </a:p>
          <a:p>
            <a:r>
              <a:rPr lang="pt-BR" sz="2800" dirty="0" smtClean="0"/>
              <a:t>Se completarmos os bits restantes para uma palavra de 8 bits com zeros, o número deixará de ser zero</a:t>
            </a:r>
          </a:p>
          <a:p>
            <a:r>
              <a:rPr lang="pt-BR" sz="2800" dirty="0" smtClean="0"/>
              <a:t>Em complemento de 2, basta que completemos os demais bits com o bit de sinal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grpSp>
        <p:nvGrpSpPr>
          <p:cNvPr id="7" name="Grupo 9"/>
          <p:cNvGrpSpPr/>
          <p:nvPr/>
        </p:nvGrpSpPr>
        <p:grpSpPr>
          <a:xfrm>
            <a:off x="1835696" y="2556193"/>
            <a:ext cx="1440160" cy="584775"/>
            <a:chOff x="2987824" y="3573016"/>
            <a:chExt cx="1296144" cy="584775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0 1 0 0</a:t>
              </a:r>
              <a:endParaRPr lang="pt-BR" sz="3200" b="1" dirty="0"/>
            </a:p>
          </p:txBody>
        </p:sp>
      </p:grpSp>
      <p:sp>
        <p:nvSpPr>
          <p:cNvPr id="10" name="Seta para a direita 9"/>
          <p:cNvSpPr/>
          <p:nvPr/>
        </p:nvSpPr>
        <p:spPr>
          <a:xfrm>
            <a:off x="3419872" y="2679001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3877320" y="2556193"/>
            <a:ext cx="105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-11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363390" y="2628201"/>
            <a:ext cx="472306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255619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</a:t>
            </a:r>
            <a:endParaRPr lang="pt-BR" sz="3200" b="1" dirty="0"/>
          </a:p>
        </p:txBody>
      </p:sp>
      <p:grpSp>
        <p:nvGrpSpPr>
          <p:cNvPr id="14" name="Grupo 9"/>
          <p:cNvGrpSpPr/>
          <p:nvPr/>
        </p:nvGrpSpPr>
        <p:grpSpPr>
          <a:xfrm>
            <a:off x="1691680" y="5517232"/>
            <a:ext cx="2304256" cy="584775"/>
            <a:chOff x="2987824" y="3573016"/>
            <a:chExt cx="1296144" cy="584775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 1 1 1 0 1 0 0</a:t>
              </a:r>
              <a:endParaRPr lang="pt-BR" sz="3200" b="1" dirty="0"/>
            </a:p>
          </p:txBody>
        </p:sp>
      </p:grpSp>
      <p:sp>
        <p:nvSpPr>
          <p:cNvPr id="17" name="Seta para a direita 16"/>
          <p:cNvSpPr/>
          <p:nvPr/>
        </p:nvSpPr>
        <p:spPr>
          <a:xfrm>
            <a:off x="4067944" y="564004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525392" y="5517232"/>
            <a:ext cx="105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11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219374" y="5589240"/>
            <a:ext cx="472306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1259632" y="55172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Números Reais em Binário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161277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Extensão simples do sistema posicional;</a:t>
            </a:r>
          </a:p>
          <a:p>
            <a:r>
              <a:rPr lang="pt-BR" dirty="0" smtClean="0"/>
              <a:t>A parte inteira fica inalterada, a parte fracionária utiliza potências negativas.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43" name="Espaço Reservado para Conteúdo 42"/>
          <p:cNvGraphicFramePr>
            <a:graphicFrameLocks noGrp="1"/>
          </p:cNvGraphicFramePr>
          <p:nvPr>
            <p:ph idx="13"/>
          </p:nvPr>
        </p:nvGraphicFramePr>
        <p:xfrm>
          <a:off x="6732240" y="3140968"/>
          <a:ext cx="216024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Pot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r>
                        <a:rPr lang="pt-BR" baseline="30000" dirty="0" smtClean="0"/>
                        <a:t>-1</a:t>
                      </a:r>
                      <a:endParaRPr lang="pt-B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r>
                        <a:rPr lang="pt-BR" baseline="30000" dirty="0" smtClean="0"/>
                        <a:t>-2</a:t>
                      </a:r>
                      <a:endParaRPr lang="pt-B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r>
                        <a:rPr lang="pt-BR" baseline="30000" dirty="0" smtClean="0"/>
                        <a:t>-3</a:t>
                      </a:r>
                      <a:endParaRPr lang="pt-B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0,125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r>
                        <a:rPr lang="pt-BR" baseline="30000" dirty="0" smtClean="0"/>
                        <a:t>-4</a:t>
                      </a:r>
                      <a:endParaRPr lang="pt-B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0,0625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r>
                        <a:rPr lang="pt-BR" baseline="30000" dirty="0" smtClean="0"/>
                        <a:t>-5</a:t>
                      </a:r>
                      <a:endParaRPr lang="pt-B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0,03125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r>
                        <a:rPr lang="pt-BR" baseline="30000" dirty="0" smtClean="0"/>
                        <a:t>-6</a:t>
                      </a:r>
                      <a:endParaRPr lang="pt-B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0,015625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r>
                        <a:rPr lang="pt-BR" baseline="30000" dirty="0" smtClean="0"/>
                        <a:t>-7</a:t>
                      </a:r>
                      <a:endParaRPr lang="pt-B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0,0078125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r>
                        <a:rPr lang="pt-BR" baseline="30000" dirty="0" smtClean="0"/>
                        <a:t>-8</a:t>
                      </a:r>
                      <a:endParaRPr lang="pt-B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0,00390625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grpSp>
        <p:nvGrpSpPr>
          <p:cNvPr id="23" name="Grupo 22"/>
          <p:cNvGrpSpPr/>
          <p:nvPr/>
        </p:nvGrpSpPr>
        <p:grpSpPr>
          <a:xfrm>
            <a:off x="819325" y="4869160"/>
            <a:ext cx="5552875" cy="904166"/>
            <a:chOff x="1611413" y="3933056"/>
            <a:chExt cx="5552875" cy="904166"/>
          </a:xfrm>
        </p:grpSpPr>
        <p:cxnSp>
          <p:nvCxnSpPr>
            <p:cNvPr id="8" name="Conector reto 7"/>
            <p:cNvCxnSpPr/>
            <p:nvPr/>
          </p:nvCxnSpPr>
          <p:spPr>
            <a:xfrm>
              <a:off x="1611413" y="4365327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2263932" y="4365104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2984012" y="4365104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3704092" y="4365104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2267744" y="4437112"/>
              <a:ext cx="28765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3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pt-BR" sz="20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5" name="Conector reto 14"/>
            <p:cNvCxnSpPr/>
            <p:nvPr/>
          </p:nvCxnSpPr>
          <p:spPr>
            <a:xfrm>
              <a:off x="4424172" y="4365104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220072" y="4365104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940152" y="4365104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5001616" y="3933056"/>
              <a:ext cx="2904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b="1" dirty="0" smtClean="0"/>
                <a:t>,</a:t>
              </a:r>
              <a:endParaRPr lang="pt-BR" b="1" dirty="0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5220072" y="4437112"/>
              <a:ext cx="15841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-1</a:t>
              </a:r>
              <a:r>
                <a:rPr lang="pt-BR" sz="20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2</a:t>
              </a:r>
              <a:r>
                <a:rPr lang="pt-BR" sz="2000" b="1" baseline="30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-2</a:t>
              </a:r>
              <a:endParaRPr lang="pt-BR" sz="2000" b="1" baseline="30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22" name="Conector reto 21"/>
            <p:cNvCxnSpPr/>
            <p:nvPr/>
          </p:nvCxnSpPr>
          <p:spPr>
            <a:xfrm>
              <a:off x="6588224" y="4365104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o 41"/>
          <p:cNvGrpSpPr/>
          <p:nvPr/>
        </p:nvGrpSpPr>
        <p:grpSpPr>
          <a:xfrm>
            <a:off x="1611413" y="3429000"/>
            <a:ext cx="4464496" cy="1058912"/>
            <a:chOff x="1187624" y="3212976"/>
            <a:chExt cx="4464496" cy="1058912"/>
          </a:xfrm>
        </p:grpSpPr>
        <p:sp>
          <p:nvSpPr>
            <p:cNvPr id="27" name="CaixaDeTexto 26"/>
            <p:cNvSpPr txBox="1"/>
            <p:nvPr/>
          </p:nvSpPr>
          <p:spPr>
            <a:xfrm>
              <a:off x="1187624" y="3429000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1 0,5</a:t>
              </a:r>
              <a:r>
                <a:rPr lang="pt-BR" sz="3200" b="1" baseline="-25000" dirty="0" smtClean="0"/>
                <a:t>10</a:t>
              </a:r>
              <a:endParaRPr lang="pt-BR" sz="3200" b="1" baseline="-25000" dirty="0"/>
            </a:p>
          </p:txBody>
        </p:sp>
        <p:sp>
          <p:nvSpPr>
            <p:cNvPr id="28" name="Seta para a direita 27"/>
            <p:cNvSpPr/>
            <p:nvPr/>
          </p:nvSpPr>
          <p:spPr>
            <a:xfrm>
              <a:off x="2555776" y="3573016"/>
              <a:ext cx="360040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0" name="Conector reto 29"/>
            <p:cNvCxnSpPr/>
            <p:nvPr/>
          </p:nvCxnSpPr>
          <p:spPr>
            <a:xfrm>
              <a:off x="3635896" y="3335784"/>
              <a:ext cx="0" cy="9361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>
              <a:off x="4139952" y="3335784"/>
              <a:ext cx="0" cy="9361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/>
            <p:nvPr/>
          </p:nvCxnSpPr>
          <p:spPr>
            <a:xfrm>
              <a:off x="3203848" y="3767832"/>
              <a:ext cx="14401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aixaDeTexto 39"/>
            <p:cNvSpPr txBox="1"/>
            <p:nvPr/>
          </p:nvSpPr>
          <p:spPr>
            <a:xfrm>
              <a:off x="3203848" y="3212976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1   0   5</a:t>
              </a:r>
              <a:endParaRPr lang="pt-BR" sz="3200" b="1" baseline="-25000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3131840" y="3789040"/>
              <a:ext cx="2520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/>
                <a:t>10</a:t>
              </a:r>
              <a:r>
                <a:rPr lang="pt-BR" sz="2000" b="1" baseline="30000" dirty="0" smtClean="0"/>
                <a:t>1    </a:t>
              </a:r>
              <a:r>
                <a:rPr lang="pt-BR" sz="2000" b="1" dirty="0" smtClean="0"/>
                <a:t>10</a:t>
              </a:r>
              <a:r>
                <a:rPr lang="pt-BR" sz="2000" b="1" baseline="30000" dirty="0" smtClean="0"/>
                <a:t>0    </a:t>
              </a:r>
              <a:r>
                <a:rPr lang="pt-BR" sz="2000" b="1" dirty="0" smtClean="0"/>
                <a:t>10</a:t>
              </a:r>
              <a:r>
                <a:rPr lang="pt-BR" sz="2000" b="1" baseline="30000" dirty="0" smtClean="0"/>
                <a:t>-1</a:t>
              </a:r>
              <a:endParaRPr lang="pt-BR" sz="2400" b="1" baseline="30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Conversão (Reais)  Binário - Decimal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43608" y="177281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42,42</a:t>
            </a:r>
            <a:r>
              <a:rPr lang="pt-BR" sz="3200" b="1" baseline="-25000" dirty="0" smtClean="0"/>
              <a:t>10</a:t>
            </a:r>
            <a:endParaRPr lang="pt-BR" sz="3200" b="1" baseline="-25000" dirty="0"/>
          </a:p>
        </p:txBody>
      </p:sp>
      <p:sp>
        <p:nvSpPr>
          <p:cNvPr id="8" name="Seta para a direita 7"/>
          <p:cNvSpPr/>
          <p:nvPr/>
        </p:nvSpPr>
        <p:spPr>
          <a:xfrm>
            <a:off x="2555776" y="191683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059832" y="177281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42</a:t>
            </a:r>
            <a:r>
              <a:rPr lang="pt-BR" sz="3200" b="1" baseline="-25000" dirty="0" smtClean="0"/>
              <a:t>10 </a:t>
            </a:r>
            <a:r>
              <a:rPr lang="pt-BR" sz="3200" b="1" dirty="0" smtClean="0"/>
              <a:t>+ 0,42</a:t>
            </a:r>
            <a:r>
              <a:rPr lang="pt-BR" sz="3200" b="1" baseline="-25000" dirty="0" smtClean="0"/>
              <a:t>10</a:t>
            </a:r>
            <a:endParaRPr lang="pt-BR" sz="3200" b="1" baseline="-25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660232" y="177281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0,42</a:t>
            </a:r>
            <a:endParaRPr lang="pt-BR" sz="3200" b="1" baseline="-25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660232" y="2204864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x   2</a:t>
            </a:r>
            <a:endParaRPr lang="pt-BR" sz="3200" b="1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6588224" y="2708920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660232" y="262820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0,84</a:t>
            </a:r>
            <a:endParaRPr lang="pt-BR" sz="3200" b="1" baseline="-25000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703090" y="2742832"/>
            <a:ext cx="288032" cy="36004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6660232" y="298824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x   2</a:t>
            </a:r>
            <a:endParaRPr lang="pt-BR" sz="3200" b="1" dirty="0"/>
          </a:p>
        </p:txBody>
      </p:sp>
      <p:cxnSp>
        <p:nvCxnSpPr>
          <p:cNvPr id="21" name="Conector reto 20"/>
          <p:cNvCxnSpPr/>
          <p:nvPr/>
        </p:nvCxnSpPr>
        <p:spPr>
          <a:xfrm>
            <a:off x="6588224" y="3467096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de cantos arredondados 21"/>
          <p:cNvSpPr/>
          <p:nvPr/>
        </p:nvSpPr>
        <p:spPr>
          <a:xfrm>
            <a:off x="6703090" y="3501008"/>
            <a:ext cx="288032" cy="36004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6660232" y="338110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1,68</a:t>
            </a:r>
            <a:endParaRPr lang="pt-BR" sz="3200" b="1" baseline="-250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6660232" y="374751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x   2</a:t>
            </a:r>
            <a:endParaRPr lang="pt-BR" sz="3200" b="1" dirty="0"/>
          </a:p>
        </p:txBody>
      </p:sp>
      <p:cxnSp>
        <p:nvCxnSpPr>
          <p:cNvPr id="25" name="Conector reto 24"/>
          <p:cNvCxnSpPr/>
          <p:nvPr/>
        </p:nvCxnSpPr>
        <p:spPr>
          <a:xfrm>
            <a:off x="6588224" y="4226365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de cantos arredondados 25"/>
          <p:cNvSpPr/>
          <p:nvPr/>
        </p:nvSpPr>
        <p:spPr>
          <a:xfrm>
            <a:off x="6703090" y="4260277"/>
            <a:ext cx="288032" cy="36004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6660232" y="4140369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1,36</a:t>
            </a:r>
            <a:endParaRPr lang="pt-BR" sz="3200" b="1" baseline="-250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6660232" y="446759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x   2</a:t>
            </a:r>
            <a:endParaRPr lang="pt-BR" sz="3200" b="1" dirty="0"/>
          </a:p>
        </p:txBody>
      </p:sp>
      <p:cxnSp>
        <p:nvCxnSpPr>
          <p:cNvPr id="29" name="Conector reto 28"/>
          <p:cNvCxnSpPr/>
          <p:nvPr/>
        </p:nvCxnSpPr>
        <p:spPr>
          <a:xfrm>
            <a:off x="6588224" y="4946445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de cantos arredondados 29"/>
          <p:cNvSpPr/>
          <p:nvPr/>
        </p:nvSpPr>
        <p:spPr>
          <a:xfrm>
            <a:off x="6703090" y="4980357"/>
            <a:ext cx="288032" cy="36004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6660232" y="4860449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0,72</a:t>
            </a:r>
            <a:endParaRPr lang="pt-BR" sz="3200" b="1" baseline="-25000" dirty="0"/>
          </a:p>
        </p:txBody>
      </p:sp>
      <p:cxnSp>
        <p:nvCxnSpPr>
          <p:cNvPr id="33" name="Conector reto 32"/>
          <p:cNvCxnSpPr/>
          <p:nvPr/>
        </p:nvCxnSpPr>
        <p:spPr>
          <a:xfrm>
            <a:off x="7092280" y="5445224"/>
            <a:ext cx="0" cy="28803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 flipH="1">
            <a:off x="5220072" y="3501008"/>
            <a:ext cx="1008112" cy="50405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2843808" y="400506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101010,0110</a:t>
            </a:r>
            <a:r>
              <a:rPr lang="pt-BR" sz="3200" b="1" baseline="-25000" dirty="0" smtClean="0"/>
              <a:t>2</a:t>
            </a:r>
            <a:endParaRPr lang="pt-BR" sz="32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Exemplo Mais Simples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43608" y="177281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10,25</a:t>
            </a:r>
            <a:r>
              <a:rPr lang="pt-BR" sz="3200" b="1" baseline="-25000" dirty="0" smtClean="0"/>
              <a:t>10</a:t>
            </a:r>
            <a:endParaRPr lang="pt-BR" sz="3200" b="1" baseline="-25000" dirty="0"/>
          </a:p>
        </p:txBody>
      </p:sp>
      <p:sp>
        <p:nvSpPr>
          <p:cNvPr id="8" name="Seta para a direita 7"/>
          <p:cNvSpPr/>
          <p:nvPr/>
        </p:nvSpPr>
        <p:spPr>
          <a:xfrm>
            <a:off x="2555776" y="191683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059832" y="177281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10</a:t>
            </a:r>
            <a:r>
              <a:rPr lang="pt-BR" sz="3200" b="1" baseline="-25000" dirty="0" smtClean="0"/>
              <a:t>10 </a:t>
            </a:r>
            <a:r>
              <a:rPr lang="pt-BR" sz="3200" b="1" dirty="0" smtClean="0"/>
              <a:t>+ 0,5</a:t>
            </a:r>
            <a:r>
              <a:rPr lang="pt-BR" sz="3200" b="1" baseline="-25000" dirty="0" smtClean="0"/>
              <a:t>10</a:t>
            </a:r>
            <a:endParaRPr lang="pt-BR" sz="3200" b="1" baseline="-25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228184" y="2460077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0,25</a:t>
            </a:r>
            <a:endParaRPr lang="pt-BR" sz="3200" b="1" baseline="-25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228184" y="2892125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x   2</a:t>
            </a:r>
            <a:endParaRPr lang="pt-BR" sz="3200" b="1" dirty="0"/>
          </a:p>
        </p:txBody>
      </p:sp>
      <p:cxnSp>
        <p:nvCxnSpPr>
          <p:cNvPr id="13" name="Conector reto 12"/>
          <p:cNvCxnSpPr/>
          <p:nvPr/>
        </p:nvCxnSpPr>
        <p:spPr>
          <a:xfrm>
            <a:off x="6156176" y="3396181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228184" y="331546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0,50</a:t>
            </a:r>
            <a:endParaRPr lang="pt-BR" sz="3200" b="1" baseline="-25000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271042" y="3430093"/>
            <a:ext cx="288032" cy="36004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6228184" y="367550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x   2</a:t>
            </a:r>
            <a:endParaRPr lang="pt-BR" sz="3200" b="1" dirty="0"/>
          </a:p>
        </p:txBody>
      </p:sp>
      <p:cxnSp>
        <p:nvCxnSpPr>
          <p:cNvPr id="21" name="Conector reto 20"/>
          <p:cNvCxnSpPr/>
          <p:nvPr/>
        </p:nvCxnSpPr>
        <p:spPr>
          <a:xfrm>
            <a:off x="6156176" y="4154357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de cantos arredondados 21"/>
          <p:cNvSpPr/>
          <p:nvPr/>
        </p:nvSpPr>
        <p:spPr>
          <a:xfrm>
            <a:off x="6271042" y="4188269"/>
            <a:ext cx="288032" cy="36004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6228184" y="406836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1,00</a:t>
            </a:r>
            <a:endParaRPr lang="pt-BR" sz="3200" b="1" baseline="-25000" dirty="0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6600924" y="4188269"/>
            <a:ext cx="472306" cy="360040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5" name="Conector de seta reta 34"/>
          <p:cNvCxnSpPr>
            <a:endCxn id="23" idx="2"/>
          </p:cNvCxnSpPr>
          <p:nvPr/>
        </p:nvCxnSpPr>
        <p:spPr>
          <a:xfrm flipV="1">
            <a:off x="5796136" y="4653136"/>
            <a:ext cx="1008112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H="1">
            <a:off x="3203848" y="5157192"/>
            <a:ext cx="25922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3131840" y="479715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condição de parada</a:t>
            </a:r>
            <a:endParaRPr lang="pt-BR" sz="2400" b="1" baseline="-25000" dirty="0"/>
          </a:p>
        </p:txBody>
      </p:sp>
      <p:cxnSp>
        <p:nvCxnSpPr>
          <p:cNvPr id="42" name="Conector de seta reta 41"/>
          <p:cNvCxnSpPr/>
          <p:nvPr/>
        </p:nvCxnSpPr>
        <p:spPr>
          <a:xfrm flipH="1">
            <a:off x="4860032" y="3356992"/>
            <a:ext cx="1008112" cy="50405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2843808" y="371703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1010,01</a:t>
            </a:r>
            <a:r>
              <a:rPr lang="pt-BR" sz="3200" b="1" baseline="-25000" dirty="0" smtClean="0"/>
              <a:t>2</a:t>
            </a:r>
            <a:endParaRPr lang="pt-BR" sz="32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binário →decimal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2411760" y="2340169"/>
            <a:ext cx="391164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0" b="1" dirty="0" smtClean="0"/>
              <a:t>1010,01</a:t>
            </a:r>
            <a:r>
              <a:rPr lang="pt-BR" sz="8000" b="1" baseline="-25000" dirty="0" smtClean="0"/>
              <a:t>2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5004048" y="3564305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5724128" y="3564305"/>
            <a:ext cx="648072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4644008" y="4572417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0x2</a:t>
            </a:r>
            <a:r>
              <a:rPr lang="pt-BR" sz="3200" b="1" baseline="30000" dirty="0" smtClean="0"/>
              <a:t>-1 </a:t>
            </a:r>
            <a:r>
              <a:rPr lang="pt-BR" sz="3200" b="1" dirty="0" smtClean="0"/>
              <a:t>+ 1x2</a:t>
            </a:r>
            <a:r>
              <a:rPr lang="pt-BR" sz="3200" b="1" baseline="30000" dirty="0" smtClean="0"/>
              <a:t>-2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Notação em Ponto Flutuante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8064896" cy="4637111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Fundamentada na notação numérica científica;</a:t>
            </a:r>
          </a:p>
          <a:p>
            <a:endParaRPr lang="pt-BR" sz="2800" dirty="0" smtClean="0"/>
          </a:p>
          <a:p>
            <a:r>
              <a:rPr lang="pt-BR" sz="2800" dirty="0" smtClean="0"/>
              <a:t>Utilização otimizada do espaço de representação;</a:t>
            </a:r>
          </a:p>
          <a:p>
            <a:r>
              <a:rPr lang="pt-BR" sz="2800" dirty="0" smtClean="0"/>
              <a:t>Note que o sinal fracionário “flutua” dependendo do expoente associado a base;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A mantissa está contida no intervalo [0,1[</a:t>
            </a:r>
          </a:p>
          <a:p>
            <a:r>
              <a:rPr lang="pt-BR" sz="2800" dirty="0" smtClean="0"/>
              <a:t>É importante notar que a notação em ponto flutuante pode induzir à erros de arredondamento.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ChangeAspect="1"/>
          </p:cNvGraphicFramePr>
          <p:nvPr>
            <p:ph idx="13"/>
          </p:nvPr>
        </p:nvGraphicFramePr>
        <p:xfrm>
          <a:off x="2212203" y="3861048"/>
          <a:ext cx="4664053" cy="864096"/>
        </p:xfrm>
        <a:graphic>
          <a:graphicData uri="http://schemas.openxmlformats.org/presentationml/2006/ole">
            <p:oleObj spid="_x0000_s1026" name="Equation" r:id="rId3" imgW="1790640" imgH="33012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115616" y="198884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42,42 = 42,42x10</a:t>
            </a:r>
            <a:r>
              <a:rPr lang="pt-BR" sz="3200" b="1" baseline="30000" dirty="0" smtClean="0"/>
              <a:t>0 </a:t>
            </a:r>
            <a:r>
              <a:rPr lang="pt-BR" sz="3200" b="1" dirty="0" smtClean="0"/>
              <a:t>= 4,242x10</a:t>
            </a:r>
            <a:r>
              <a:rPr lang="pt-BR" sz="3200" b="1" baseline="30000" dirty="0" smtClean="0"/>
              <a:t>1 </a:t>
            </a:r>
            <a:r>
              <a:rPr lang="pt-BR" sz="3200" b="1" dirty="0" smtClean="0"/>
              <a:t>= 0,4242x10</a:t>
            </a:r>
            <a:r>
              <a:rPr lang="pt-BR" sz="3200" b="1" baseline="30000" dirty="0" smtClean="0"/>
              <a:t>2 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Padrões de Representação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564904"/>
            <a:ext cx="7931224" cy="3561259"/>
          </a:xfrm>
        </p:spPr>
        <p:txBody>
          <a:bodyPr/>
          <a:lstStyle/>
          <a:p>
            <a:r>
              <a:rPr lang="pt-BR" dirty="0" smtClean="0"/>
              <a:t>Precisão Simples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Precisão Dupla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995936" y="1628800"/>
            <a:ext cx="4968552" cy="9144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 smtClean="0"/>
              <a:t>IEEE Standard for </a:t>
            </a:r>
            <a:r>
              <a:rPr lang="pt-BR" sz="2800" dirty="0" err="1" smtClean="0"/>
              <a:t>Floating-Point</a:t>
            </a:r>
            <a:r>
              <a:rPr lang="pt-BR" sz="2800" dirty="0" smtClean="0"/>
              <a:t> </a:t>
            </a:r>
            <a:r>
              <a:rPr lang="pt-BR" sz="2800" dirty="0" err="1" smtClean="0"/>
              <a:t>Arithmetic</a:t>
            </a:r>
            <a:r>
              <a:rPr lang="pt-BR" sz="2800" dirty="0" smtClean="0"/>
              <a:t>, IEEE 754’2008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1259632" y="3429000"/>
            <a:ext cx="36004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624435" y="3429000"/>
            <a:ext cx="151216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expoente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131840" y="3429000"/>
            <a:ext cx="345638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mantissa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59632" y="3068960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31   30                      23 22                                                                   0</a:t>
            </a:r>
            <a:endParaRPr lang="pt-BR" sz="1600" b="1" baseline="-25000" dirty="0"/>
          </a:p>
        </p:txBody>
      </p:sp>
      <p:sp>
        <p:nvSpPr>
          <p:cNvPr id="12" name="Retângulo 11"/>
          <p:cNvSpPr/>
          <p:nvPr/>
        </p:nvSpPr>
        <p:spPr>
          <a:xfrm>
            <a:off x="1259632" y="5373216"/>
            <a:ext cx="36004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624435" y="5373216"/>
            <a:ext cx="1512168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expoente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131840" y="5373216"/>
            <a:ext cx="3456384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mantissa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259632" y="5013176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63   62                      52 51                                                                   0</a:t>
            </a:r>
            <a:endParaRPr lang="pt-BR" sz="16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(Precisão simples)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Expoente possui um bias de 127 (01111111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);</a:t>
            </a:r>
          </a:p>
          <a:p>
            <a:r>
              <a:rPr lang="pt-BR" sz="2800" dirty="0" smtClean="0"/>
              <a:t>Ao contrário da notação científica tradicional, que coloca todos os dígitos significativos a direita da vírgula, em ponto flutuante deixamos um ‘1’ a esquerda da vírgula.</a:t>
            </a:r>
          </a:p>
          <a:p>
            <a:r>
              <a:rPr lang="pt-BR" sz="2800" dirty="0" smtClean="0"/>
              <a:t>Equação para conversão binário</a:t>
            </a:r>
            <a:r>
              <a:rPr lang="pt-BR" sz="2800" b="1" dirty="0" smtClean="0"/>
              <a:t> </a:t>
            </a:r>
            <a:r>
              <a:rPr lang="pt-BR" sz="2800" dirty="0" smtClean="0"/>
              <a:t>→decimal: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653136"/>
            <a:ext cx="5472314" cy="916682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7" name="Espaço Reservado para Conteúdo 6"/>
          <p:cNvSpPr txBox="1">
            <a:spLocks noGrp="1"/>
          </p:cNvSpPr>
          <p:nvPr>
            <p:ph idx="1"/>
          </p:nvPr>
        </p:nvSpPr>
        <p:spPr>
          <a:xfrm>
            <a:off x="899592" y="160020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10,25</a:t>
            </a:r>
            <a:r>
              <a:rPr lang="pt-BR" sz="3200" b="1" baseline="-25000" dirty="0" smtClean="0"/>
              <a:t>10</a:t>
            </a:r>
            <a:endParaRPr lang="pt-BR" sz="3200" b="1" baseline="-25000" dirty="0"/>
          </a:p>
        </p:txBody>
      </p:sp>
      <p:sp>
        <p:nvSpPr>
          <p:cNvPr id="8" name="Seta para a direita 7"/>
          <p:cNvSpPr/>
          <p:nvPr/>
        </p:nvSpPr>
        <p:spPr>
          <a:xfrm>
            <a:off x="2699792" y="177281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03848" y="16288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1010,01</a:t>
            </a:r>
            <a:r>
              <a:rPr lang="pt-BR" sz="3200" b="1" baseline="-25000" dirty="0" smtClean="0"/>
              <a:t>2</a:t>
            </a:r>
            <a:endParaRPr lang="pt-BR" sz="3200" b="1" baseline="-25000" dirty="0"/>
          </a:p>
        </p:txBody>
      </p:sp>
      <p:grpSp>
        <p:nvGrpSpPr>
          <p:cNvPr id="25" name="Grupo 24"/>
          <p:cNvGrpSpPr/>
          <p:nvPr/>
        </p:nvGrpSpPr>
        <p:grpSpPr>
          <a:xfrm>
            <a:off x="2627784" y="4437112"/>
            <a:ext cx="4608512" cy="792088"/>
            <a:chOff x="755576" y="4941168"/>
            <a:chExt cx="4608512" cy="792088"/>
          </a:xfrm>
        </p:grpSpPr>
        <p:sp>
          <p:nvSpPr>
            <p:cNvPr id="10" name="Retângulo 9"/>
            <p:cNvSpPr/>
            <p:nvPr/>
          </p:nvSpPr>
          <p:spPr>
            <a:xfrm>
              <a:off x="755576" y="5301208"/>
              <a:ext cx="360040" cy="4320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0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1120379" y="5301208"/>
              <a:ext cx="1147365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pt-BR" b="1" dirty="0" smtClean="0">
                  <a:solidFill>
                    <a:schemeClr val="tx1"/>
                  </a:solidFill>
                </a:rPr>
                <a:t>10000010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2267744" y="5301208"/>
              <a:ext cx="2952328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pt-BR" b="1" dirty="0" smtClean="0">
                  <a:solidFill>
                    <a:schemeClr val="tx1"/>
                  </a:solidFill>
                </a:rPr>
                <a:t>01001000000000000000000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755576" y="4941168"/>
              <a:ext cx="4608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31   30              23 22                                                         0</a:t>
              </a:r>
              <a:endParaRPr lang="pt-BR" sz="1600" b="1" baseline="-25000" dirty="0"/>
            </a:p>
          </p:txBody>
        </p:sp>
      </p:grpSp>
      <p:sp>
        <p:nvSpPr>
          <p:cNvPr id="14" name="Seta para a direita 13"/>
          <p:cNvSpPr/>
          <p:nvPr/>
        </p:nvSpPr>
        <p:spPr>
          <a:xfrm>
            <a:off x="4932040" y="177281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5436096" y="16288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1,01001x2</a:t>
            </a:r>
            <a:r>
              <a:rPr lang="pt-BR" sz="3200" b="1" baseline="30000" dirty="0" smtClean="0"/>
              <a:t>3</a:t>
            </a:r>
            <a:endParaRPr lang="pt-BR" sz="3200" b="1" baseline="30000" dirty="0"/>
          </a:p>
        </p:txBody>
      </p:sp>
      <p:sp>
        <p:nvSpPr>
          <p:cNvPr id="20" name="Espaço Reservado para Conteúdo 6"/>
          <p:cNvSpPr txBox="1">
            <a:spLocks/>
          </p:cNvSpPr>
          <p:nvPr/>
        </p:nvSpPr>
        <p:spPr>
          <a:xfrm>
            <a:off x="899592" y="2204864"/>
            <a:ext cx="223224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sinal → +</a:t>
            </a:r>
            <a:endParaRPr kumimoji="0" lang="pt-BR" sz="32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Espaço Reservado para Conteúdo 6"/>
          <p:cNvSpPr txBox="1">
            <a:spLocks/>
          </p:cNvSpPr>
          <p:nvPr/>
        </p:nvSpPr>
        <p:spPr>
          <a:xfrm>
            <a:off x="899592" y="2700209"/>
            <a:ext cx="4608512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expoente→ 127+3 </a:t>
            </a:r>
            <a:r>
              <a:rPr lang="pt-BR" sz="3200" b="1" dirty="0" smtClean="0"/>
              <a:t>= 130</a:t>
            </a:r>
            <a:endParaRPr kumimoji="0" lang="pt-BR" sz="32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Espaço Reservado para Conteúdo 6"/>
          <p:cNvSpPr txBox="1">
            <a:spLocks/>
          </p:cNvSpPr>
          <p:nvPr/>
        </p:nvSpPr>
        <p:spPr>
          <a:xfrm>
            <a:off x="899592" y="3204265"/>
            <a:ext cx="7416824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mantissa→ 01001000000000000000000</a:t>
            </a:r>
            <a:endParaRPr kumimoji="0" lang="pt-BR" sz="32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5508104" y="2780928"/>
            <a:ext cx="3086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→ (01111111+11) = 10000010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Especiais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820688"/>
          </a:xfrm>
        </p:spPr>
        <p:txBody>
          <a:bodyPr/>
          <a:lstStyle/>
          <a:p>
            <a:r>
              <a:rPr lang="pt-BR" dirty="0" smtClean="0"/>
              <a:t>Números (não normalizados)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1835696" y="3645024"/>
            <a:ext cx="4608512" cy="792088"/>
            <a:chOff x="755576" y="4941168"/>
            <a:chExt cx="4608512" cy="792088"/>
          </a:xfrm>
        </p:grpSpPr>
        <p:sp>
          <p:nvSpPr>
            <p:cNvPr id="8" name="Retângulo 7"/>
            <p:cNvSpPr/>
            <p:nvPr/>
          </p:nvSpPr>
          <p:spPr>
            <a:xfrm>
              <a:off x="755576" y="5301208"/>
              <a:ext cx="360040" cy="4320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x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/>
            <p:cNvSpPr/>
            <p:nvPr/>
          </p:nvSpPr>
          <p:spPr>
            <a:xfrm>
              <a:off x="1120379" y="5301208"/>
              <a:ext cx="1147365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pt-BR" b="1" dirty="0" smtClean="0">
                  <a:solidFill>
                    <a:schemeClr val="tx1"/>
                  </a:solidFill>
                </a:rPr>
                <a:t>11111111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2267744" y="5301208"/>
              <a:ext cx="2952328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pt-BR" b="1" dirty="0" smtClean="0">
                  <a:solidFill>
                    <a:schemeClr val="tx1"/>
                  </a:solidFill>
                </a:rPr>
                <a:t>00000000000000000000000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755576" y="4941168"/>
              <a:ext cx="4608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31   30              23 22                                                         0</a:t>
              </a:r>
              <a:endParaRPr lang="pt-BR" sz="1600" b="1" baseline="-250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1835696" y="2420888"/>
            <a:ext cx="4608512" cy="792088"/>
            <a:chOff x="755576" y="4941168"/>
            <a:chExt cx="4608512" cy="792088"/>
          </a:xfrm>
        </p:grpSpPr>
        <p:sp>
          <p:nvSpPr>
            <p:cNvPr id="13" name="Retângulo 12"/>
            <p:cNvSpPr/>
            <p:nvPr/>
          </p:nvSpPr>
          <p:spPr>
            <a:xfrm>
              <a:off x="755576" y="5301208"/>
              <a:ext cx="360040" cy="4320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x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1120379" y="5301208"/>
              <a:ext cx="1147365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pt-BR" b="1" dirty="0" smtClean="0">
                  <a:solidFill>
                    <a:schemeClr val="tx1"/>
                  </a:solidFill>
                </a:rPr>
                <a:t>00000000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2267744" y="5301208"/>
              <a:ext cx="2952328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pt-BR" b="1" dirty="0" smtClean="0">
                  <a:solidFill>
                    <a:schemeClr val="tx1"/>
                  </a:solidFill>
                </a:rPr>
                <a:t>00000000000000000000000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755576" y="4941168"/>
              <a:ext cx="4608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31   30              23 22                                                         0</a:t>
              </a:r>
              <a:endParaRPr lang="pt-BR" sz="1600" b="1" baseline="-25000" dirty="0"/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1259632" y="2852936"/>
            <a:ext cx="584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zero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971600" y="4077072"/>
            <a:ext cx="852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infinito</a:t>
            </a:r>
            <a:endParaRPr lang="pt-BR" dirty="0"/>
          </a:p>
        </p:txBody>
      </p:sp>
      <p:grpSp>
        <p:nvGrpSpPr>
          <p:cNvPr id="19" name="Grupo 18"/>
          <p:cNvGrpSpPr/>
          <p:nvPr/>
        </p:nvGrpSpPr>
        <p:grpSpPr>
          <a:xfrm>
            <a:off x="1835696" y="5003884"/>
            <a:ext cx="4608512" cy="792088"/>
            <a:chOff x="755576" y="4941168"/>
            <a:chExt cx="4608512" cy="792088"/>
          </a:xfrm>
        </p:grpSpPr>
        <p:sp>
          <p:nvSpPr>
            <p:cNvPr id="20" name="Retângulo 19"/>
            <p:cNvSpPr/>
            <p:nvPr/>
          </p:nvSpPr>
          <p:spPr>
            <a:xfrm>
              <a:off x="755576" y="5301208"/>
              <a:ext cx="360040" cy="4320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x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1120379" y="5301208"/>
              <a:ext cx="1147365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pt-BR" b="1" dirty="0" smtClean="0">
                  <a:solidFill>
                    <a:schemeClr val="tx1"/>
                  </a:solidFill>
                </a:rPr>
                <a:t>11111111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2267744" y="5301208"/>
              <a:ext cx="2952328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pt-BR" b="1" dirty="0" smtClean="0">
                  <a:solidFill>
                    <a:schemeClr val="tx1"/>
                  </a:solidFill>
                </a:rPr>
                <a:t>01000000010000000001000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755576" y="4941168"/>
              <a:ext cx="4608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31   30              23 22                                                         0</a:t>
              </a:r>
              <a:endParaRPr lang="pt-BR" sz="1600" b="1" baseline="-25000" dirty="0"/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971600" y="543593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NaN</a:t>
            </a:r>
            <a:endParaRPr lang="pt-BR" dirty="0"/>
          </a:p>
        </p:txBody>
      </p:sp>
      <p:sp>
        <p:nvSpPr>
          <p:cNvPr id="25" name="Nuvem 24"/>
          <p:cNvSpPr/>
          <p:nvPr/>
        </p:nvSpPr>
        <p:spPr>
          <a:xfrm>
            <a:off x="6588224" y="4725144"/>
            <a:ext cx="2304256" cy="1728192"/>
          </a:xfrm>
          <a:prstGeom prst="cloud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Pelo menos 1 bit da </a:t>
            </a:r>
            <a:r>
              <a:rPr lang="pt-BR" dirty="0" err="1" smtClean="0">
                <a:solidFill>
                  <a:schemeClr val="tx1"/>
                </a:solidFill>
              </a:rPr>
              <a:t>man-tissa</a:t>
            </a:r>
            <a:r>
              <a:rPr lang="pt-BR" dirty="0" smtClean="0">
                <a:solidFill>
                  <a:schemeClr val="tx1"/>
                </a:solidFill>
              </a:rPr>
              <a:t> diferente de zero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Fundamentação dos sistemas Numéricos Posicionais</a:t>
            </a:r>
          </a:p>
          <a:p>
            <a:r>
              <a:rPr lang="pt-BR" dirty="0" smtClean="0"/>
              <a:t>Sistema Numéricos</a:t>
            </a:r>
          </a:p>
          <a:p>
            <a:pPr lvl="1"/>
            <a:r>
              <a:rPr lang="pt-BR" dirty="0" smtClean="0"/>
              <a:t>Decimal</a:t>
            </a:r>
          </a:p>
          <a:p>
            <a:pPr lvl="1"/>
            <a:r>
              <a:rPr lang="pt-BR" dirty="0" smtClean="0"/>
              <a:t>Binário</a:t>
            </a:r>
          </a:p>
          <a:p>
            <a:pPr lvl="1"/>
            <a:r>
              <a:rPr lang="pt-BR" dirty="0" err="1" smtClean="0"/>
              <a:t>Octal</a:t>
            </a:r>
            <a:endParaRPr lang="pt-BR" dirty="0" smtClean="0"/>
          </a:p>
          <a:p>
            <a:pPr lvl="1"/>
            <a:r>
              <a:rPr lang="pt-BR" dirty="0" smtClean="0"/>
              <a:t>Hexadecimal</a:t>
            </a:r>
          </a:p>
          <a:p>
            <a:r>
              <a:rPr lang="pt-BR" dirty="0" smtClean="0"/>
              <a:t>Conversão de bases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 Representáveis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388424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Em matemática, o conjunto dos números reais é infinito;</a:t>
            </a:r>
          </a:p>
          <a:p>
            <a:r>
              <a:rPr lang="pt-BR" sz="2400" dirty="0" smtClean="0"/>
              <a:t>Entre dois números reais quaisquer, há infinitos números reais;</a:t>
            </a:r>
          </a:p>
          <a:p>
            <a:r>
              <a:rPr lang="pt-BR" sz="2400" dirty="0" smtClean="0"/>
              <a:t>Para tal, infinitos dígitos devem ser potencialmente utilizados;</a:t>
            </a:r>
          </a:p>
          <a:p>
            <a:r>
              <a:rPr lang="pt-BR" sz="2400" dirty="0" smtClean="0"/>
              <a:t>A representação de números reais utilizando a notação de ponto flutuante, utiliza um número finito de bits;</a:t>
            </a:r>
          </a:p>
          <a:p>
            <a:r>
              <a:rPr lang="pt-BR" sz="2400" dirty="0" smtClean="0"/>
              <a:t>Por definição, apenas </a:t>
            </a:r>
            <a:r>
              <a:rPr lang="pt-BR" sz="2400" b="1" dirty="0" smtClean="0"/>
              <a:t>números racionais </a:t>
            </a:r>
            <a:r>
              <a:rPr lang="pt-BR" sz="2400" dirty="0" smtClean="0"/>
              <a:t>podem ser representados em ponto flutuante;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483768" y="5445224"/>
            <a:ext cx="4392488" cy="947539"/>
            <a:chOff x="2483768" y="4869160"/>
            <a:chExt cx="4392488" cy="947539"/>
          </a:xfrm>
        </p:grpSpPr>
        <p:grpSp>
          <p:nvGrpSpPr>
            <p:cNvPr id="8" name="Grupo 28"/>
            <p:cNvGrpSpPr/>
            <p:nvPr/>
          </p:nvGrpSpPr>
          <p:grpSpPr>
            <a:xfrm>
              <a:off x="2483768" y="4869160"/>
              <a:ext cx="4392488" cy="945396"/>
              <a:chOff x="2483768" y="4869160"/>
              <a:chExt cx="4392488" cy="945396"/>
            </a:xfrm>
          </p:grpSpPr>
          <p:cxnSp>
            <p:nvCxnSpPr>
              <p:cNvPr id="11" name="Conector de seta reta 10"/>
              <p:cNvCxnSpPr/>
              <p:nvPr/>
            </p:nvCxnSpPr>
            <p:spPr>
              <a:xfrm>
                <a:off x="2483768" y="5229200"/>
                <a:ext cx="396044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reto 11"/>
              <p:cNvCxnSpPr/>
              <p:nvPr/>
            </p:nvCxnSpPr>
            <p:spPr>
              <a:xfrm>
                <a:off x="4499992" y="5085184"/>
                <a:ext cx="0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CaixaDeTexto 12"/>
              <p:cNvSpPr txBox="1"/>
              <p:nvPr/>
            </p:nvSpPr>
            <p:spPr>
              <a:xfrm>
                <a:off x="4351847" y="544522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smtClean="0"/>
                  <a:t>0</a:t>
                </a:r>
                <a:endParaRPr lang="pt-BR" dirty="0"/>
              </a:p>
            </p:txBody>
          </p:sp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588224" y="5085184"/>
                <a:ext cx="288032" cy="283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5" name="Conector reto 14"/>
              <p:cNvCxnSpPr/>
              <p:nvPr/>
            </p:nvCxnSpPr>
            <p:spPr>
              <a:xfrm>
                <a:off x="3923928" y="5085184"/>
                <a:ext cx="0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/>
              <p:cNvCxnSpPr/>
              <p:nvPr/>
            </p:nvCxnSpPr>
            <p:spPr>
              <a:xfrm>
                <a:off x="4499992" y="4869160"/>
                <a:ext cx="0" cy="64807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/>
              <p:cNvCxnSpPr/>
              <p:nvPr/>
            </p:nvCxnSpPr>
            <p:spPr>
              <a:xfrm>
                <a:off x="2771800" y="5085184"/>
                <a:ext cx="0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reto 17"/>
              <p:cNvCxnSpPr/>
              <p:nvPr/>
            </p:nvCxnSpPr>
            <p:spPr>
              <a:xfrm>
                <a:off x="3347864" y="5085184"/>
                <a:ext cx="0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reto 18"/>
              <p:cNvCxnSpPr/>
              <p:nvPr/>
            </p:nvCxnSpPr>
            <p:spPr>
              <a:xfrm>
                <a:off x="6228184" y="5085184"/>
                <a:ext cx="0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to 19"/>
              <p:cNvCxnSpPr/>
              <p:nvPr/>
            </p:nvCxnSpPr>
            <p:spPr>
              <a:xfrm>
                <a:off x="5076056" y="5085184"/>
                <a:ext cx="0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/>
              <p:cNvCxnSpPr/>
              <p:nvPr/>
            </p:nvCxnSpPr>
            <p:spPr>
              <a:xfrm>
                <a:off x="5652120" y="5085184"/>
                <a:ext cx="0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Chave esquerda 8"/>
            <p:cNvSpPr/>
            <p:nvPr/>
          </p:nvSpPr>
          <p:spPr>
            <a:xfrm rot="16200000">
              <a:off x="5292080" y="5229200"/>
              <a:ext cx="144016" cy="576064"/>
            </a:xfrm>
            <a:prstGeom prst="leftBrace">
              <a:avLst>
                <a:gd name="adj1" fmla="val 45000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20072" y="5661248"/>
              <a:ext cx="306916" cy="155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 Representáveis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0.1</a:t>
            </a:r>
            <a:r>
              <a:rPr lang="pt-BR" sz="3000" baseline="-25000" dirty="0" smtClean="0"/>
              <a:t>10</a:t>
            </a:r>
            <a:r>
              <a:rPr lang="pt-BR" sz="3000" dirty="0" smtClean="0"/>
              <a:t> → 0.0001100110011 ....</a:t>
            </a:r>
          </a:p>
          <a:p>
            <a:endParaRPr lang="pt-BR" sz="3000" dirty="0" smtClean="0"/>
          </a:p>
          <a:p>
            <a:r>
              <a:rPr lang="pt-BR" sz="3000" dirty="0" smtClean="0"/>
              <a:t>s = 0 | m = 1.1001100110011 ... e = -4</a:t>
            </a:r>
          </a:p>
          <a:p>
            <a:endParaRPr lang="pt-BR" sz="3000" dirty="0" smtClean="0"/>
          </a:p>
          <a:p>
            <a:endParaRPr lang="pt-BR" sz="3000" dirty="0" smtClean="0"/>
          </a:p>
          <a:p>
            <a:r>
              <a:rPr lang="pt-BR" sz="3000" dirty="0" smtClean="0"/>
              <a:t>Convertendo de volta para decimal ...</a:t>
            </a:r>
          </a:p>
          <a:p>
            <a:r>
              <a:rPr lang="pt-BR" sz="3000" dirty="0" smtClean="0"/>
              <a:t>m = 0,100000001490116119384765625</a:t>
            </a:r>
          </a:p>
          <a:p>
            <a:r>
              <a:rPr lang="pt-BR" sz="3000" dirty="0" smtClean="0"/>
              <a:t>erro = 0,000000001490116119384765625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7834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upo 7"/>
          <p:cNvGrpSpPr/>
          <p:nvPr/>
        </p:nvGrpSpPr>
        <p:grpSpPr>
          <a:xfrm>
            <a:off x="2123728" y="3356992"/>
            <a:ext cx="4608512" cy="792088"/>
            <a:chOff x="755576" y="4941168"/>
            <a:chExt cx="4608512" cy="792088"/>
          </a:xfrm>
        </p:grpSpPr>
        <p:sp>
          <p:nvSpPr>
            <p:cNvPr id="9" name="Retângulo 8"/>
            <p:cNvSpPr/>
            <p:nvPr/>
          </p:nvSpPr>
          <p:spPr>
            <a:xfrm>
              <a:off x="755576" y="5301208"/>
              <a:ext cx="360040" cy="43204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0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1120379" y="5301208"/>
              <a:ext cx="1147365" cy="4320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pt-BR" b="1" dirty="0" smtClean="0">
                  <a:solidFill>
                    <a:schemeClr val="tx1"/>
                  </a:solidFill>
                </a:rPr>
                <a:t>01111100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2267744" y="5301208"/>
              <a:ext cx="2952328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pt-BR" b="1" dirty="0" smtClean="0">
                  <a:solidFill>
                    <a:schemeClr val="tx1"/>
                  </a:solidFill>
                </a:rPr>
                <a:t>10011001100110011001100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755576" y="4941168"/>
              <a:ext cx="4608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/>
                <a:t>31   30              23 22                                                         0</a:t>
              </a:r>
              <a:endParaRPr lang="pt-BR" sz="1600" b="1" baseline="-25000" dirty="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Converta para representação em ponto flutuante (precisão simples)</a:t>
            </a:r>
          </a:p>
          <a:p>
            <a:pPr lvl="0"/>
            <a:r>
              <a:rPr lang="pt-BR" b="1" dirty="0" smtClean="0"/>
              <a:t>42,42</a:t>
            </a:r>
            <a:r>
              <a:rPr lang="pt-BR" b="1" baseline="-25000" dirty="0" smtClean="0"/>
              <a:t>10</a:t>
            </a:r>
          </a:p>
          <a:p>
            <a:pPr lvl="0"/>
            <a:r>
              <a:rPr lang="pt-BR" b="1" dirty="0" smtClean="0"/>
              <a:t>0,11100110</a:t>
            </a:r>
            <a:r>
              <a:rPr lang="pt-BR" b="1" baseline="-25000" dirty="0" smtClean="0"/>
              <a:t>2</a:t>
            </a:r>
            <a:r>
              <a:rPr lang="pt-BR" b="1" dirty="0" smtClean="0"/>
              <a:t>x2</a:t>
            </a:r>
            <a:r>
              <a:rPr lang="pt-BR" b="1" baseline="30000" dirty="0" smtClean="0"/>
              <a:t>2</a:t>
            </a:r>
          </a:p>
          <a:p>
            <a:pPr lvl="0"/>
            <a:r>
              <a:rPr lang="pt-BR" b="1" dirty="0" smtClean="0"/>
              <a:t>0,11100111</a:t>
            </a:r>
            <a:r>
              <a:rPr lang="pt-BR" b="1" baseline="-25000" dirty="0" smtClean="0"/>
              <a:t>2</a:t>
            </a:r>
            <a:r>
              <a:rPr lang="pt-BR" b="1" dirty="0" smtClean="0"/>
              <a:t>x2</a:t>
            </a:r>
            <a:r>
              <a:rPr lang="pt-BR" b="1" baseline="30000" dirty="0" smtClean="0"/>
              <a:t>2</a:t>
            </a:r>
            <a:endParaRPr lang="pt-BR" b="1" baseline="-25000" dirty="0" smtClean="0"/>
          </a:p>
          <a:p>
            <a:pPr lvl="0"/>
            <a:r>
              <a:rPr lang="pt-BR" b="1" dirty="0" smtClean="0"/>
              <a:t>3,6</a:t>
            </a:r>
            <a:r>
              <a:rPr lang="pt-BR" b="1" baseline="-25000" dirty="0" smtClean="0"/>
              <a:t>10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Códigos Binários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 computador trabalha apenas com números;</a:t>
            </a:r>
          </a:p>
          <a:p>
            <a:r>
              <a:rPr lang="pt-BR" dirty="0" smtClean="0"/>
              <a:t>Estes números são sempre em binário, devido a aspectos de construção;</a:t>
            </a:r>
          </a:p>
          <a:p>
            <a:r>
              <a:rPr lang="pt-BR" dirty="0" smtClean="0"/>
              <a:t>Códigos binários fornecem uma forma de representar outros conceitos que não números, de maneira a serem mapeados diretamente para suas representações em binário, e desta forma, passiveis de serem processados pelo computador.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 8421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BCD significa “</a:t>
            </a:r>
            <a:r>
              <a:rPr lang="pt-BR" dirty="0" err="1" smtClean="0"/>
              <a:t>Binary</a:t>
            </a:r>
            <a:r>
              <a:rPr lang="pt-BR" dirty="0" smtClean="0"/>
              <a:t> </a:t>
            </a:r>
            <a:r>
              <a:rPr lang="pt-BR" dirty="0" err="1" smtClean="0"/>
              <a:t>Coded</a:t>
            </a:r>
            <a:r>
              <a:rPr lang="pt-BR" dirty="0" smtClean="0"/>
              <a:t> Decimal”, ou seja, </a:t>
            </a:r>
          </a:p>
          <a:p>
            <a:r>
              <a:rPr lang="pt-BR" dirty="0" smtClean="0"/>
              <a:t>Representa números de 0-9 em binário;</a:t>
            </a:r>
          </a:p>
          <a:p>
            <a:r>
              <a:rPr lang="pt-BR" dirty="0" smtClean="0"/>
              <a:t>Utiliza quatro bits para cada dígito decimal;</a:t>
            </a:r>
          </a:p>
          <a:p>
            <a:r>
              <a:rPr lang="pt-BR" dirty="0" smtClean="0"/>
              <a:t>Para representar o número 10 por exemplo, são necessários oito bits em BCD 8421;</a:t>
            </a:r>
          </a:p>
          <a:p>
            <a:r>
              <a:rPr lang="pt-BR" dirty="0" smtClean="0"/>
              <a:t>8421 referem-se as potências de cada uma das quatro casas do sistema de codificação.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BCD 8421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3"/>
          </p:nvPr>
        </p:nvGraphicFramePr>
        <p:xfrm>
          <a:off x="1187624" y="2492896"/>
          <a:ext cx="3312368" cy="360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/>
                <a:gridCol w="1032115"/>
                <a:gridCol w="1248138"/>
              </a:tblGrid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Decimal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Binário Puro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BCD 8421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0000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0010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0011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0100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0101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0110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25</a:t>
            </a:fld>
            <a:endParaRPr lang="pt-BR" dirty="0"/>
          </a:p>
        </p:txBody>
      </p:sp>
      <p:graphicFrame>
        <p:nvGraphicFramePr>
          <p:cNvPr id="9" name="Espaço Reservado para Conteúdo 7"/>
          <p:cNvGraphicFramePr>
            <a:graphicFrameLocks/>
          </p:cNvGraphicFramePr>
          <p:nvPr/>
        </p:nvGraphicFramePr>
        <p:xfrm>
          <a:off x="4644009" y="2492896"/>
          <a:ext cx="3600399" cy="360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33"/>
                <a:gridCol w="1200133"/>
                <a:gridCol w="1200133"/>
              </a:tblGrid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Decimal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Binário Puro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BCD 8421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1000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1001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0001 0000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0001 0001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0001 0010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0001 0011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0001 0100</a:t>
                      </a:r>
                      <a:endParaRPr lang="pt-BR" dirty="0"/>
                    </a:p>
                  </a:txBody>
                  <a:tcPr/>
                </a:tc>
              </a:tr>
              <a:tr h="370837"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0001 0101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 de Johnson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5256584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Muito utilizado na construção de circuitos contadores;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26</a:t>
            </a:fld>
            <a:endParaRPr lang="pt-BR" dirty="0"/>
          </a:p>
        </p:txBody>
      </p:sp>
      <p:graphicFrame>
        <p:nvGraphicFramePr>
          <p:cNvPr id="7" name="Espaço Reservado para Conteúdo 8"/>
          <p:cNvGraphicFramePr>
            <a:graphicFrameLocks/>
          </p:cNvGraphicFramePr>
          <p:nvPr/>
        </p:nvGraphicFramePr>
        <p:xfrm>
          <a:off x="6012160" y="1628800"/>
          <a:ext cx="295232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</a:tblGrid>
              <a:tr h="302515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Dec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Johnson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Binário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 Excesso de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5256584" cy="4525963"/>
          </a:xfrm>
        </p:spPr>
        <p:txBody>
          <a:bodyPr/>
          <a:lstStyle/>
          <a:p>
            <a:r>
              <a:rPr lang="pt-BR" dirty="0" smtClean="0"/>
              <a:t>Código simples, soma-se 11</a:t>
            </a:r>
            <a:r>
              <a:rPr lang="pt-BR" baseline="-25000" dirty="0" smtClean="0"/>
              <a:t>2</a:t>
            </a:r>
            <a:r>
              <a:rPr lang="pt-BR" dirty="0" smtClean="0"/>
              <a:t> ao número binário puro;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27</a:t>
            </a:fld>
            <a:endParaRPr lang="pt-BR" dirty="0"/>
          </a:p>
        </p:txBody>
      </p:sp>
      <p:graphicFrame>
        <p:nvGraphicFramePr>
          <p:cNvPr id="7" name="Espaço Reservado para Conteúdo 8"/>
          <p:cNvGraphicFramePr>
            <a:graphicFrameLocks/>
          </p:cNvGraphicFramePr>
          <p:nvPr/>
        </p:nvGraphicFramePr>
        <p:xfrm>
          <a:off x="6012160" y="1628800"/>
          <a:ext cx="295232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</a:tblGrid>
              <a:tr h="302515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Dec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Exc</a:t>
                      </a:r>
                      <a:r>
                        <a:rPr lang="pt-BR" dirty="0" smtClean="0"/>
                        <a:t> 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Binário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upo 9"/>
          <p:cNvGrpSpPr/>
          <p:nvPr/>
        </p:nvGrpSpPr>
        <p:grpSpPr>
          <a:xfrm>
            <a:off x="1115616" y="2852936"/>
            <a:ext cx="1440160" cy="584775"/>
            <a:chOff x="2987824" y="3573016"/>
            <a:chExt cx="1296144" cy="584775"/>
          </a:xfrm>
        </p:grpSpPr>
        <p:sp>
          <p:nvSpPr>
            <p:cNvPr id="9" name="Retângulo de cantos arredondados 8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0 1 1 1</a:t>
              </a:r>
              <a:r>
                <a:rPr lang="pt-BR" sz="3200" b="1" baseline="-25000" dirty="0" smtClean="0"/>
                <a:t>2</a:t>
              </a:r>
              <a:endParaRPr lang="pt-BR" sz="3200" b="1" baseline="-25000" dirty="0"/>
            </a:p>
          </p:txBody>
        </p:sp>
      </p:grpSp>
      <p:sp>
        <p:nvSpPr>
          <p:cNvPr id="11" name="Seta para a direita 10"/>
          <p:cNvSpPr/>
          <p:nvPr/>
        </p:nvSpPr>
        <p:spPr>
          <a:xfrm>
            <a:off x="2699792" y="297574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2" name="Grupo 9"/>
          <p:cNvGrpSpPr/>
          <p:nvPr/>
        </p:nvGrpSpPr>
        <p:grpSpPr>
          <a:xfrm>
            <a:off x="3203848" y="2852936"/>
            <a:ext cx="1584176" cy="584775"/>
            <a:chOff x="2987824" y="3573016"/>
            <a:chExt cx="1296144" cy="584775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1 0 1 0</a:t>
              </a:r>
              <a:r>
                <a:rPr lang="pt-BR" sz="3200" b="1" baseline="-25000" dirty="0" smtClean="0"/>
                <a:t>e3</a:t>
              </a:r>
              <a:endParaRPr lang="pt-BR" sz="3200" b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 Gray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Sistema de numeração binário no qual dois valores sucessivos diferem em apenas 1 bit;</a:t>
            </a:r>
          </a:p>
          <a:p>
            <a:r>
              <a:rPr lang="pt-BR" sz="2800" dirty="0" smtClean="0"/>
              <a:t>Aplicado em correção de erros, controle de dispositivos eletromecânicos, etc.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3"/>
          </p:nvPr>
        </p:nvGraphicFramePr>
        <p:xfrm>
          <a:off x="1043608" y="3501008"/>
          <a:ext cx="295232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</a:tblGrid>
              <a:tr h="302515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Dec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Gray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Binário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001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011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110</a:t>
                      </a:r>
                      <a:endParaRPr lang="pt-BR" dirty="0"/>
                    </a:p>
                  </a:txBody>
                  <a:tcPr/>
                </a:tc>
              </a:tr>
              <a:tr h="302515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28</a:t>
            </a:fld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01008"/>
            <a:ext cx="28384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Tabela ASCII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29</a:t>
            </a:fld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238459"/>
            <a:ext cx="7931150" cy="324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5257800"/>
          </a:xfrm>
        </p:spPr>
        <p:txBody>
          <a:bodyPr>
            <a:noAutofit/>
          </a:bodyPr>
          <a:lstStyle/>
          <a:p>
            <a:r>
              <a:rPr lang="pt-BR" sz="2300" dirty="0" smtClean="0"/>
              <a:t>Representação de números negativos em binário;</a:t>
            </a:r>
          </a:p>
          <a:p>
            <a:r>
              <a:rPr lang="pt-BR" sz="2300" dirty="0" smtClean="0"/>
              <a:t>Representação de números reais em base binária;</a:t>
            </a:r>
          </a:p>
          <a:p>
            <a:r>
              <a:rPr lang="pt-BR" sz="2300" dirty="0" smtClean="0"/>
              <a:t>Conversão de bases de números reais;</a:t>
            </a:r>
          </a:p>
          <a:p>
            <a:r>
              <a:rPr lang="pt-BR" sz="2300" dirty="0" smtClean="0"/>
              <a:t>Complementos de 1 e 2;</a:t>
            </a:r>
          </a:p>
          <a:p>
            <a:r>
              <a:rPr lang="pt-BR" sz="2300" dirty="0" smtClean="0"/>
              <a:t>Extensão do sinal em complemento de 2;</a:t>
            </a:r>
          </a:p>
          <a:p>
            <a:r>
              <a:rPr lang="pt-BR" sz="2300" dirty="0" smtClean="0"/>
              <a:t>Notação de ponto flutuante;</a:t>
            </a:r>
          </a:p>
          <a:p>
            <a:r>
              <a:rPr lang="pt-BR" sz="2300" dirty="0" smtClean="0"/>
              <a:t>Motivação para Códigos Binários;</a:t>
            </a:r>
          </a:p>
          <a:p>
            <a:r>
              <a:rPr lang="pt-BR" sz="2300" dirty="0" smtClean="0"/>
              <a:t>Código BCD;</a:t>
            </a:r>
          </a:p>
          <a:p>
            <a:r>
              <a:rPr lang="pt-BR" sz="2300" dirty="0" smtClean="0"/>
              <a:t>Código Johnson;</a:t>
            </a:r>
          </a:p>
          <a:p>
            <a:r>
              <a:rPr lang="pt-BR" sz="2300" dirty="0" smtClean="0"/>
              <a:t>Código Excesso de 3;</a:t>
            </a:r>
          </a:p>
          <a:p>
            <a:r>
              <a:rPr lang="pt-BR" sz="2300" dirty="0" smtClean="0"/>
              <a:t>Código Gray;</a:t>
            </a:r>
          </a:p>
          <a:p>
            <a:r>
              <a:rPr lang="pt-BR" sz="2300" dirty="0" smtClean="0"/>
              <a:t>Código ASCII.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Tabela ASCII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30</a:t>
            </a:fld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400" y="2272506"/>
            <a:ext cx="78676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Leitura: (</a:t>
            </a:r>
            <a:r>
              <a:rPr lang="pt-BR" sz="2800" dirty="0" err="1" smtClean="0"/>
              <a:t>Tocci</a:t>
            </a:r>
            <a:r>
              <a:rPr lang="pt-BR" sz="2800" dirty="0" smtClean="0"/>
              <a:t>) 6.2 (</a:t>
            </a:r>
            <a:r>
              <a:rPr lang="pt-BR" sz="2800" dirty="0" err="1" smtClean="0"/>
              <a:t>pgs</a:t>
            </a:r>
            <a:r>
              <a:rPr lang="pt-BR" sz="2800" dirty="0" smtClean="0"/>
              <a:t>. 254-259)</a:t>
            </a:r>
          </a:p>
          <a:p>
            <a:r>
              <a:rPr lang="pt-BR" sz="2800" dirty="0" smtClean="0"/>
              <a:t>Leitura: (</a:t>
            </a:r>
            <a:r>
              <a:rPr lang="pt-BR" sz="2800" dirty="0" err="1" smtClean="0"/>
              <a:t>Capuano</a:t>
            </a:r>
            <a:r>
              <a:rPr lang="pt-BR" sz="2800" dirty="0" smtClean="0"/>
              <a:t>) 1.2.3 até 1.2.3.4 (</a:t>
            </a:r>
            <a:r>
              <a:rPr lang="pt-BR" sz="2800" dirty="0" err="1" smtClean="0"/>
              <a:t>pgs</a:t>
            </a:r>
            <a:r>
              <a:rPr lang="pt-BR" sz="2800" dirty="0" smtClean="0"/>
              <a:t>. 22-27)</a:t>
            </a:r>
          </a:p>
          <a:p>
            <a:r>
              <a:rPr lang="pt-BR" sz="2800" dirty="0" smtClean="0"/>
              <a:t>Exercícios: (</a:t>
            </a:r>
            <a:r>
              <a:rPr lang="pt-BR" sz="2800" dirty="0" err="1" smtClean="0"/>
              <a:t>Capuano</a:t>
            </a:r>
            <a:r>
              <a:rPr lang="pt-BR" sz="2800" dirty="0" smtClean="0"/>
              <a:t>): 	E={1.2.3.1, 1.2.3,5}</a:t>
            </a:r>
            <a:r>
              <a:rPr lang="pt-BR" sz="1600" dirty="0" smtClean="0"/>
              <a:t> </a:t>
            </a:r>
          </a:p>
          <a:p>
            <a:r>
              <a:rPr lang="pt-BR" sz="2800" dirty="0" smtClean="0"/>
              <a:t>Leitura: (</a:t>
            </a:r>
            <a:r>
              <a:rPr lang="pt-BR" sz="2800" dirty="0" err="1" smtClean="0"/>
              <a:t>Tocci</a:t>
            </a:r>
            <a:r>
              <a:rPr lang="pt-BR" sz="2800" dirty="0" smtClean="0"/>
              <a:t>) 2.4-2.8 (</a:t>
            </a:r>
            <a:r>
              <a:rPr lang="pt-BR" sz="2800" dirty="0" err="1" smtClean="0"/>
              <a:t>pgs</a:t>
            </a:r>
            <a:r>
              <a:rPr lang="pt-BR" sz="2800" dirty="0" smtClean="0"/>
              <a:t>. 31-38)</a:t>
            </a:r>
          </a:p>
          <a:p>
            <a:r>
              <a:rPr lang="pt-BR" sz="2800" dirty="0" smtClean="0"/>
              <a:t>Leitura: (</a:t>
            </a:r>
            <a:r>
              <a:rPr lang="pt-BR" sz="2800" dirty="0" err="1" smtClean="0"/>
              <a:t>Capuano</a:t>
            </a:r>
            <a:r>
              <a:rPr lang="pt-BR" sz="2800" dirty="0" smtClean="0"/>
              <a:t>) 5.13 até 5.1.6 (</a:t>
            </a:r>
            <a:r>
              <a:rPr lang="pt-BR" sz="2800" dirty="0" err="1" smtClean="0"/>
              <a:t>pgs</a:t>
            </a:r>
            <a:r>
              <a:rPr lang="pt-BR" sz="2800" dirty="0" smtClean="0"/>
              <a:t>. 142-144)</a:t>
            </a:r>
          </a:p>
          <a:p>
            <a:r>
              <a:rPr lang="pt-BR" sz="2800" dirty="0" smtClean="0"/>
              <a:t>Exercícios: (</a:t>
            </a:r>
            <a:r>
              <a:rPr lang="pt-BR" sz="2800" dirty="0" err="1" smtClean="0"/>
              <a:t>Tocci</a:t>
            </a:r>
            <a:r>
              <a:rPr lang="pt-BR" sz="2800" dirty="0" smtClean="0"/>
              <a:t>): 	E={2.19 – 2.26 } </a:t>
            </a:r>
          </a:p>
          <a:p>
            <a:endParaRPr lang="pt-BR" sz="1600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/>
          <a:lstStyle/>
          <a:p>
            <a:r>
              <a:rPr lang="pt-BR" dirty="0" smtClean="0"/>
              <a:t>Será considerado para fins de ajuste de notas;</a:t>
            </a:r>
          </a:p>
          <a:p>
            <a:r>
              <a:rPr lang="pt-BR" dirty="0" smtClean="0"/>
              <a:t>Individual;</a:t>
            </a:r>
          </a:p>
          <a:p>
            <a:r>
              <a:rPr lang="pt-BR" dirty="0" smtClean="0"/>
              <a:t>Escreva um programa em C que tome como entrada um número binário de 8 bits e retorne seus códigos equivalentes em Gray, BCD 8421 e Johnson.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33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 Inteiros Sinalizados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2692895"/>
          </a:xfrm>
        </p:spPr>
        <p:txBody>
          <a:bodyPr>
            <a:normAutofit/>
          </a:bodyPr>
          <a:lstStyle/>
          <a:p>
            <a:r>
              <a:rPr lang="pt-BR" sz="2800" dirty="0" smtClean="0"/>
              <a:t>Utiliza-se um tamanho fixo de palavra;</a:t>
            </a:r>
          </a:p>
          <a:p>
            <a:r>
              <a:rPr lang="pt-BR" sz="2800" dirty="0" smtClean="0"/>
              <a:t>Geralmente o bit mais significativo é reservado para o sinal do número;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  <p:grpSp>
        <p:nvGrpSpPr>
          <p:cNvPr id="52" name="Grupo 51"/>
          <p:cNvGrpSpPr/>
          <p:nvPr/>
        </p:nvGrpSpPr>
        <p:grpSpPr>
          <a:xfrm>
            <a:off x="2411760" y="4725144"/>
            <a:ext cx="3768069" cy="1499974"/>
            <a:chOff x="1524011" y="4149080"/>
            <a:chExt cx="3768069" cy="1499974"/>
          </a:xfrm>
        </p:grpSpPr>
        <p:sp>
          <p:nvSpPr>
            <p:cNvPr id="35" name="Retângulo 34"/>
            <p:cNvSpPr/>
            <p:nvPr/>
          </p:nvSpPr>
          <p:spPr>
            <a:xfrm>
              <a:off x="2267744" y="4878452"/>
              <a:ext cx="360040" cy="36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2627784" y="4878452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2987824" y="4878452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3347864" y="4878452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3707904" y="4878452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4067944" y="4878452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4427984" y="4878452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4788024" y="4878452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267744" y="5310500"/>
              <a:ext cx="30243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7   6   5    4   3    2   1   0</a:t>
              </a:r>
              <a:endPara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1619672" y="4869160"/>
              <a:ext cx="6097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rgbClr val="00B050"/>
                  </a:solidFill>
                </a:rPr>
                <a:t>byte</a:t>
              </a:r>
              <a:endParaRPr lang="pt-BR" b="1" dirty="0">
                <a:solidFill>
                  <a:srgbClr val="00B050"/>
                </a:solidFill>
              </a:endParaRPr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1524011" y="4149080"/>
              <a:ext cx="5277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MSB</a:t>
              </a:r>
              <a:endParaRPr lang="pt-BR" sz="1400" b="1" dirty="0"/>
            </a:p>
          </p:txBody>
        </p:sp>
        <p:cxnSp>
          <p:nvCxnSpPr>
            <p:cNvPr id="49" name="Conector de seta reta 48"/>
            <p:cNvCxnSpPr>
              <a:endCxn id="35" idx="0"/>
            </p:cNvCxnSpPr>
            <p:nvPr/>
          </p:nvCxnSpPr>
          <p:spPr>
            <a:xfrm>
              <a:off x="1979712" y="4437112"/>
              <a:ext cx="468052" cy="4413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/>
            <p:cNvCxnSpPr/>
            <p:nvPr/>
          </p:nvCxnSpPr>
          <p:spPr>
            <a:xfrm flipH="1">
              <a:off x="1619672" y="4437112"/>
              <a:ext cx="3600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upo 89"/>
          <p:cNvGrpSpPr/>
          <p:nvPr/>
        </p:nvGrpSpPr>
        <p:grpSpPr>
          <a:xfrm>
            <a:off x="1187624" y="3212976"/>
            <a:ext cx="6818979" cy="1624246"/>
            <a:chOff x="1641453" y="3100898"/>
            <a:chExt cx="6818979" cy="1624246"/>
          </a:xfrm>
        </p:grpSpPr>
        <p:sp>
          <p:nvSpPr>
            <p:cNvPr id="53" name="Chave direita 52"/>
            <p:cNvSpPr/>
            <p:nvPr/>
          </p:nvSpPr>
          <p:spPr>
            <a:xfrm rot="5400000">
              <a:off x="5256076" y="4041068"/>
              <a:ext cx="216024" cy="288032"/>
            </a:xfrm>
            <a:prstGeom prst="rightBrace">
              <a:avLst>
                <a:gd name="adj1" fmla="val 9817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de cantos arredondados 54"/>
            <p:cNvSpPr/>
            <p:nvPr/>
          </p:nvSpPr>
          <p:spPr>
            <a:xfrm>
              <a:off x="5148064" y="3645024"/>
              <a:ext cx="432048" cy="432048"/>
            </a:xfrm>
            <a:prstGeom prst="roundRect">
              <a:avLst/>
            </a:prstGeom>
            <a:solidFill>
              <a:schemeClr val="accent6">
                <a:lumMod val="7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de cantos arredondados 55"/>
            <p:cNvSpPr/>
            <p:nvPr/>
          </p:nvSpPr>
          <p:spPr>
            <a:xfrm>
              <a:off x="5580112" y="3645024"/>
              <a:ext cx="2160240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Chave direita 56"/>
            <p:cNvSpPr/>
            <p:nvPr/>
          </p:nvSpPr>
          <p:spPr>
            <a:xfrm rot="5400000">
              <a:off x="6552220" y="3176972"/>
              <a:ext cx="216024" cy="2016224"/>
            </a:xfrm>
            <a:prstGeom prst="rightBrace">
              <a:avLst>
                <a:gd name="adj1" fmla="val 77823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5076056" y="4325034"/>
              <a:ext cx="6960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/>
                <a:t>sinal</a:t>
              </a:r>
              <a:endParaRPr lang="pt-BR" sz="2000" b="1" dirty="0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5940152" y="4293096"/>
              <a:ext cx="14053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/>
                <a:t>quantidade</a:t>
              </a:r>
              <a:endParaRPr lang="pt-BR" sz="2000" b="1" dirty="0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5148064" y="3573016"/>
              <a:ext cx="33123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0  1 0 0 1 1 1 1 </a:t>
              </a:r>
              <a:endParaRPr lang="pt-BR" sz="3200" b="1" dirty="0"/>
            </a:p>
          </p:txBody>
        </p:sp>
        <p:cxnSp>
          <p:nvCxnSpPr>
            <p:cNvPr id="75" name="Conector de seta reta 74"/>
            <p:cNvCxnSpPr>
              <a:endCxn id="71" idx="1"/>
            </p:cNvCxnSpPr>
            <p:nvPr/>
          </p:nvCxnSpPr>
          <p:spPr>
            <a:xfrm>
              <a:off x="4499992" y="3429000"/>
              <a:ext cx="648072" cy="43640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de seta reta 76"/>
            <p:cNvCxnSpPr>
              <a:endCxn id="55" idx="1"/>
            </p:cNvCxnSpPr>
            <p:nvPr/>
          </p:nvCxnSpPr>
          <p:spPr>
            <a:xfrm flipV="1">
              <a:off x="4499992" y="3861048"/>
              <a:ext cx="648072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to 82"/>
            <p:cNvCxnSpPr/>
            <p:nvPr/>
          </p:nvCxnSpPr>
          <p:spPr>
            <a:xfrm flipH="1">
              <a:off x="1691680" y="3429000"/>
              <a:ext cx="28083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to 84"/>
            <p:cNvCxnSpPr/>
            <p:nvPr/>
          </p:nvCxnSpPr>
          <p:spPr>
            <a:xfrm flipH="1">
              <a:off x="1691680" y="4221088"/>
              <a:ext cx="28083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CaixaDeTexto 85"/>
            <p:cNvSpPr txBox="1"/>
            <p:nvPr/>
          </p:nvSpPr>
          <p:spPr>
            <a:xfrm>
              <a:off x="1641453" y="3100898"/>
              <a:ext cx="28585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/>
                <a:t>0 para números positivos</a:t>
              </a:r>
              <a:endParaRPr lang="pt-BR" sz="2000" b="1" dirty="0"/>
            </a:p>
          </p:txBody>
        </p:sp>
        <p:sp>
          <p:nvSpPr>
            <p:cNvPr id="87" name="CaixaDeTexto 86"/>
            <p:cNvSpPr txBox="1"/>
            <p:nvPr/>
          </p:nvSpPr>
          <p:spPr>
            <a:xfrm>
              <a:off x="1644852" y="3892986"/>
              <a:ext cx="29271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/>
                <a:t>1 para números negativos</a:t>
              </a:r>
              <a:endParaRPr lang="pt-BR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115616" y="1772816"/>
            <a:ext cx="432048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547664" y="1772816"/>
            <a:ext cx="2160240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700808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1   0 0 0 0 0 0 1 </a:t>
            </a:r>
            <a:endParaRPr lang="pt-BR" sz="3200" b="1" dirty="0"/>
          </a:p>
        </p:txBody>
      </p:sp>
      <p:sp>
        <p:nvSpPr>
          <p:cNvPr id="10" name="Seta para a direita 9"/>
          <p:cNvSpPr/>
          <p:nvPr/>
        </p:nvSpPr>
        <p:spPr>
          <a:xfrm>
            <a:off x="3898528" y="182361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4355976" y="170080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-1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115616" y="2412177"/>
            <a:ext cx="432048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547664" y="2412177"/>
            <a:ext cx="2160240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1115616" y="2340169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1   0 0 0 1 0 1 0 </a:t>
            </a:r>
            <a:endParaRPr lang="pt-BR" sz="3200" b="1" dirty="0"/>
          </a:p>
        </p:txBody>
      </p:sp>
      <p:sp>
        <p:nvSpPr>
          <p:cNvPr id="15" name="Seta para a direita 14"/>
          <p:cNvSpPr/>
          <p:nvPr/>
        </p:nvSpPr>
        <p:spPr>
          <a:xfrm>
            <a:off x="3898528" y="2462977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355976" y="234016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-10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115616" y="3068960"/>
            <a:ext cx="432048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1547664" y="3068960"/>
            <a:ext cx="2160240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1115616" y="299695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0   0 1 0 1 0 1 0 </a:t>
            </a:r>
            <a:endParaRPr lang="pt-BR" sz="3200" b="1" dirty="0"/>
          </a:p>
        </p:txBody>
      </p:sp>
      <p:sp>
        <p:nvSpPr>
          <p:cNvPr id="20" name="Seta para a direita 19"/>
          <p:cNvSpPr/>
          <p:nvPr/>
        </p:nvSpPr>
        <p:spPr>
          <a:xfrm>
            <a:off x="3898528" y="31197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4283968" y="2996952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+42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1115616" y="3780329"/>
            <a:ext cx="432048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1547664" y="3780329"/>
            <a:ext cx="2160240" cy="43204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1115616" y="3708321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1   0 1 0 1 0 1 0 </a:t>
            </a:r>
            <a:endParaRPr lang="pt-BR" sz="3200" b="1" dirty="0"/>
          </a:p>
        </p:txBody>
      </p:sp>
      <p:sp>
        <p:nvSpPr>
          <p:cNvPr id="25" name="Seta para a direita 24"/>
          <p:cNvSpPr/>
          <p:nvPr/>
        </p:nvSpPr>
        <p:spPr>
          <a:xfrm>
            <a:off x="3898528" y="3831129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4283968" y="3708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 -42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Representações Alternativas para Números Inteiros Sinalizados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Os números de magnitude com sinal são fáceis de entender, mas eles requerem demasiado hardware para adição e subtração. Isso tem levado ao uso amplo de complementos para aritmética binária.</a:t>
            </a:r>
          </a:p>
          <a:p>
            <a:r>
              <a:rPr lang="pt-BR" sz="2800" dirty="0" smtClean="0"/>
              <a:t>Existem dois tipos de complemento:</a:t>
            </a:r>
          </a:p>
          <a:p>
            <a:pPr lvl="1"/>
            <a:r>
              <a:rPr lang="pt-BR" sz="2400" dirty="0" smtClean="0"/>
              <a:t>Complemento de 1</a:t>
            </a:r>
          </a:p>
          <a:p>
            <a:pPr lvl="1"/>
            <a:r>
              <a:rPr lang="pt-BR" sz="2400" dirty="0" smtClean="0"/>
              <a:t>Complemento de 2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5688632" cy="1143000"/>
          </a:xfrm>
        </p:spPr>
        <p:txBody>
          <a:bodyPr/>
          <a:lstStyle/>
          <a:p>
            <a:pPr algn="l"/>
            <a:r>
              <a:rPr lang="pt-BR" dirty="0" smtClean="0"/>
              <a:t>Complemento de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5760640" cy="2836911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complemento de 1 é calculado pela inversão de cada um dos bit do número;</a:t>
            </a:r>
          </a:p>
          <a:p>
            <a:r>
              <a:rPr lang="pt-BR" sz="2800" dirty="0" smtClean="0"/>
              <a:t>Existe duas possíveis representações par o número 0.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3"/>
          </p:nvPr>
        </p:nvGraphicFramePr>
        <p:xfrm>
          <a:off x="6660232" y="188640"/>
          <a:ext cx="223224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Decimal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Comp. </a:t>
                      </a:r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011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010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001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000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011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010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001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000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1475656" y="4716433"/>
            <a:ext cx="1296144" cy="584775"/>
            <a:chOff x="2987824" y="3573016"/>
            <a:chExt cx="1296144" cy="584775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0 0 1 0</a:t>
              </a:r>
              <a:endParaRPr lang="pt-BR" sz="3200" b="1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1475656" y="5292497"/>
            <a:ext cx="1296144" cy="584775"/>
            <a:chOff x="2987824" y="3573016"/>
            <a:chExt cx="1296144" cy="584775"/>
          </a:xfrm>
        </p:grpSpPr>
        <p:sp>
          <p:nvSpPr>
            <p:cNvPr id="13" name="Retângulo de cantos arredondados 12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1 1 0 1</a:t>
              </a:r>
              <a:endParaRPr lang="pt-BR" sz="3200" b="1" dirty="0"/>
            </a:p>
          </p:txBody>
        </p:sp>
      </p:grpSp>
      <p:sp>
        <p:nvSpPr>
          <p:cNvPr id="15" name="Seta para a direita 14"/>
          <p:cNvSpPr/>
          <p:nvPr/>
        </p:nvSpPr>
        <p:spPr>
          <a:xfrm>
            <a:off x="2915816" y="4839241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3373264" y="4716433"/>
            <a:ext cx="105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+2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17" name="Seta para a direita 16"/>
          <p:cNvSpPr/>
          <p:nvPr/>
        </p:nvSpPr>
        <p:spPr>
          <a:xfrm>
            <a:off x="2915816" y="5436513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419872" y="5364505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-2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5688632" cy="1143000"/>
          </a:xfrm>
        </p:spPr>
        <p:txBody>
          <a:bodyPr/>
          <a:lstStyle/>
          <a:p>
            <a:pPr algn="l"/>
            <a:r>
              <a:rPr lang="pt-BR" dirty="0" smtClean="0"/>
              <a:t>Complemento de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5904656" cy="1972815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complemento de 2 é calculado pela inversão de cada um dos bits do número. Subsequentemente soma-se 1 ao valor dos bits invertidos;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3"/>
          </p:nvPr>
        </p:nvGraphicFramePr>
        <p:xfrm>
          <a:off x="6660232" y="188640"/>
          <a:ext cx="223224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Decimal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Comp. 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011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010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001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000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011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010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001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-8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000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grpSp>
        <p:nvGrpSpPr>
          <p:cNvPr id="5" name="Grupo 9"/>
          <p:cNvGrpSpPr/>
          <p:nvPr/>
        </p:nvGrpSpPr>
        <p:grpSpPr>
          <a:xfrm>
            <a:off x="1475656" y="3645024"/>
            <a:ext cx="1296144" cy="584775"/>
            <a:chOff x="2987824" y="3573016"/>
            <a:chExt cx="1296144" cy="584775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0 0 1 0</a:t>
              </a:r>
              <a:endParaRPr lang="pt-BR" sz="3200" b="1" dirty="0"/>
            </a:p>
          </p:txBody>
        </p:sp>
      </p:grpSp>
      <p:grpSp>
        <p:nvGrpSpPr>
          <p:cNvPr id="7" name="Grupo 11"/>
          <p:cNvGrpSpPr/>
          <p:nvPr/>
        </p:nvGrpSpPr>
        <p:grpSpPr>
          <a:xfrm>
            <a:off x="1475656" y="4221088"/>
            <a:ext cx="1296144" cy="584775"/>
            <a:chOff x="2987824" y="3573016"/>
            <a:chExt cx="1296144" cy="584775"/>
          </a:xfrm>
        </p:grpSpPr>
        <p:sp>
          <p:nvSpPr>
            <p:cNvPr id="13" name="Retângulo de cantos arredondados 12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1 1 0 1</a:t>
              </a:r>
              <a:endParaRPr lang="pt-BR" sz="3200" b="1" dirty="0"/>
            </a:p>
          </p:txBody>
        </p:sp>
      </p:grpSp>
      <p:sp>
        <p:nvSpPr>
          <p:cNvPr id="15" name="Seta para a direita 14"/>
          <p:cNvSpPr/>
          <p:nvPr/>
        </p:nvSpPr>
        <p:spPr>
          <a:xfrm>
            <a:off x="2915816" y="376783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3373264" y="3645024"/>
            <a:ext cx="105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+2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17" name="Seta para a direita 16"/>
          <p:cNvSpPr/>
          <p:nvPr/>
        </p:nvSpPr>
        <p:spPr>
          <a:xfrm>
            <a:off x="2915816" y="546211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419872" y="533930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-2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  <p:grpSp>
        <p:nvGrpSpPr>
          <p:cNvPr id="10" name="Grupo 18"/>
          <p:cNvGrpSpPr/>
          <p:nvPr/>
        </p:nvGrpSpPr>
        <p:grpSpPr>
          <a:xfrm>
            <a:off x="1475656" y="4797152"/>
            <a:ext cx="1296144" cy="584775"/>
            <a:chOff x="2987824" y="3573016"/>
            <a:chExt cx="1296144" cy="584775"/>
          </a:xfrm>
        </p:grpSpPr>
        <p:sp>
          <p:nvSpPr>
            <p:cNvPr id="20" name="Retângulo de cantos arredondados 19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0 0 0 1</a:t>
              </a:r>
              <a:endParaRPr lang="pt-BR" sz="3200" b="1" dirty="0"/>
            </a:p>
          </p:txBody>
        </p:sp>
      </p:grpSp>
      <p:sp>
        <p:nvSpPr>
          <p:cNvPr id="22" name="Retângulo 21"/>
          <p:cNvSpPr/>
          <p:nvPr/>
        </p:nvSpPr>
        <p:spPr>
          <a:xfrm>
            <a:off x="971600" y="45091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/>
              <a:t>+</a:t>
            </a:r>
            <a:endParaRPr lang="pt-BR" sz="3200" dirty="0"/>
          </a:p>
        </p:txBody>
      </p:sp>
      <p:cxnSp>
        <p:nvCxnSpPr>
          <p:cNvPr id="24" name="Conector reto 23"/>
          <p:cNvCxnSpPr/>
          <p:nvPr/>
        </p:nvCxnSpPr>
        <p:spPr>
          <a:xfrm>
            <a:off x="1259632" y="5373216"/>
            <a:ext cx="1800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26"/>
          <p:cNvGrpSpPr/>
          <p:nvPr/>
        </p:nvGrpSpPr>
        <p:grpSpPr>
          <a:xfrm>
            <a:off x="1475656" y="5373216"/>
            <a:ext cx="1296144" cy="584775"/>
            <a:chOff x="2987824" y="3573016"/>
            <a:chExt cx="1296144" cy="584775"/>
          </a:xfrm>
        </p:grpSpPr>
        <p:sp>
          <p:nvSpPr>
            <p:cNvPr id="28" name="Retângulo de cantos arredondados 27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1 1 1 0</a:t>
              </a:r>
              <a:endParaRPr lang="pt-BR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Extensão de Sinal Positivo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/>
          <a:lstStyle/>
          <a:p>
            <a:r>
              <a:rPr lang="pt-BR" sz="2800" dirty="0" smtClean="0"/>
              <a:t>Considere por exemplo a representação do número 11 em complemento de 2</a:t>
            </a:r>
          </a:p>
          <a:p>
            <a:endParaRPr lang="pt-BR" dirty="0" smtClean="0"/>
          </a:p>
          <a:p>
            <a:r>
              <a:rPr lang="pt-BR" sz="2800" dirty="0" smtClean="0"/>
              <a:t>No computador, por conveniência de arquitetura, o tamanho da palavra binária (número de bits) é sempre múltiplo de 2 (4, 8, 16, 32, 64, ...)</a:t>
            </a:r>
          </a:p>
          <a:p>
            <a:r>
              <a:rPr lang="pt-BR" sz="2800" dirty="0" smtClean="0"/>
              <a:t>Para acomodar um número de 5 bits em uma palavra de 8 bits, basta estender o sinal para os demais bits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grpSp>
        <p:nvGrpSpPr>
          <p:cNvPr id="7" name="Grupo 9"/>
          <p:cNvGrpSpPr/>
          <p:nvPr/>
        </p:nvGrpSpPr>
        <p:grpSpPr>
          <a:xfrm>
            <a:off x="1835696" y="2556193"/>
            <a:ext cx="1440160" cy="584775"/>
            <a:chOff x="2987824" y="3573016"/>
            <a:chExt cx="1296144" cy="584775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1 1 0 0</a:t>
              </a:r>
              <a:endParaRPr lang="pt-BR" sz="3200" b="1" dirty="0"/>
            </a:p>
          </p:txBody>
        </p:sp>
      </p:grpSp>
      <p:sp>
        <p:nvSpPr>
          <p:cNvPr id="10" name="Seta para a direita 9"/>
          <p:cNvSpPr/>
          <p:nvPr/>
        </p:nvSpPr>
        <p:spPr>
          <a:xfrm>
            <a:off x="3419872" y="2679001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3877320" y="2556193"/>
            <a:ext cx="105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11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363390" y="2628201"/>
            <a:ext cx="472306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403648" y="255619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0</a:t>
            </a:r>
            <a:endParaRPr lang="pt-BR" sz="3200" b="1" dirty="0"/>
          </a:p>
        </p:txBody>
      </p:sp>
      <p:grpSp>
        <p:nvGrpSpPr>
          <p:cNvPr id="14" name="Grupo 9"/>
          <p:cNvGrpSpPr/>
          <p:nvPr/>
        </p:nvGrpSpPr>
        <p:grpSpPr>
          <a:xfrm>
            <a:off x="1691680" y="5589240"/>
            <a:ext cx="2304256" cy="584775"/>
            <a:chOff x="2987824" y="3573016"/>
            <a:chExt cx="1296144" cy="584775"/>
          </a:xfrm>
        </p:grpSpPr>
        <p:sp>
          <p:nvSpPr>
            <p:cNvPr id="15" name="Retângulo de cantos arredondados 14"/>
            <p:cNvSpPr/>
            <p:nvPr/>
          </p:nvSpPr>
          <p:spPr>
            <a:xfrm>
              <a:off x="2987824" y="3645024"/>
              <a:ext cx="1296144" cy="432048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987824" y="3573016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 smtClean="0"/>
                <a:t> 0 0 0 1 1 0 0</a:t>
              </a:r>
              <a:endParaRPr lang="pt-BR" sz="3200" b="1" dirty="0"/>
            </a:p>
          </p:txBody>
        </p:sp>
      </p:grpSp>
      <p:sp>
        <p:nvSpPr>
          <p:cNvPr id="17" name="Seta para a direita 16"/>
          <p:cNvSpPr/>
          <p:nvPr/>
        </p:nvSpPr>
        <p:spPr>
          <a:xfrm>
            <a:off x="4067944" y="571204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525392" y="5589240"/>
            <a:ext cx="1054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11</a:t>
            </a:r>
            <a:r>
              <a:rPr lang="pt-BR" sz="3200" b="1" baseline="-25000" dirty="0" smtClean="0"/>
              <a:t>10</a:t>
            </a:r>
            <a:r>
              <a:rPr lang="pt-BR" sz="3200" b="1" dirty="0" smtClean="0"/>
              <a:t> </a:t>
            </a:r>
            <a:endParaRPr lang="pt-BR" sz="3200" b="1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219374" y="5661248"/>
            <a:ext cx="472306" cy="432048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1259632" y="558924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0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854&quot;&gt;&lt;/object&gt;&lt;object type=&quot;2&quot; unique_id=&quot;10855&quot;&gt;&lt;object type=&quot;3&quot; unique_id=&quot;10856&quot;&gt;&lt;property id=&quot;20148&quot; value=&quot;5&quot;/&gt;&lt;property id=&quot;20300&quot; value=&quot;Slide 1 - &amp;quot;Representações Avançadas em Binário&amp;quot;&quot;/&gt;&lt;property id=&quot;20307&quot; value=&quot;256&quot;/&gt;&lt;/object&gt;&lt;object type=&quot;3&quot; unique_id=&quot;10857&quot;&gt;&lt;property id=&quot;20148&quot; value=&quot;5&quot;/&gt;&lt;property id=&quot;20300&quot; value=&quot;Slide 2 - &amp;quot;Na Aula Anterior...&amp;quot;&quot;/&gt;&lt;property id=&quot;20307&quot; value=&quot;259&quot;/&gt;&lt;/object&gt;&lt;object type=&quot;3&quot; unique_id=&quot;10858&quot;&gt;&lt;property id=&quot;20148&quot; value=&quot;5&quot;/&gt;&lt;property id=&quot;20300&quot; value=&quot;Slide 3 - &amp;quot;Nesta Aula&amp;quot;&quot;/&gt;&lt;property id=&quot;20307&quot; value=&quot;257&quot;/&gt;&lt;/object&gt;&lt;object type=&quot;3&quot; unique_id=&quot;10859&quot;&gt;&lt;property id=&quot;20148&quot; value=&quot;5&quot;/&gt;&lt;property id=&quot;20300&quot; value=&quot;Slide 4 - &amp;quot;Números Inteiros Sinalizados&amp;quot;&quot;/&gt;&lt;property id=&quot;20307&quot; value=&quot;262&quot;/&gt;&lt;/object&gt;&lt;object type=&quot;3&quot; unique_id=&quot;10860&quot;&gt;&lt;property id=&quot;20148&quot; value=&quot;5&quot;/&gt;&lt;property id=&quot;20300&quot; value=&quot;Slide 5 - &amp;quot;Exemplos&amp;quot;&quot;/&gt;&lt;property id=&quot;20307&quot; value=&quot;263&quot;/&gt;&lt;/object&gt;&lt;object type=&quot;3&quot; unique_id=&quot;10861&quot;&gt;&lt;property id=&quot;20148&quot; value=&quot;5&quot;/&gt;&lt;property id=&quot;20300&quot; value=&quot;Slide 6 - &amp;quot;Representações Alternativas para Números Inteiros Sinalizados &amp;quot;&quot;/&gt;&lt;property id=&quot;20307&quot; value=&quot;266&quot;/&gt;&lt;/object&gt;&lt;object type=&quot;3&quot; unique_id=&quot;10862&quot;&gt;&lt;property id=&quot;20148&quot; value=&quot;5&quot;/&gt;&lt;property id=&quot;20300&quot; value=&quot;Slide 7 - &amp;quot;Complemento de 1&amp;quot;&quot;/&gt;&lt;property id=&quot;20307&quot; value=&quot;267&quot;/&gt;&lt;/object&gt;&lt;object type=&quot;3&quot; unique_id=&quot;10864&quot;&gt;&lt;property id=&quot;20148&quot; value=&quot;5&quot;/&gt;&lt;property id=&quot;20300&quot; value=&quot;Slide 11 - &amp;quot;Números Reais em Binário&amp;quot;&quot;/&gt;&lt;property id=&quot;20307&quot; value=&quot;269&quot;/&gt;&lt;/object&gt;&lt;object type=&quot;3&quot; unique_id=&quot;10866&quot;&gt;&lt;property id=&quot;20148&quot; value=&quot;5&quot;/&gt;&lt;property id=&quot;20300&quot; value=&quot;Slide 12 - &amp;quot;Conversão (Reais)  Binário - Decimal&amp;quot;&quot;/&gt;&lt;property id=&quot;20307&quot; value=&quot;271&quot;/&gt;&lt;/object&gt;&lt;object type=&quot;3&quot; unique_id=&quot;10867&quot;&gt;&lt;property id=&quot;20148&quot; value=&quot;5&quot;/&gt;&lt;property id=&quot;20300&quot; value=&quot;Slide 18 - &amp;quot;Pro Lar&amp;quot;&quot;/&gt;&lt;property id=&quot;20307&quot; value=&quot;264&quot;/&gt;&lt;/object&gt;&lt;object type=&quot;3&quot; unique_id=&quot;10868&quot;&gt;&lt;property id=&quot;20148&quot; value=&quot;5&quot;/&gt;&lt;property id=&quot;20300&quot; value=&quot;Slide 19 - &amp;quot;Bibliografia&amp;quot;&quot;/&gt;&lt;property id=&quot;20307&quot; value=&quot;265&quot;/&gt;&lt;/object&gt;&lt;object type=&quot;3&quot; unique_id=&quot;11004&quot;&gt;&lt;property id=&quot;20148&quot; value=&quot;5&quot;/&gt;&lt;property id=&quot;20300&quot; value=&quot;Slide 8 - &amp;quot;Complemento de 2&amp;quot;&quot;/&gt;&lt;property id=&quot;20307&quot; value=&quot;272&quot;/&gt;&lt;/object&gt;&lt;object type=&quot;3&quot; unique_id=&quot;11005&quot;&gt;&lt;property id=&quot;20148&quot; value=&quot;5&quot;/&gt;&lt;property id=&quot;20300&quot; value=&quot;Slide 14 - &amp;quot;Conversão binário →decimal&amp;quot;&quot;/&gt;&lt;property id=&quot;20307&quot; value=&quot;273&quot;/&gt;&lt;/object&gt;&lt;object type=&quot;3&quot; unique_id=&quot;11006&quot;&gt;&lt;property id=&quot;20148&quot; value=&quot;5&quot;/&gt;&lt;property id=&quot;20300&quot; value=&quot;Slide 15 - &amp;quot;Notação em Ponto Flutuante&amp;quot;&quot;/&gt;&lt;property id=&quot;20307&quot; value=&quot;274&quot;/&gt;&lt;/object&gt;&lt;object type=&quot;3&quot; unique_id=&quot;11007&quot;&gt;&lt;property id=&quot;20148&quot; value=&quot;5&quot;/&gt;&lt;property id=&quot;20300&quot; value=&quot;Slide 16 - &amp;quot;Padrões de Representação&amp;quot;&quot;/&gt;&lt;property id=&quot;20307&quot; value=&quot;275&quot;/&gt;&lt;/object&gt;&lt;object type=&quot;3&quot; unique_id=&quot;11008&quot;&gt;&lt;property id=&quot;20148&quot; value=&quot;5&quot;/&gt;&lt;property id=&quot;20300&quot; value=&quot;Slide 17 - &amp;quot;Exemplo&amp;quot;&quot;/&gt;&lt;property id=&quot;20307&quot; value=&quot;276&quot;/&gt;&lt;/object&gt;&lt;object type=&quot;3&quot; unique_id=&quot;11092&quot;&gt;&lt;property id=&quot;20148&quot; value=&quot;5&quot;/&gt;&lt;property id=&quot;20300&quot; value=&quot;Slide 13 - &amp;quot;Um Exemplo Mais Simples&amp;quot;&quot;/&gt;&lt;property id=&quot;20307&quot; value=&quot;278&quot;/&gt;&lt;/object&gt;&lt;object type=&quot;3&quot; unique_id=&quot;11093&quot;&gt;&lt;property id=&quot;20148&quot; value=&quot;5&quot;/&gt;&lt;property id=&quot;20300&quot; value=&quot;Slide 9 - &amp;quot;Extensão de Sinal Positivo&amp;quot;&quot;/&gt;&lt;property id=&quot;20307&quot; value=&quot;279&quot;/&gt;&lt;/object&gt;&lt;object type=&quot;3&quot; unique_id=&quot;11094&quot;&gt;&lt;property id=&quot;20148&quot; value=&quot;5&quot;/&gt;&lt;property id=&quot;20300&quot; value=&quot;Slide 10 - &amp;quot;Extensão de Sinal Negativo&amp;quot;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1074</TotalTime>
  <Words>1913</Words>
  <Application>Microsoft Office PowerPoint</Application>
  <PresentationFormat>On-screen Show (4:3)</PresentationFormat>
  <Paragraphs>546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ufu_modelo</vt:lpstr>
      <vt:lpstr>Equation</vt:lpstr>
      <vt:lpstr>Representações Avançadas em Binário</vt:lpstr>
      <vt:lpstr>Na Aula Anterior...</vt:lpstr>
      <vt:lpstr>Nesta Aula</vt:lpstr>
      <vt:lpstr>Números Inteiros Sinalizados</vt:lpstr>
      <vt:lpstr>Exemplos</vt:lpstr>
      <vt:lpstr>Representações Alternativas para Números Inteiros Sinalizados </vt:lpstr>
      <vt:lpstr>Complemento de 1</vt:lpstr>
      <vt:lpstr>Complemento de 2</vt:lpstr>
      <vt:lpstr>Extensão de Sinal Positivo</vt:lpstr>
      <vt:lpstr>Extensão de Sinal Negativo</vt:lpstr>
      <vt:lpstr>Números Reais em Binário</vt:lpstr>
      <vt:lpstr>Conversão (Reais)  Binário - Decimal</vt:lpstr>
      <vt:lpstr>Um Exemplo Mais Simples</vt:lpstr>
      <vt:lpstr>Conversão binário →decimal</vt:lpstr>
      <vt:lpstr>Notação em Ponto Flutuante</vt:lpstr>
      <vt:lpstr>Padrões de Representação</vt:lpstr>
      <vt:lpstr>Conversão (Precisão simples)</vt:lpstr>
      <vt:lpstr>Exemplo</vt:lpstr>
      <vt:lpstr>Casos Especiais</vt:lpstr>
      <vt:lpstr>Números Representáveis</vt:lpstr>
      <vt:lpstr>Números Representáveis</vt:lpstr>
      <vt:lpstr>Exercícios</vt:lpstr>
      <vt:lpstr>Códigos Binários</vt:lpstr>
      <vt:lpstr>BCD 8421</vt:lpstr>
      <vt:lpstr>BCD 8421</vt:lpstr>
      <vt:lpstr>Código de Johnson</vt:lpstr>
      <vt:lpstr>Código Excesso de 3</vt:lpstr>
      <vt:lpstr>Código Gray</vt:lpstr>
      <vt:lpstr>Tabela ASCII</vt:lpstr>
      <vt:lpstr>Tabela ASCII</vt:lpstr>
      <vt:lpstr>Pro Lar</vt:lpstr>
      <vt:lpstr>Extra!!!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</cp:lastModifiedBy>
  <cp:revision>86</cp:revision>
  <dcterms:created xsi:type="dcterms:W3CDTF">2012-07-13T23:11:31Z</dcterms:created>
  <dcterms:modified xsi:type="dcterms:W3CDTF">2013-11-06T00:24:00Z</dcterms:modified>
</cp:coreProperties>
</file>