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4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9" r:id="rId29"/>
    <p:sldId id="269" r:id="rId30"/>
    <p:sldId id="268" r:id="rId31"/>
    <p:sldId id="290" r:id="rId32"/>
  </p:sldIdLst>
  <p:sldSz cx="9144000" cy="6858000" type="screen4x3"/>
  <p:notesSz cx="9144000" cy="6858000"/>
  <p:custDataLst>
    <p:tags r:id="rId35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478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1B6D4-03E3-4907-9DE5-4526D85B58B7}" type="datetimeFigureOut">
              <a:rPr lang="pt-BR" smtClean="0"/>
              <a:t>19/11/2013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C2B82-1D3C-4C65-B408-75C2BA95D13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D9648-15FD-4422-9253-D14034A8D6F5}" type="datetimeFigureOut">
              <a:rPr lang="pt-BR" smtClean="0"/>
              <a:pPr/>
              <a:t>19/11/2013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21B5A-FBF1-4691-9CAF-814E7E2CDF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00392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720" y="2132856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8" name="Retângulo de cantos arredondados 7"/>
          <p:cNvSpPr/>
          <p:nvPr userDrawn="1"/>
        </p:nvSpPr>
        <p:spPr>
          <a:xfrm>
            <a:off x="1043608" y="1916832"/>
            <a:ext cx="810039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0"/>
            <a:ext cx="60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  <p:sp>
        <p:nvSpPr>
          <p:cNvPr id="7" name="Retângulo de cantos arredondados 6"/>
          <p:cNvSpPr/>
          <p:nvPr userDrawn="1"/>
        </p:nvSpPr>
        <p:spPr>
          <a:xfrm>
            <a:off x="1259632" y="1412776"/>
            <a:ext cx="748883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3" hasCustomPrompt="1"/>
          </p:nvPr>
        </p:nvSpPr>
        <p:spPr>
          <a:xfrm>
            <a:off x="0" y="1628800"/>
            <a:ext cx="711696" cy="4453955"/>
          </a:xfrm>
        </p:spPr>
        <p:txBody>
          <a:bodyPr vert="vert270"/>
          <a:lstStyle>
            <a:lvl1pPr>
              <a:buNone/>
              <a:defRPr/>
            </a:lvl1pPr>
          </a:lstStyle>
          <a:p>
            <a:pPr lvl="0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5576" y="1600200"/>
            <a:ext cx="3740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22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36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273050"/>
            <a:ext cx="469086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3607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576" y="1600200"/>
            <a:ext cx="79312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Teoremas Booleanos e Simplificação Algébrica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5736" y="4869160"/>
            <a:ext cx="6400800" cy="1752600"/>
          </a:xfrm>
        </p:spPr>
        <p:txBody>
          <a:bodyPr/>
          <a:lstStyle/>
          <a:p>
            <a:r>
              <a:rPr lang="pt-BR" dirty="0" smtClean="0"/>
              <a:t>Universidade Federal de Uberlândia</a:t>
            </a:r>
          </a:p>
          <a:p>
            <a:r>
              <a:rPr lang="pt-BR" dirty="0" smtClean="0"/>
              <a:t>Faculdade de Computação</a:t>
            </a:r>
          </a:p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nat. Daniel D. Abdala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 rot="16200000">
            <a:off x="-1998450" y="1971066"/>
            <a:ext cx="458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3200" b="1" dirty="0" smtClean="0">
                <a:solidFill>
                  <a:schemeClr val="tx2"/>
                </a:solidFill>
              </a:rPr>
              <a:t>GSI008 – Sistemas Digitais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Universalidade NAND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Significa que usando apenas portas NAND (A⋅B) é possível obter qualquer outra porta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10</a:t>
            </a:fld>
            <a:endParaRPr lang="pt-BR" dirty="0"/>
          </a:p>
        </p:txBody>
      </p:sp>
      <p:sp>
        <p:nvSpPr>
          <p:cNvPr id="10" name="Fluxograma: Atraso 9"/>
          <p:cNvSpPr/>
          <p:nvPr/>
        </p:nvSpPr>
        <p:spPr>
          <a:xfrm>
            <a:off x="2123728" y="3329933"/>
            <a:ext cx="432048" cy="54064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reto 15"/>
          <p:cNvCxnSpPr/>
          <p:nvPr/>
        </p:nvCxnSpPr>
        <p:spPr>
          <a:xfrm>
            <a:off x="1763688" y="3429000"/>
            <a:ext cx="36004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1763688" y="3789040"/>
            <a:ext cx="36854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2555776" y="3603749"/>
            <a:ext cx="504056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ipse 21"/>
          <p:cNvSpPr/>
          <p:nvPr/>
        </p:nvSpPr>
        <p:spPr>
          <a:xfrm>
            <a:off x="2555776" y="353174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6" name="Conector reto 25"/>
          <p:cNvCxnSpPr/>
          <p:nvPr/>
        </p:nvCxnSpPr>
        <p:spPr>
          <a:xfrm flipV="1">
            <a:off x="1763688" y="3429000"/>
            <a:ext cx="0" cy="36004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1403648" y="3606920"/>
            <a:ext cx="36004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1151528" y="341970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</a:t>
            </a:r>
            <a:endParaRPr lang="pt-BR" b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3030148" y="341970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Ā</a:t>
            </a:r>
            <a:endParaRPr lang="pt-BR" b="1" dirty="0"/>
          </a:p>
        </p:txBody>
      </p:sp>
      <p:sp>
        <p:nvSpPr>
          <p:cNvPr id="31" name="Fluxograma: Atraso 30"/>
          <p:cNvSpPr/>
          <p:nvPr/>
        </p:nvSpPr>
        <p:spPr>
          <a:xfrm>
            <a:off x="1815249" y="4146634"/>
            <a:ext cx="432048" cy="54064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2" name="Conector reto 31"/>
          <p:cNvCxnSpPr/>
          <p:nvPr/>
        </p:nvCxnSpPr>
        <p:spPr>
          <a:xfrm>
            <a:off x="1455209" y="4245701"/>
            <a:ext cx="36004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1455209" y="4605741"/>
            <a:ext cx="36854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2247297" y="4420450"/>
            <a:ext cx="504056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ipse 34"/>
          <p:cNvSpPr/>
          <p:nvPr/>
        </p:nvSpPr>
        <p:spPr>
          <a:xfrm>
            <a:off x="2247297" y="434844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/>
          <p:cNvSpPr txBox="1"/>
          <p:nvPr/>
        </p:nvSpPr>
        <p:spPr>
          <a:xfrm>
            <a:off x="1173589" y="402967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</a:t>
            </a:r>
            <a:endParaRPr lang="pt-BR" b="1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3981901" y="424593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A⋅B</a:t>
            </a:r>
            <a:endParaRPr lang="pt-BR" b="1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1173589" y="442782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B</a:t>
            </a:r>
            <a:endParaRPr lang="pt-BR" b="1" dirty="0"/>
          </a:p>
        </p:txBody>
      </p:sp>
      <p:sp>
        <p:nvSpPr>
          <p:cNvPr id="41" name="Fluxograma: Atraso 40"/>
          <p:cNvSpPr/>
          <p:nvPr/>
        </p:nvSpPr>
        <p:spPr>
          <a:xfrm>
            <a:off x="3117805" y="4139788"/>
            <a:ext cx="432048" cy="54064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2" name="Conector reto 41"/>
          <p:cNvCxnSpPr/>
          <p:nvPr/>
        </p:nvCxnSpPr>
        <p:spPr>
          <a:xfrm>
            <a:off x="2757765" y="4238855"/>
            <a:ext cx="36004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>
            <a:off x="2757765" y="4598895"/>
            <a:ext cx="36854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3549853" y="4413604"/>
            <a:ext cx="504056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lipse 44"/>
          <p:cNvSpPr/>
          <p:nvPr/>
        </p:nvSpPr>
        <p:spPr>
          <a:xfrm>
            <a:off x="3549853" y="43415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6" name="Conector reto 45"/>
          <p:cNvCxnSpPr/>
          <p:nvPr/>
        </p:nvCxnSpPr>
        <p:spPr>
          <a:xfrm flipV="1">
            <a:off x="2757765" y="4238855"/>
            <a:ext cx="0" cy="36004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luxograma: Atraso 46"/>
          <p:cNvSpPr/>
          <p:nvPr/>
        </p:nvSpPr>
        <p:spPr>
          <a:xfrm>
            <a:off x="2123728" y="4976592"/>
            <a:ext cx="432048" cy="54064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8" name="Conector reto 47"/>
          <p:cNvCxnSpPr/>
          <p:nvPr/>
        </p:nvCxnSpPr>
        <p:spPr>
          <a:xfrm>
            <a:off x="1763688" y="5075659"/>
            <a:ext cx="36004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1763688" y="5435699"/>
            <a:ext cx="36854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>
            <a:off x="2555776" y="5250408"/>
            <a:ext cx="504056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Elipse 50"/>
          <p:cNvSpPr/>
          <p:nvPr/>
        </p:nvSpPr>
        <p:spPr>
          <a:xfrm>
            <a:off x="2555776" y="51784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2" name="Conector reto 51"/>
          <p:cNvCxnSpPr/>
          <p:nvPr/>
        </p:nvCxnSpPr>
        <p:spPr>
          <a:xfrm flipV="1">
            <a:off x="1763688" y="5075659"/>
            <a:ext cx="0" cy="36004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>
            <a:off x="1403648" y="5253579"/>
            <a:ext cx="36004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ixaDeTexto 53"/>
          <p:cNvSpPr txBox="1"/>
          <p:nvPr/>
        </p:nvSpPr>
        <p:spPr>
          <a:xfrm>
            <a:off x="1151528" y="506636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</a:t>
            </a:r>
            <a:endParaRPr lang="pt-BR" b="1" dirty="0"/>
          </a:p>
        </p:txBody>
      </p:sp>
      <p:sp>
        <p:nvSpPr>
          <p:cNvPr id="55" name="Fluxograma: Atraso 54"/>
          <p:cNvSpPr/>
          <p:nvPr/>
        </p:nvSpPr>
        <p:spPr>
          <a:xfrm>
            <a:off x="2123728" y="5624664"/>
            <a:ext cx="432048" cy="54064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6" name="Conector reto 55"/>
          <p:cNvCxnSpPr/>
          <p:nvPr/>
        </p:nvCxnSpPr>
        <p:spPr>
          <a:xfrm>
            <a:off x="1763688" y="5723731"/>
            <a:ext cx="36004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>
            <a:off x="1763688" y="6083771"/>
            <a:ext cx="36854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>
            <a:off x="2555776" y="5898480"/>
            <a:ext cx="504056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ipse 58"/>
          <p:cNvSpPr/>
          <p:nvPr/>
        </p:nvSpPr>
        <p:spPr>
          <a:xfrm>
            <a:off x="2555776" y="58264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0" name="Conector reto 59"/>
          <p:cNvCxnSpPr/>
          <p:nvPr/>
        </p:nvCxnSpPr>
        <p:spPr>
          <a:xfrm flipV="1">
            <a:off x="1763688" y="5723731"/>
            <a:ext cx="0" cy="36004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to 60"/>
          <p:cNvCxnSpPr/>
          <p:nvPr/>
        </p:nvCxnSpPr>
        <p:spPr>
          <a:xfrm>
            <a:off x="1403648" y="5901651"/>
            <a:ext cx="36004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ixaDeTexto 61"/>
          <p:cNvSpPr txBox="1"/>
          <p:nvPr/>
        </p:nvSpPr>
        <p:spPr>
          <a:xfrm>
            <a:off x="1151528" y="571443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B</a:t>
            </a:r>
            <a:endParaRPr lang="pt-BR" b="1" dirty="0"/>
          </a:p>
        </p:txBody>
      </p:sp>
      <p:sp>
        <p:nvSpPr>
          <p:cNvPr id="63" name="Fluxograma: Atraso 62"/>
          <p:cNvSpPr/>
          <p:nvPr/>
        </p:nvSpPr>
        <p:spPr>
          <a:xfrm>
            <a:off x="3396660" y="5298532"/>
            <a:ext cx="432048" cy="54064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4" name="Conector reto 63"/>
          <p:cNvCxnSpPr/>
          <p:nvPr/>
        </p:nvCxnSpPr>
        <p:spPr>
          <a:xfrm>
            <a:off x="3036620" y="5397599"/>
            <a:ext cx="36004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to 64"/>
          <p:cNvCxnSpPr/>
          <p:nvPr/>
        </p:nvCxnSpPr>
        <p:spPr>
          <a:xfrm>
            <a:off x="3036620" y="5757639"/>
            <a:ext cx="36854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/>
          <p:nvPr/>
        </p:nvCxnSpPr>
        <p:spPr>
          <a:xfrm>
            <a:off x="3828708" y="5572348"/>
            <a:ext cx="504056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Elipse 66"/>
          <p:cNvSpPr/>
          <p:nvPr/>
        </p:nvSpPr>
        <p:spPr>
          <a:xfrm>
            <a:off x="3828708" y="55003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8" name="Conector reto 67"/>
          <p:cNvCxnSpPr/>
          <p:nvPr/>
        </p:nvCxnSpPr>
        <p:spPr>
          <a:xfrm flipV="1">
            <a:off x="3055070" y="5251207"/>
            <a:ext cx="0" cy="144016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aixaDeTexto 69"/>
          <p:cNvSpPr txBox="1"/>
          <p:nvPr/>
        </p:nvSpPr>
        <p:spPr>
          <a:xfrm>
            <a:off x="4355976" y="537321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A+B</a:t>
            </a:r>
            <a:endParaRPr lang="pt-BR" b="1" dirty="0"/>
          </a:p>
        </p:txBody>
      </p:sp>
      <p:cxnSp>
        <p:nvCxnSpPr>
          <p:cNvPr id="74" name="Conector reto 73"/>
          <p:cNvCxnSpPr/>
          <p:nvPr/>
        </p:nvCxnSpPr>
        <p:spPr>
          <a:xfrm flipV="1">
            <a:off x="3055070" y="5757066"/>
            <a:ext cx="0" cy="144016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/>
          <p:nvPr/>
        </p:nvCxnSpPr>
        <p:spPr>
          <a:xfrm>
            <a:off x="1331640" y="2204864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Universalidade NOR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Significa que usando apenas portas NOR (A+B) é possível obter qualquer outra porta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11</a:t>
            </a:fld>
            <a:endParaRPr lang="pt-BR" dirty="0"/>
          </a:p>
        </p:txBody>
      </p:sp>
      <p:cxnSp>
        <p:nvCxnSpPr>
          <p:cNvPr id="16" name="Conector reto 15"/>
          <p:cNvCxnSpPr/>
          <p:nvPr/>
        </p:nvCxnSpPr>
        <p:spPr>
          <a:xfrm>
            <a:off x="1763688" y="3429000"/>
            <a:ext cx="36004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1763688" y="3789040"/>
            <a:ext cx="36854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2555776" y="3603749"/>
            <a:ext cx="504056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ipse 21"/>
          <p:cNvSpPr/>
          <p:nvPr/>
        </p:nvSpPr>
        <p:spPr>
          <a:xfrm>
            <a:off x="2555776" y="353174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6" name="Conector reto 25"/>
          <p:cNvCxnSpPr/>
          <p:nvPr/>
        </p:nvCxnSpPr>
        <p:spPr>
          <a:xfrm flipV="1">
            <a:off x="1763688" y="3429000"/>
            <a:ext cx="0" cy="36004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1403648" y="3606920"/>
            <a:ext cx="36004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1151528" y="341970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</a:t>
            </a:r>
            <a:endParaRPr lang="pt-BR" b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3030148" y="341970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Ā</a:t>
            </a:r>
            <a:endParaRPr lang="pt-BR" b="1" dirty="0"/>
          </a:p>
        </p:txBody>
      </p:sp>
      <p:cxnSp>
        <p:nvCxnSpPr>
          <p:cNvPr id="32" name="Conector reto 31"/>
          <p:cNvCxnSpPr/>
          <p:nvPr/>
        </p:nvCxnSpPr>
        <p:spPr>
          <a:xfrm>
            <a:off x="1455209" y="4245701"/>
            <a:ext cx="36004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1455209" y="4605741"/>
            <a:ext cx="36854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2247297" y="4420450"/>
            <a:ext cx="504056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ipse 34"/>
          <p:cNvSpPr/>
          <p:nvPr/>
        </p:nvSpPr>
        <p:spPr>
          <a:xfrm>
            <a:off x="2247297" y="434844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/>
          <p:cNvSpPr txBox="1"/>
          <p:nvPr/>
        </p:nvSpPr>
        <p:spPr>
          <a:xfrm>
            <a:off x="1173589" y="402967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</a:t>
            </a:r>
            <a:endParaRPr lang="pt-BR" b="1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3981901" y="424593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A+B</a:t>
            </a:r>
            <a:endParaRPr lang="pt-BR" b="1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1173589" y="442782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B</a:t>
            </a:r>
            <a:endParaRPr lang="pt-BR" b="1" dirty="0"/>
          </a:p>
        </p:txBody>
      </p:sp>
      <p:cxnSp>
        <p:nvCxnSpPr>
          <p:cNvPr id="42" name="Conector reto 41"/>
          <p:cNvCxnSpPr/>
          <p:nvPr/>
        </p:nvCxnSpPr>
        <p:spPr>
          <a:xfrm>
            <a:off x="2757765" y="4238855"/>
            <a:ext cx="36004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>
            <a:off x="2757765" y="4598895"/>
            <a:ext cx="36854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3549853" y="4413604"/>
            <a:ext cx="504056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lipse 44"/>
          <p:cNvSpPr/>
          <p:nvPr/>
        </p:nvSpPr>
        <p:spPr>
          <a:xfrm>
            <a:off x="3549853" y="43415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6" name="Conector reto 45"/>
          <p:cNvCxnSpPr/>
          <p:nvPr/>
        </p:nvCxnSpPr>
        <p:spPr>
          <a:xfrm flipV="1">
            <a:off x="2757765" y="4238855"/>
            <a:ext cx="0" cy="36004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1763688" y="5075659"/>
            <a:ext cx="36004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1763688" y="5435699"/>
            <a:ext cx="36854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>
            <a:off x="2555776" y="5250408"/>
            <a:ext cx="504056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Elipse 50"/>
          <p:cNvSpPr/>
          <p:nvPr/>
        </p:nvSpPr>
        <p:spPr>
          <a:xfrm>
            <a:off x="2555776" y="51784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2" name="Conector reto 51"/>
          <p:cNvCxnSpPr/>
          <p:nvPr/>
        </p:nvCxnSpPr>
        <p:spPr>
          <a:xfrm flipV="1">
            <a:off x="1763688" y="5075659"/>
            <a:ext cx="0" cy="36004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>
            <a:off x="1403648" y="5253579"/>
            <a:ext cx="36004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ixaDeTexto 53"/>
          <p:cNvSpPr txBox="1"/>
          <p:nvPr/>
        </p:nvSpPr>
        <p:spPr>
          <a:xfrm>
            <a:off x="1151528" y="506636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</a:t>
            </a:r>
            <a:endParaRPr lang="pt-BR" b="1" dirty="0"/>
          </a:p>
        </p:txBody>
      </p:sp>
      <p:cxnSp>
        <p:nvCxnSpPr>
          <p:cNvPr id="56" name="Conector reto 55"/>
          <p:cNvCxnSpPr/>
          <p:nvPr/>
        </p:nvCxnSpPr>
        <p:spPr>
          <a:xfrm>
            <a:off x="1763688" y="5723731"/>
            <a:ext cx="36004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>
            <a:off x="1763688" y="6083771"/>
            <a:ext cx="36854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>
            <a:off x="2555776" y="5898480"/>
            <a:ext cx="504056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ipse 58"/>
          <p:cNvSpPr/>
          <p:nvPr/>
        </p:nvSpPr>
        <p:spPr>
          <a:xfrm>
            <a:off x="2555776" y="58264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0" name="Conector reto 59"/>
          <p:cNvCxnSpPr/>
          <p:nvPr/>
        </p:nvCxnSpPr>
        <p:spPr>
          <a:xfrm flipV="1">
            <a:off x="1763688" y="5723731"/>
            <a:ext cx="0" cy="36004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to 60"/>
          <p:cNvCxnSpPr/>
          <p:nvPr/>
        </p:nvCxnSpPr>
        <p:spPr>
          <a:xfrm>
            <a:off x="1403648" y="5901651"/>
            <a:ext cx="36004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ixaDeTexto 61"/>
          <p:cNvSpPr txBox="1"/>
          <p:nvPr/>
        </p:nvSpPr>
        <p:spPr>
          <a:xfrm>
            <a:off x="1151528" y="571443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B</a:t>
            </a:r>
            <a:endParaRPr lang="pt-BR" b="1" dirty="0"/>
          </a:p>
        </p:txBody>
      </p:sp>
      <p:cxnSp>
        <p:nvCxnSpPr>
          <p:cNvPr id="64" name="Conector reto 63"/>
          <p:cNvCxnSpPr/>
          <p:nvPr/>
        </p:nvCxnSpPr>
        <p:spPr>
          <a:xfrm>
            <a:off x="3036620" y="5397599"/>
            <a:ext cx="36004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to 64"/>
          <p:cNvCxnSpPr/>
          <p:nvPr/>
        </p:nvCxnSpPr>
        <p:spPr>
          <a:xfrm>
            <a:off x="3036620" y="5757639"/>
            <a:ext cx="36854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/>
          <p:nvPr/>
        </p:nvCxnSpPr>
        <p:spPr>
          <a:xfrm>
            <a:off x="3828708" y="5572348"/>
            <a:ext cx="504056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Elipse 66"/>
          <p:cNvSpPr/>
          <p:nvPr/>
        </p:nvSpPr>
        <p:spPr>
          <a:xfrm>
            <a:off x="3828708" y="55003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8" name="Conector reto 67"/>
          <p:cNvCxnSpPr/>
          <p:nvPr/>
        </p:nvCxnSpPr>
        <p:spPr>
          <a:xfrm flipV="1">
            <a:off x="3055070" y="5251207"/>
            <a:ext cx="0" cy="144016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aixaDeTexto 69"/>
          <p:cNvSpPr txBox="1"/>
          <p:nvPr/>
        </p:nvSpPr>
        <p:spPr>
          <a:xfrm>
            <a:off x="4355976" y="537321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A⋅B</a:t>
            </a:r>
            <a:endParaRPr lang="pt-BR" b="1" dirty="0"/>
          </a:p>
        </p:txBody>
      </p:sp>
      <p:cxnSp>
        <p:nvCxnSpPr>
          <p:cNvPr id="74" name="Conector reto 73"/>
          <p:cNvCxnSpPr/>
          <p:nvPr/>
        </p:nvCxnSpPr>
        <p:spPr>
          <a:xfrm flipV="1">
            <a:off x="3055070" y="5757066"/>
            <a:ext cx="0" cy="144016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/>
          <p:nvPr/>
        </p:nvCxnSpPr>
        <p:spPr>
          <a:xfrm>
            <a:off x="1331640" y="2204864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Lua 68"/>
          <p:cNvSpPr/>
          <p:nvPr/>
        </p:nvSpPr>
        <p:spPr>
          <a:xfrm flipH="1">
            <a:off x="1979712" y="3284984"/>
            <a:ext cx="576064" cy="626368"/>
          </a:xfrm>
          <a:prstGeom prst="moon">
            <a:avLst>
              <a:gd name="adj" fmla="val 715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Lua 70"/>
          <p:cNvSpPr/>
          <p:nvPr/>
        </p:nvSpPr>
        <p:spPr>
          <a:xfrm flipH="1">
            <a:off x="1691680" y="4098776"/>
            <a:ext cx="576064" cy="626368"/>
          </a:xfrm>
          <a:prstGeom prst="moon">
            <a:avLst>
              <a:gd name="adj" fmla="val 715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2" name="Lua 71"/>
          <p:cNvSpPr/>
          <p:nvPr/>
        </p:nvSpPr>
        <p:spPr>
          <a:xfrm flipH="1">
            <a:off x="2987824" y="4098776"/>
            <a:ext cx="576064" cy="626368"/>
          </a:xfrm>
          <a:prstGeom prst="moon">
            <a:avLst>
              <a:gd name="adj" fmla="val 715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Lua 72"/>
          <p:cNvSpPr/>
          <p:nvPr/>
        </p:nvSpPr>
        <p:spPr>
          <a:xfrm flipH="1">
            <a:off x="1979712" y="4941168"/>
            <a:ext cx="576064" cy="626368"/>
          </a:xfrm>
          <a:prstGeom prst="moon">
            <a:avLst>
              <a:gd name="adj" fmla="val 715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6" name="Lua 75"/>
          <p:cNvSpPr/>
          <p:nvPr/>
        </p:nvSpPr>
        <p:spPr>
          <a:xfrm flipH="1">
            <a:off x="1979712" y="5589240"/>
            <a:ext cx="576064" cy="626368"/>
          </a:xfrm>
          <a:prstGeom prst="moon">
            <a:avLst>
              <a:gd name="adj" fmla="val 715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7" name="Lua 76"/>
          <p:cNvSpPr/>
          <p:nvPr/>
        </p:nvSpPr>
        <p:spPr>
          <a:xfrm flipH="1">
            <a:off x="3275856" y="5250904"/>
            <a:ext cx="576064" cy="626368"/>
          </a:xfrm>
          <a:prstGeom prst="moon">
            <a:avLst>
              <a:gd name="adj" fmla="val 715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Simplificação Algébrica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208912" cy="4525963"/>
          </a:xfrm>
        </p:spPr>
        <p:txBody>
          <a:bodyPr/>
          <a:lstStyle/>
          <a:p>
            <a:r>
              <a:rPr lang="pt-BR" dirty="0" smtClean="0"/>
              <a:t>Porque é necessário simplificar equações Booleanas?</a:t>
            </a:r>
          </a:p>
          <a:p>
            <a:pPr lvl="1"/>
            <a:r>
              <a:rPr lang="pt-BR" dirty="0" smtClean="0"/>
              <a:t>Funções Booleanas são traduzidas para circuitos digitais. Quando mais simples, menos portas lógicas serão necessárias;</a:t>
            </a:r>
          </a:p>
          <a:p>
            <a:pPr lvl="1"/>
            <a:r>
              <a:rPr lang="pt-BR" dirty="0" smtClean="0"/>
              <a:t>O circuito fica mais simples de implementar fisicamente;</a:t>
            </a:r>
          </a:p>
          <a:p>
            <a:pPr lvl="1"/>
            <a:r>
              <a:rPr lang="pt-BR" dirty="0" smtClean="0"/>
              <a:t>Há menor geração de calor, e menor consumo de energia.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Simplificação Algébrica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208912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Existem duas formas de se simplificar uma função Booleana:</a:t>
            </a:r>
          </a:p>
          <a:p>
            <a:pPr lvl="1"/>
            <a:r>
              <a:rPr lang="pt-BR" dirty="0" smtClean="0"/>
              <a:t>Manipulação Algébrica</a:t>
            </a:r>
          </a:p>
          <a:p>
            <a:pPr lvl="1"/>
            <a:r>
              <a:rPr lang="pt-BR" dirty="0" smtClean="0"/>
              <a:t>Simplificação via Mapas de </a:t>
            </a:r>
            <a:r>
              <a:rPr lang="pt-BR" dirty="0" err="1" smtClean="0"/>
              <a:t>Veitch-Karnaugh</a:t>
            </a:r>
            <a:endParaRPr lang="pt-BR" dirty="0" smtClean="0"/>
          </a:p>
          <a:p>
            <a:r>
              <a:rPr lang="pt-BR" dirty="0" smtClean="0"/>
              <a:t>Em simplificação algébrica, a função é manipulada via as identidades e propriedades Booleanas com o intuito de se buscar uma versão reduzida da função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Propriedades/Teoremas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971674" y="1600200"/>
          <a:ext cx="7920806" cy="483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8279"/>
                <a:gridCol w="4582527"/>
              </a:tblGrid>
              <a:tr h="388640">
                <a:tc>
                  <a:txBody>
                    <a:bodyPr/>
                    <a:lstStyle/>
                    <a:p>
                      <a:r>
                        <a:rPr lang="pt-BR" dirty="0" smtClean="0"/>
                        <a:t>Propriedades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Propriedades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X + 0 =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X+Y = Y+X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X  ⋅ 1 =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X ⋅Y = Y ⋅X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X + 1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X+(Y+Z) = (X+Y)+Z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X  ⋅ 0 =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X ⋅(Y ⋅Z) = (X ⋅Y) ⋅Z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X + X =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 ⋅ (Y+Z) = (X ⋅Y)+(X ⋅Z)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X ⋅ X =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X+(Y ⋅Z) = (X+Y) ⋅(X+Z)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X + X̄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(X+Y) ⋅(Z+W) = X⋅Z + X⋅W + Y⋅Z + Y⋅W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X ⋅ X̄ =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(X ⋅ Y)+(Z ⋅W) = (X+Z) ⋅ (X+W) ⋅ (Y+Z) ⋅ (Y+W)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X̄̄ =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A+A⋅B = 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X⋅Y = X̄+Ȳ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(A+B)⋅(A+C) = A + B⋅C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X+Y = X̄⋅Y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Ā+(A⋅B) = Ā+B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A⊕B</a:t>
                      </a:r>
                      <a:r>
                        <a:rPr lang="pt-BR" baseline="0" dirty="0" smtClean="0"/>
                        <a:t> = Ā⋅B+A⋅B̄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14</a:t>
            </a:fld>
            <a:endParaRPr lang="pt-BR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1058460" y="5771923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1043608" y="5373216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755650" y="1600200"/>
          <a:ext cx="7931151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14"/>
                <a:gridCol w="4495420"/>
                <a:gridCol w="264371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Passo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Equação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Propriedade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A+Ā⋅B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(1⋅X=X)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(1⋅A)+(Ā⋅B)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Distributiva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(1+Ā) ⋅(1+B) ⋅(Ā+A) ⋅(A+B)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(1 + X = 1)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1⋅1⋅(Ā+A) ⋅(A+B)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(1 ⋅ X = X)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(Ā+A) ⋅(A+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(X + X̄ = 1)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1⋅(A+B)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(1 ⋅ X = X)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A+B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∴  A+Ā⋅B</a:t>
                      </a:r>
                      <a:r>
                        <a:rPr lang="pt-BR" b="1" baseline="0" dirty="0" smtClean="0"/>
                        <a:t> = A + B</a:t>
                      </a:r>
                      <a:endParaRPr lang="pt-B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16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/>
          </p:cNvGraphicFramePr>
          <p:nvPr/>
        </p:nvGraphicFramePr>
        <p:xfrm>
          <a:off x="755650" y="1600200"/>
          <a:ext cx="7931151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14"/>
                <a:gridCol w="4495420"/>
                <a:gridCol w="264371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Passo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Equação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Propriedade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(A⋅B⋅C)+(A⋅C̄)+(A⋅B̄)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evidência</a:t>
                      </a:r>
                      <a:r>
                        <a:rPr lang="pt-BR" b="1" baseline="0" dirty="0" smtClean="0"/>
                        <a:t> A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A⋅ ((B⋅C)+C̄+B̄)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X̄̄=X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A⋅ ((B⋅C)+C̄+B̄)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DeMorgan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A⋅ ((B⋅C)+(C̄̄⋅B̄̄))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X̄̄=X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A⋅ ((B⋅C)+(C⋅B))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BC=X</a:t>
                      </a:r>
                      <a:r>
                        <a:rPr lang="pt-BR" b="1" baseline="0" dirty="0" smtClean="0"/>
                        <a:t> / X+X̄=1</a:t>
                      </a:r>
                      <a:endParaRPr lang="pt-BR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A⋅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X⋅ 1=X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∴  (A⋅B⋅C)+(A⋅C̄)+(A⋅B̄) = 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b="1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Conector reto 8"/>
          <p:cNvCxnSpPr/>
          <p:nvPr/>
        </p:nvCxnSpPr>
        <p:spPr>
          <a:xfrm>
            <a:off x="2555776" y="2757113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2555776" y="2708920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2589117" y="3106109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2593880" y="352958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17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/>
          </p:cNvGraphicFramePr>
          <p:nvPr/>
        </p:nvGraphicFramePr>
        <p:xfrm>
          <a:off x="755650" y="1600200"/>
          <a:ext cx="793115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14"/>
                <a:gridCol w="4495420"/>
                <a:gridCol w="264371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Passo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Equação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Propriedade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((A+B)⋅C)+(D⋅ (B+C))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DeMorgan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((A+B)+C̄)+(D̄+ (B+C))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DeMorgan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(Ā⋅B̄)+C̄+D̄+ (B̄⋅C̄)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evidência</a:t>
                      </a:r>
                      <a:r>
                        <a:rPr lang="pt-BR" b="1" baseline="0" dirty="0" smtClean="0"/>
                        <a:t> C̄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(Ā⋅B̄)+(C̄⋅(1+B̄)) + D̄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(1+X=X)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(Ā⋅B̄)+C̄+ D̄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∴ ((A+B)⋅C)+(D⋅ (B+C)) = (Ā⋅B̄)+C̄+ D̄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b="1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Conector reto 7"/>
          <p:cNvCxnSpPr/>
          <p:nvPr/>
        </p:nvCxnSpPr>
        <p:spPr>
          <a:xfrm>
            <a:off x="1691680" y="1988840"/>
            <a:ext cx="7200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2699792" y="1988840"/>
            <a:ext cx="7200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1753599" y="2420888"/>
            <a:ext cx="4320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3059832" y="2420888"/>
            <a:ext cx="4320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1907704" y="3861048"/>
            <a:ext cx="7200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2915816" y="3861048"/>
            <a:ext cx="7200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Mintermos</a:t>
            </a:r>
            <a:r>
              <a:rPr lang="pt-BR" dirty="0" smtClean="0"/>
              <a:t> e </a:t>
            </a:r>
            <a:r>
              <a:rPr lang="pt-BR" dirty="0" err="1" smtClean="0"/>
              <a:t>Maxtermos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136904" cy="4525963"/>
          </a:xfrm>
        </p:spPr>
        <p:txBody>
          <a:bodyPr/>
          <a:lstStyle/>
          <a:p>
            <a:r>
              <a:rPr lang="pt-BR" dirty="0" smtClean="0"/>
              <a:t>Funções lógicas podem ser padronizadas utilizando duas formas padrão:</a:t>
            </a:r>
          </a:p>
          <a:p>
            <a:pPr lvl="1"/>
            <a:r>
              <a:rPr lang="pt-BR" b="1" dirty="0" err="1" smtClean="0"/>
              <a:t>SdP</a:t>
            </a:r>
            <a:r>
              <a:rPr lang="pt-BR" b="1" dirty="0" smtClean="0"/>
              <a:t> - Soma de Produtos (∏M) </a:t>
            </a:r>
            <a:r>
              <a:rPr lang="pt-BR" dirty="0" smtClean="0"/>
              <a:t>– expressão é uma soma (OU) de produtos (E) de variáveis;</a:t>
            </a:r>
          </a:p>
          <a:p>
            <a:pPr lvl="1"/>
            <a:r>
              <a:rPr lang="pt-BR" b="1" dirty="0" err="1" smtClean="0"/>
              <a:t>PdS</a:t>
            </a:r>
            <a:r>
              <a:rPr lang="pt-BR" b="1" dirty="0" smtClean="0"/>
              <a:t> - Produto de Somas (∑M) </a:t>
            </a:r>
            <a:r>
              <a:rPr lang="pt-BR" dirty="0" smtClean="0"/>
              <a:t>– expressão é um produto (E) de somas (OU) de variáveis;</a:t>
            </a:r>
          </a:p>
          <a:p>
            <a:r>
              <a:rPr lang="pt-BR" dirty="0" smtClean="0"/>
              <a:t>Regra: Todos os </a:t>
            </a:r>
            <a:r>
              <a:rPr lang="pt-BR" b="1" dirty="0" smtClean="0">
                <a:solidFill>
                  <a:srgbClr val="00B050"/>
                </a:solidFill>
              </a:rPr>
              <a:t>termos</a:t>
            </a:r>
            <a:r>
              <a:rPr lang="pt-BR" dirty="0" smtClean="0"/>
              <a:t> devem possuir todas as variáveis da equação!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Mintermos</a:t>
            </a:r>
            <a:r>
              <a:rPr lang="pt-BR" dirty="0" smtClean="0"/>
              <a:t> e </a:t>
            </a:r>
            <a:r>
              <a:rPr lang="pt-BR" dirty="0" err="1" smtClean="0"/>
              <a:t>Maxtermos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19</a:t>
            </a:fld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Cada </a:t>
            </a:r>
            <a:r>
              <a:rPr lang="pt-BR" dirty="0" err="1" smtClean="0"/>
              <a:t>mintermo</a:t>
            </a:r>
            <a:r>
              <a:rPr lang="pt-BR" dirty="0" smtClean="0"/>
              <a:t> ou </a:t>
            </a:r>
            <a:r>
              <a:rPr lang="pt-BR" dirty="0" err="1" smtClean="0"/>
              <a:t>maxtermo</a:t>
            </a:r>
            <a:r>
              <a:rPr lang="pt-BR" dirty="0" smtClean="0"/>
              <a:t> se associa a uma possibilidade de entrada de uma função lógica</a:t>
            </a:r>
          </a:p>
        </p:txBody>
      </p:sp>
      <p:graphicFrame>
        <p:nvGraphicFramePr>
          <p:cNvPr id="9" name="Espaço Reservado para Conteúdo 6"/>
          <p:cNvGraphicFramePr>
            <a:graphicFrameLocks/>
          </p:cNvGraphicFramePr>
          <p:nvPr/>
        </p:nvGraphicFramePr>
        <p:xfrm>
          <a:off x="2699792" y="3573016"/>
          <a:ext cx="367240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  <a:gridCol w="1332148"/>
                <a:gridCol w="13321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mintermo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maxtermo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Ā⋅B̄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Ā+B̄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Ā⋅B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Ā+B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A⋅B̄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A+B̄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A⋅B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A+B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Conector de seta reta 10"/>
          <p:cNvCxnSpPr/>
          <p:nvPr/>
        </p:nvCxnSpPr>
        <p:spPr>
          <a:xfrm flipH="1">
            <a:off x="6012160" y="3573016"/>
            <a:ext cx="1440160" cy="5040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7452320" y="3573016"/>
            <a:ext cx="1080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7596336" y="3275692"/>
            <a:ext cx="760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termo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Aula Anterior 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208912" cy="4525963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Conceitos básicos da Álgebra Booleana;</a:t>
            </a:r>
          </a:p>
          <a:p>
            <a:r>
              <a:rPr lang="pt-BR" dirty="0" smtClean="0"/>
              <a:t>Variáveis e Funções Booleanas;</a:t>
            </a:r>
          </a:p>
          <a:p>
            <a:r>
              <a:rPr lang="pt-BR" dirty="0" smtClean="0"/>
              <a:t>Operações E, OU e NÃO;</a:t>
            </a:r>
          </a:p>
          <a:p>
            <a:r>
              <a:rPr lang="pt-BR" dirty="0" smtClean="0"/>
              <a:t>Tabelas Verdade;</a:t>
            </a:r>
          </a:p>
          <a:p>
            <a:r>
              <a:rPr lang="pt-BR" dirty="0" smtClean="0"/>
              <a:t>Exemplos de Funções Lógicas;</a:t>
            </a:r>
          </a:p>
          <a:p>
            <a:r>
              <a:rPr lang="pt-BR" dirty="0" smtClean="0"/>
              <a:t>Operações compostas:</a:t>
            </a:r>
          </a:p>
          <a:p>
            <a:pPr lvl="1"/>
            <a:r>
              <a:rPr lang="pt-BR" dirty="0" smtClean="0"/>
              <a:t>NÃO-E;</a:t>
            </a:r>
          </a:p>
          <a:p>
            <a:pPr lvl="1"/>
            <a:r>
              <a:rPr lang="pt-BR" dirty="0" smtClean="0"/>
              <a:t>NÃO-OU;</a:t>
            </a:r>
          </a:p>
          <a:p>
            <a:pPr lvl="1"/>
            <a:r>
              <a:rPr lang="pt-BR" dirty="0" err="1" smtClean="0"/>
              <a:t>OU-Exclusivo</a:t>
            </a:r>
            <a:r>
              <a:rPr lang="pt-BR" dirty="0" smtClean="0"/>
              <a:t>;</a:t>
            </a:r>
          </a:p>
          <a:p>
            <a:pPr lvl="1"/>
            <a:r>
              <a:rPr lang="pt-BR" dirty="0" err="1" smtClean="0"/>
              <a:t>NÃO-OU-Exclusivo</a:t>
            </a:r>
            <a:r>
              <a:rPr lang="pt-BR" dirty="0" smtClean="0"/>
              <a:t>;</a:t>
            </a:r>
          </a:p>
          <a:p>
            <a:r>
              <a:rPr lang="pt-BR" dirty="0" smtClean="0"/>
              <a:t>Circuitos Lógicos Gerados a partir de Expressões Booleanas;</a:t>
            </a:r>
          </a:p>
          <a:p>
            <a:r>
              <a:rPr lang="pt-BR" dirty="0" smtClean="0"/>
              <a:t>Expressões Booleanas Geradas por Circuitos Lógicos;</a:t>
            </a:r>
          </a:p>
          <a:p>
            <a:r>
              <a:rPr lang="pt-BR" dirty="0" smtClean="0"/>
              <a:t>Interligação entre Expressões, Circuitos e Tabelas Verdade.</a:t>
            </a:r>
          </a:p>
          <a:p>
            <a:pPr lvl="1"/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SdP</a:t>
            </a:r>
            <a:r>
              <a:rPr lang="pt-BR" dirty="0" smtClean="0"/>
              <a:t> e </a:t>
            </a:r>
            <a:r>
              <a:rPr lang="pt-BR" dirty="0" err="1" smtClean="0"/>
              <a:t>PdS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Ex: </a:t>
            </a:r>
            <a:r>
              <a:rPr lang="pt-BR" dirty="0" err="1" smtClean="0"/>
              <a:t>SdP</a:t>
            </a:r>
            <a:r>
              <a:rPr lang="pt-BR" dirty="0" smtClean="0"/>
              <a:t> </a:t>
            </a:r>
          </a:p>
          <a:p>
            <a:pPr lvl="1"/>
            <a:r>
              <a:rPr lang="pt-BR" dirty="0" smtClean="0"/>
              <a:t>F(A,B,C) = A⋅B⋅C + Ā⋅B⋅C + A⋅B̄⋅C + A⋅B⋅C̄</a:t>
            </a:r>
          </a:p>
          <a:p>
            <a:pPr lvl="1"/>
            <a:r>
              <a:rPr lang="pt-BR" dirty="0" smtClean="0"/>
              <a:t>F(A,B,C) = Ā⋅B̄⋅C̄ + Ā⋅B⋅C̄ + A⋅B̄⋅C̄</a:t>
            </a:r>
          </a:p>
          <a:p>
            <a:r>
              <a:rPr lang="pt-BR" dirty="0" smtClean="0"/>
              <a:t>Ex:</a:t>
            </a:r>
            <a:r>
              <a:rPr lang="pt-BR" dirty="0" err="1" smtClean="0"/>
              <a:t>PdS</a:t>
            </a:r>
            <a:endParaRPr lang="pt-BR" dirty="0" smtClean="0"/>
          </a:p>
          <a:p>
            <a:pPr lvl="1"/>
            <a:r>
              <a:rPr lang="pt-BR" dirty="0" smtClean="0"/>
              <a:t>F(A,B,C) =(Ā+B̄+C) ⋅(A+B̄+C̄) ⋅(Ā+B+C̄)</a:t>
            </a:r>
          </a:p>
          <a:p>
            <a:pPr lvl="1"/>
            <a:r>
              <a:rPr lang="pt-BR" dirty="0" smtClean="0"/>
              <a:t>F(A,B) =(Ā+B) ⋅(A+B̄) ⋅(Ā+B̄)</a:t>
            </a:r>
          </a:p>
          <a:p>
            <a:r>
              <a:rPr lang="pt-BR" dirty="0" smtClean="0"/>
              <a:t>Funções que não estão nas formas canônicas</a:t>
            </a:r>
          </a:p>
          <a:p>
            <a:pPr lvl="1"/>
            <a:r>
              <a:rPr lang="pt-BR" dirty="0" smtClean="0"/>
              <a:t>F(A,B,C) = A⋅B + Ā⋅C + B⋅C̄</a:t>
            </a:r>
          </a:p>
          <a:p>
            <a:pPr lvl="1"/>
            <a:r>
              <a:rPr lang="pt-BR" dirty="0" smtClean="0"/>
              <a:t>F(A,B) = A ⋅ (A+B̄)</a:t>
            </a:r>
          </a:p>
          <a:p>
            <a:endParaRPr lang="pt-BR" dirty="0" smtClean="0"/>
          </a:p>
          <a:p>
            <a:pPr lvl="1"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Usando Identidades para Obtenção das Formas Canônicas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Exemplo, dada a função abaixo, encontre sua forma canônica de </a:t>
            </a:r>
            <a:r>
              <a:rPr lang="pt-BR" dirty="0" err="1" smtClean="0"/>
              <a:t>mintermos</a:t>
            </a:r>
            <a:r>
              <a:rPr lang="pt-BR" dirty="0" smtClean="0"/>
              <a:t>:</a:t>
            </a:r>
          </a:p>
          <a:p>
            <a:pPr algn="ctr">
              <a:buNone/>
            </a:pPr>
            <a:r>
              <a:rPr lang="pt-BR" b="1" dirty="0" smtClean="0">
                <a:solidFill>
                  <a:srgbClr val="00B050"/>
                </a:solidFill>
              </a:rPr>
              <a:t>F(A,B) = A+(Ā⋅B)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21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/>
          </p:cNvGraphicFramePr>
          <p:nvPr/>
        </p:nvGraphicFramePr>
        <p:xfrm>
          <a:off x="899592" y="3353400"/>
          <a:ext cx="793115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14"/>
                <a:gridCol w="4495420"/>
                <a:gridCol w="264371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Passo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Equação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Propriedade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A+(Ā⋅B)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X⋅1=X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(1⋅A) +(Ā⋅B)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X+X̄=1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((B+B̄) ⋅A) +(Ā⋅B)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distributiva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(A⋅B)+(A⋅B̄)+(Ā⋅B)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∴ A+(Ā⋅B) = (A⋅B)+(A⋅B̄)+(Ā⋅B)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∏M</a:t>
                      </a:r>
                      <a:r>
                        <a:rPr lang="pt-BR" sz="1800" b="1" baseline="-25000" dirty="0" smtClean="0"/>
                        <a:t>F</a:t>
                      </a:r>
                      <a:r>
                        <a:rPr lang="pt-BR" b="1" dirty="0" smtClean="0"/>
                        <a:t> = (A⋅B)+(A⋅B̄)+(Ā⋅B)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Usando Identidades para Obtenção das Formas Canônicas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Mesmo exemplo, dada a função abaixo, encontre sua forma canônica de </a:t>
            </a:r>
            <a:r>
              <a:rPr lang="pt-BR" sz="2800" dirty="0" err="1" smtClean="0"/>
              <a:t>maxtermos</a:t>
            </a:r>
            <a:r>
              <a:rPr lang="pt-BR" sz="2800" dirty="0" smtClean="0"/>
              <a:t>:</a:t>
            </a:r>
          </a:p>
          <a:p>
            <a:pPr algn="ctr">
              <a:buNone/>
            </a:pPr>
            <a:r>
              <a:rPr lang="pt-BR" sz="2800" b="1" dirty="0" smtClean="0">
                <a:solidFill>
                  <a:srgbClr val="00B050"/>
                </a:solidFill>
              </a:rPr>
              <a:t>F(A,B) = A+(Ā⋅B)</a:t>
            </a:r>
            <a:endParaRPr lang="pt-BR" sz="2800" b="1" dirty="0">
              <a:solidFill>
                <a:srgbClr val="00B05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22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/>
          </p:cNvGraphicFramePr>
          <p:nvPr/>
        </p:nvGraphicFramePr>
        <p:xfrm>
          <a:off x="899592" y="3126576"/>
          <a:ext cx="7931151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14"/>
                <a:gridCol w="4495420"/>
                <a:gridCol w="264371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Passo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Equação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Propriedade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A+(Ā⋅B)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X⋅1=X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(1⋅A) +(Ā⋅B)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distributiva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(1+Ā)⋅(1+B)⋅(A+Ā)⋅(A+B)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(1+X=1)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1⋅1⋅(A+Ā)⋅(A+B)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(X+X̄=1)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1⋅1⋅1⋅(A+B)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(1⋅1=1) / 1⋅X=X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A+B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∴ A+(Ā⋅B) = A+B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∑M</a:t>
                      </a:r>
                      <a:r>
                        <a:rPr lang="pt-BR" sz="1800" b="1" baseline="-25000" dirty="0" smtClean="0"/>
                        <a:t>F</a:t>
                      </a:r>
                      <a:r>
                        <a:rPr lang="pt-BR" b="1" dirty="0" smtClean="0"/>
                        <a:t> = A+B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Usando Identidades para Obtenção das Formas Canônicas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Usar manipulação Algébrica para encontrar as formas canônicas de uma função Booleana qualquer pode ser problemático em alguns casos:</a:t>
            </a:r>
          </a:p>
          <a:p>
            <a:r>
              <a:rPr lang="pt-BR" dirty="0" smtClean="0"/>
              <a:t>Considere por exemplo a função a seguir:</a:t>
            </a:r>
          </a:p>
          <a:p>
            <a:pPr algn="ctr">
              <a:buNone/>
            </a:pPr>
            <a:r>
              <a:rPr lang="pt-BR" b="1" dirty="0" smtClean="0">
                <a:solidFill>
                  <a:srgbClr val="00B050"/>
                </a:solidFill>
              </a:rPr>
              <a:t>F(A,B) = Ā+(B⋅C)</a:t>
            </a:r>
            <a:endParaRPr lang="pt-BR" dirty="0" smtClean="0"/>
          </a:p>
          <a:p>
            <a:r>
              <a:rPr lang="pt-BR" dirty="0" smtClean="0"/>
              <a:t>Felizmente, há uma forma mais simples para obtenção de funções em sua forma canônica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Utilizando TV para Obtenção de Formas Canônicas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partir da tabela verdade de uma função é muito simples encontrar a sua forma canônica;</a:t>
            </a:r>
          </a:p>
          <a:p>
            <a:r>
              <a:rPr lang="pt-BR" dirty="0" smtClean="0"/>
              <a:t>Vejamos um exemplo. Considere a seguinte função:</a:t>
            </a:r>
          </a:p>
          <a:p>
            <a:pPr algn="ctr">
              <a:buNone/>
            </a:pPr>
            <a:r>
              <a:rPr lang="pt-BR" b="1" dirty="0" smtClean="0">
                <a:solidFill>
                  <a:srgbClr val="00B050"/>
                </a:solidFill>
              </a:rPr>
              <a:t>F(A,B) = A+(Ā⋅B)</a:t>
            </a:r>
          </a:p>
          <a:p>
            <a:r>
              <a:rPr lang="pt-BR" dirty="0" smtClean="0"/>
              <a:t>O primeiro passo, refere-se a construir sua tabela verdade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 da Tabela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4005064"/>
            <a:ext cx="7931224" cy="2121099"/>
          </a:xfrm>
        </p:spPr>
        <p:txBody>
          <a:bodyPr/>
          <a:lstStyle/>
          <a:p>
            <a:r>
              <a:rPr lang="pt-BR" dirty="0" smtClean="0"/>
              <a:t>A partir da tabela é possível identificar os </a:t>
            </a:r>
            <a:r>
              <a:rPr lang="pt-BR" dirty="0" err="1" smtClean="0"/>
              <a:t>mintermos</a:t>
            </a:r>
            <a:r>
              <a:rPr lang="pt-BR" dirty="0" smtClean="0"/>
              <a:t> e </a:t>
            </a:r>
            <a:r>
              <a:rPr lang="pt-BR" dirty="0" err="1" smtClean="0"/>
              <a:t>maxtermos</a:t>
            </a:r>
            <a:r>
              <a:rPr lang="pt-BR" dirty="0" smtClean="0"/>
              <a:t>:</a:t>
            </a:r>
          </a:p>
          <a:p>
            <a:pPr lvl="1"/>
            <a:r>
              <a:rPr lang="pt-BR" dirty="0" err="1" smtClean="0"/>
              <a:t>Mintermos</a:t>
            </a:r>
            <a:r>
              <a:rPr lang="pt-BR" dirty="0" smtClean="0"/>
              <a:t> correspondem a linhas com “1”;</a:t>
            </a:r>
          </a:p>
          <a:p>
            <a:pPr lvl="1"/>
            <a:r>
              <a:rPr lang="pt-BR" dirty="0" err="1" smtClean="0"/>
              <a:t>Maxtermos</a:t>
            </a:r>
            <a:r>
              <a:rPr lang="pt-BR" dirty="0" smtClean="0"/>
              <a:t> correspondem a linhas com “0”.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3"/>
          </p:nvPr>
        </p:nvGraphicFramePr>
        <p:xfrm>
          <a:off x="3635896" y="1772816"/>
          <a:ext cx="30243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  <a:gridCol w="1008112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Ā⋅B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A+(Ā⋅B)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25</a:t>
            </a:fld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3707904" y="2564904"/>
            <a:ext cx="2880320" cy="1008112"/>
          </a:xfrm>
          <a:prstGeom prst="roundRect">
            <a:avLst/>
          </a:prstGeom>
          <a:solidFill>
            <a:schemeClr val="accent6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707904" y="2185249"/>
            <a:ext cx="2880320" cy="307647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9"/>
          <p:cNvSpPr/>
          <p:nvPr/>
        </p:nvSpPr>
        <p:spPr>
          <a:xfrm>
            <a:off x="3131840" y="220486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>
            <a:off x="3131840" y="299695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763688" y="2132856"/>
            <a:ext cx="1256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Maxtermos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763688" y="2915652"/>
            <a:ext cx="1220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Mintermos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10" grpId="0" animBg="1"/>
      <p:bldP spid="11" grpId="0" animBg="1"/>
      <p:bldP spid="12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 da Tabela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Para representar a função com base em seus </a:t>
            </a:r>
            <a:r>
              <a:rPr lang="pt-BR" sz="2800" dirty="0" err="1" smtClean="0"/>
              <a:t>mintermos</a:t>
            </a:r>
            <a:r>
              <a:rPr lang="pt-BR" sz="2800" dirty="0" smtClean="0"/>
              <a:t> (∏M</a:t>
            </a:r>
            <a:r>
              <a:rPr lang="pt-BR" sz="2800" baseline="-25000" dirty="0" smtClean="0"/>
              <a:t>F</a:t>
            </a:r>
            <a:r>
              <a:rPr lang="pt-BR" sz="2800" dirty="0" smtClean="0"/>
              <a:t>) selecionamos as linhas nas quais o resultado é igual a “1”.</a:t>
            </a:r>
          </a:p>
          <a:p>
            <a:r>
              <a:rPr lang="pt-BR" sz="2800" dirty="0" smtClean="0"/>
              <a:t>Em seguida, verificamos suas variáveis de entrada (na linha). Se a variável for igual a 0, marcamos ela com “  ̄”, caso contrário, usamos a variável direta- mente.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3"/>
          </p:nvPr>
        </p:nvGraphicFramePr>
        <p:xfrm>
          <a:off x="971600" y="4869160"/>
          <a:ext cx="302433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  <a:gridCol w="1008112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Ā⋅B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A+(Ā⋅B)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26</a:t>
            </a:fld>
            <a:endParaRPr lang="pt-BR" dirty="0"/>
          </a:p>
        </p:txBody>
      </p:sp>
      <p:sp>
        <p:nvSpPr>
          <p:cNvPr id="9" name="Seta para a direita 8"/>
          <p:cNvSpPr/>
          <p:nvPr/>
        </p:nvSpPr>
        <p:spPr>
          <a:xfrm>
            <a:off x="4139952" y="530120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9"/>
          <p:cNvSpPr/>
          <p:nvPr/>
        </p:nvSpPr>
        <p:spPr>
          <a:xfrm>
            <a:off x="4139952" y="566124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>
            <a:off x="4139952" y="602128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4644008" y="51571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ĀB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644008" y="551723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AB̄</a:t>
            </a:r>
            <a:endParaRPr lang="pt-BR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4644008" y="587727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AB</a:t>
            </a:r>
            <a:endParaRPr lang="pt-BR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5580112" y="55172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∏M</a:t>
            </a:r>
            <a:r>
              <a:rPr lang="pt-BR" sz="2400" b="1" baseline="-25000" dirty="0" smtClean="0"/>
              <a:t>F </a:t>
            </a:r>
            <a:r>
              <a:rPr lang="pt-BR" sz="2400" dirty="0" smtClean="0"/>
              <a:t>=</a:t>
            </a:r>
            <a:r>
              <a:rPr lang="pt-BR" sz="2400" b="1" dirty="0" smtClean="0"/>
              <a:t>ĀB+AB̄+AB</a:t>
            </a:r>
            <a:endParaRPr lang="pt-BR" b="1" dirty="0"/>
          </a:p>
        </p:txBody>
      </p:sp>
      <p:sp>
        <p:nvSpPr>
          <p:cNvPr id="16" name="Chave direita 15"/>
          <p:cNvSpPr/>
          <p:nvPr/>
        </p:nvSpPr>
        <p:spPr>
          <a:xfrm>
            <a:off x="5076056" y="5157192"/>
            <a:ext cx="432048" cy="1152128"/>
          </a:xfrm>
          <a:prstGeom prst="rightBrace">
            <a:avLst>
              <a:gd name="adj1" fmla="val 36364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 da Tabela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Para representar a função com base em seus </a:t>
            </a:r>
            <a:r>
              <a:rPr lang="pt-BR" sz="2800" dirty="0" err="1" smtClean="0"/>
              <a:t>maxtermos</a:t>
            </a:r>
            <a:r>
              <a:rPr lang="pt-BR" sz="2800" dirty="0" smtClean="0"/>
              <a:t> (∑M</a:t>
            </a:r>
            <a:r>
              <a:rPr lang="pt-BR" sz="2800" baseline="-25000" dirty="0" smtClean="0"/>
              <a:t>F</a:t>
            </a:r>
            <a:r>
              <a:rPr lang="pt-BR" sz="2800" dirty="0" smtClean="0"/>
              <a:t>) selecionamos as linhas nas quais o resultado é igual a “0”.</a:t>
            </a:r>
          </a:p>
          <a:p>
            <a:r>
              <a:rPr lang="pt-BR" sz="2800" dirty="0" smtClean="0"/>
              <a:t>Em seguida, verificamos suas variáveis de entrada (na linha). Se a variável for igual a 1, marcamos ela com “  ̄”, caso contrário, usamos a variável direta- mente.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3"/>
          </p:nvPr>
        </p:nvGraphicFramePr>
        <p:xfrm>
          <a:off x="971600" y="4869160"/>
          <a:ext cx="302433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  <a:gridCol w="1008112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Ā⋅B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A+(Ā⋅B)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27</a:t>
            </a:fld>
            <a:endParaRPr lang="pt-BR" dirty="0"/>
          </a:p>
        </p:txBody>
      </p:sp>
      <p:sp>
        <p:nvSpPr>
          <p:cNvPr id="9" name="Seta para a direita 8"/>
          <p:cNvSpPr/>
          <p:nvPr/>
        </p:nvSpPr>
        <p:spPr>
          <a:xfrm>
            <a:off x="4139952" y="530120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4644008" y="515719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A+B</a:t>
            </a:r>
            <a:endParaRPr lang="pt-BR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5724128" y="515719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∑M</a:t>
            </a:r>
            <a:r>
              <a:rPr lang="pt-BR" sz="2400" b="1" baseline="-25000" dirty="0" smtClean="0"/>
              <a:t>F </a:t>
            </a:r>
            <a:r>
              <a:rPr lang="pt-BR" sz="2400" dirty="0" smtClean="0"/>
              <a:t>=</a:t>
            </a:r>
            <a:r>
              <a:rPr lang="pt-BR" sz="2400" b="1" dirty="0" smtClean="0"/>
              <a:t>A+B</a:t>
            </a:r>
            <a:endParaRPr lang="pt-BR" b="1" dirty="0"/>
          </a:p>
        </p:txBody>
      </p:sp>
      <p:sp>
        <p:nvSpPr>
          <p:cNvPr id="17" name="Seta para a direita 16"/>
          <p:cNvSpPr/>
          <p:nvPr/>
        </p:nvSpPr>
        <p:spPr>
          <a:xfrm>
            <a:off x="5364088" y="530120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Extra!!!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208912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Será considerado para fins de ajuste de notas;</a:t>
            </a:r>
          </a:p>
          <a:p>
            <a:r>
              <a:rPr lang="pt-BR" dirty="0" smtClean="0"/>
              <a:t>Individual;</a:t>
            </a:r>
          </a:p>
          <a:p>
            <a:r>
              <a:rPr lang="pt-BR" dirty="0" smtClean="0"/>
              <a:t>Prove via manipulação algébrica que </a:t>
            </a:r>
          </a:p>
          <a:p>
            <a:pPr algn="ctr">
              <a:buNone/>
            </a:pPr>
            <a:r>
              <a:rPr lang="pt-BR" b="1" dirty="0" smtClean="0">
                <a:solidFill>
                  <a:srgbClr val="00B050"/>
                </a:solidFill>
              </a:rPr>
              <a:t>ĀB̄C+ĀB̄C̄+ĀBC+ĀBC̄+ABC = Ā+BC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Extra!!!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208912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Será considerado para fins de ajuste de notas;</a:t>
            </a:r>
          </a:p>
          <a:p>
            <a:r>
              <a:rPr lang="pt-BR" dirty="0" smtClean="0"/>
              <a:t>Individual;</a:t>
            </a:r>
          </a:p>
          <a:p>
            <a:r>
              <a:rPr lang="pt-BR" dirty="0" smtClean="0"/>
              <a:t>Prove via tabela verdade TODOS as </a:t>
            </a:r>
            <a:r>
              <a:rPr lang="pt-BR" dirty="0" err="1" smtClean="0"/>
              <a:t>proprie-dades</a:t>
            </a:r>
            <a:r>
              <a:rPr lang="pt-BR" dirty="0" smtClean="0"/>
              <a:t> e teoremas apresentados nesta aula.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Nesta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Propriedades Básicas;</a:t>
            </a:r>
          </a:p>
          <a:p>
            <a:r>
              <a:rPr lang="pt-BR" dirty="0" smtClean="0"/>
              <a:t>Identidades Auxiliares;</a:t>
            </a:r>
          </a:p>
          <a:p>
            <a:r>
              <a:rPr lang="pt-BR" dirty="0" smtClean="0"/>
              <a:t>Teoremas Booleanos;</a:t>
            </a:r>
          </a:p>
          <a:p>
            <a:r>
              <a:rPr lang="pt-BR" dirty="0" smtClean="0"/>
              <a:t>Universalidade das Portas NAND e NOR;</a:t>
            </a:r>
          </a:p>
          <a:p>
            <a:r>
              <a:rPr lang="pt-BR" dirty="0" smtClean="0"/>
              <a:t>Simplificação de funções via manipulação algébrica;</a:t>
            </a:r>
          </a:p>
          <a:p>
            <a:r>
              <a:rPr lang="pt-BR" dirty="0" smtClean="0"/>
              <a:t>Formas canônicas de funções lógicas:</a:t>
            </a:r>
          </a:p>
          <a:p>
            <a:pPr lvl="1"/>
            <a:r>
              <a:rPr lang="pt-BR" dirty="0" smtClean="0"/>
              <a:t>Soma de Produtos</a:t>
            </a:r>
          </a:p>
          <a:p>
            <a:pPr lvl="1"/>
            <a:r>
              <a:rPr lang="pt-BR" dirty="0" smtClean="0"/>
              <a:t>Produto de Somas</a:t>
            </a:r>
          </a:p>
          <a:p>
            <a:r>
              <a:rPr lang="pt-BR" dirty="0" smtClean="0"/>
              <a:t>Obtenção de formas canônicas via manipulação algébrica;</a:t>
            </a:r>
          </a:p>
          <a:p>
            <a:r>
              <a:rPr lang="pt-BR" dirty="0" smtClean="0"/>
              <a:t>Obtenção de formas canônicas via tabela da verdade.</a:t>
            </a:r>
          </a:p>
          <a:p>
            <a:endParaRPr lang="pt-BR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 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Leitura (</a:t>
            </a:r>
            <a:r>
              <a:rPr lang="pt-BR" dirty="0" err="1" smtClean="0"/>
              <a:t>Tocci</a:t>
            </a:r>
            <a:r>
              <a:rPr lang="pt-BR" dirty="0" smtClean="0"/>
              <a:t>): 3.10,3.11 (pp. 67-72)</a:t>
            </a:r>
          </a:p>
          <a:p>
            <a:r>
              <a:rPr lang="pt-BR" dirty="0" smtClean="0"/>
              <a:t>Leitura (</a:t>
            </a:r>
            <a:r>
              <a:rPr lang="pt-BR" dirty="0" err="1" smtClean="0"/>
              <a:t>Tocci</a:t>
            </a:r>
            <a:r>
              <a:rPr lang="pt-BR" dirty="0" smtClean="0"/>
              <a:t>): 4 – 4.3 (pp. 100 -106)</a:t>
            </a:r>
          </a:p>
          <a:p>
            <a:r>
              <a:rPr lang="pt-BR" dirty="0" smtClean="0"/>
              <a:t>Leitura (</a:t>
            </a:r>
            <a:r>
              <a:rPr lang="pt-BR" dirty="0" err="1" smtClean="0"/>
              <a:t>Capuano</a:t>
            </a:r>
            <a:r>
              <a:rPr lang="pt-BR" dirty="0" smtClean="0"/>
              <a:t>): 4 – 4.7 (pp. 93-100)</a:t>
            </a:r>
          </a:p>
          <a:p>
            <a:r>
              <a:rPr lang="pt-BR" dirty="0" smtClean="0"/>
              <a:t>Leitura (</a:t>
            </a:r>
            <a:r>
              <a:rPr lang="pt-BR" dirty="0" err="1" smtClean="0"/>
              <a:t>Capuano</a:t>
            </a:r>
            <a:r>
              <a:rPr lang="pt-BR" dirty="0" smtClean="0"/>
              <a:t>): 4.8 (pp. 100-104)</a:t>
            </a:r>
          </a:p>
          <a:p>
            <a:r>
              <a:rPr lang="pt-BR" dirty="0" smtClean="0"/>
              <a:t>Exercícios (</a:t>
            </a:r>
            <a:r>
              <a:rPr lang="pt-BR" dirty="0" err="1" smtClean="0"/>
              <a:t>Tocci</a:t>
            </a:r>
            <a:r>
              <a:rPr lang="pt-BR" dirty="0" smtClean="0"/>
              <a:t>): E = {3.22-3.24} </a:t>
            </a:r>
          </a:p>
          <a:p>
            <a:r>
              <a:rPr lang="pt-BR" dirty="0" smtClean="0"/>
              <a:t>Exercícios (</a:t>
            </a:r>
            <a:r>
              <a:rPr lang="pt-BR" dirty="0" err="1" smtClean="0"/>
              <a:t>Tocci</a:t>
            </a:r>
            <a:r>
              <a:rPr lang="pt-BR" dirty="0" smtClean="0"/>
              <a:t>): E = {4.1 – 4.3} 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Comentada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TOCCI, R. J., WIDMER, N. S., MOSS, G. L. </a:t>
            </a:r>
            <a:r>
              <a:rPr lang="pt-BR" sz="2400" b="1" dirty="0" smtClean="0"/>
              <a:t>Sistemas Digitais – Princípios e Aplicações</a:t>
            </a:r>
            <a:r>
              <a:rPr lang="pt-BR" sz="2400" dirty="0" smtClean="0"/>
              <a:t>. 11ª Ed. Pearson </a:t>
            </a:r>
            <a:r>
              <a:rPr lang="pt-BR" sz="2400" dirty="0" err="1" smtClean="0"/>
              <a:t>Prentice</a:t>
            </a:r>
            <a:r>
              <a:rPr lang="pt-BR" sz="2400" dirty="0" smtClean="0"/>
              <a:t> Hall, São Paulo, </a:t>
            </a:r>
            <a:r>
              <a:rPr lang="pt-BR" sz="2400" dirty="0" err="1" smtClean="0"/>
              <a:t>S.P.</a:t>
            </a:r>
            <a:r>
              <a:rPr lang="pt-BR" sz="2400" dirty="0" smtClean="0"/>
              <a:t>, 2011, Brasil.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CAPUANO, F. G., IDOETA, I. V. </a:t>
            </a:r>
            <a:r>
              <a:rPr lang="pt-BR" sz="2400" b="1" dirty="0" smtClean="0"/>
              <a:t>Elementos de Eletrônica Digital</a:t>
            </a:r>
            <a:r>
              <a:rPr lang="pt-BR" sz="2400" dirty="0" smtClean="0"/>
              <a:t>. 40ª Ed. Editora Érica. </a:t>
            </a:r>
          </a:p>
          <a:p>
            <a:r>
              <a:rPr lang="pt-BR" sz="2400" dirty="0" smtClean="0"/>
              <a:t>São Paulo. </a:t>
            </a:r>
            <a:r>
              <a:rPr lang="pt-BR" sz="2400" dirty="0" err="1" smtClean="0"/>
              <a:t>S.P.</a:t>
            </a:r>
            <a:r>
              <a:rPr lang="pt-BR" sz="2400" dirty="0" smtClean="0"/>
              <a:t> 2008. Brasil.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31</a:t>
            </a:fld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1866900" cy="2447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5" name="AutoShape 5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127" name="AutoShape 7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437112"/>
            <a:ext cx="1095375" cy="1609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Propriedades Básicas (Identidades)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208912" cy="4525963"/>
          </a:xfrm>
        </p:spPr>
        <p:txBody>
          <a:bodyPr numCol="2"/>
          <a:lstStyle/>
          <a:p>
            <a:r>
              <a:rPr lang="pt-BR" dirty="0" smtClean="0"/>
              <a:t>X + 0 = X</a:t>
            </a:r>
          </a:p>
          <a:p>
            <a:r>
              <a:rPr lang="pt-BR" dirty="0" smtClean="0"/>
              <a:t>X  ⋅ 1 = X</a:t>
            </a:r>
          </a:p>
          <a:p>
            <a:r>
              <a:rPr lang="pt-BR" dirty="0" smtClean="0"/>
              <a:t>X + 1 = 1</a:t>
            </a:r>
          </a:p>
          <a:p>
            <a:r>
              <a:rPr lang="pt-BR" dirty="0" smtClean="0"/>
              <a:t>X  ⋅ 0 = 0</a:t>
            </a:r>
          </a:p>
          <a:p>
            <a:r>
              <a:rPr lang="pt-BR" dirty="0" smtClean="0"/>
              <a:t>X + X = X</a:t>
            </a:r>
          </a:p>
          <a:p>
            <a:r>
              <a:rPr lang="pt-BR" dirty="0" smtClean="0"/>
              <a:t>X ⋅ X = X</a:t>
            </a:r>
          </a:p>
          <a:p>
            <a:r>
              <a:rPr lang="pt-BR" dirty="0" smtClean="0"/>
              <a:t>X + X̄ = 1</a:t>
            </a:r>
          </a:p>
          <a:p>
            <a:r>
              <a:rPr lang="pt-BR" dirty="0" smtClean="0"/>
              <a:t>X ⋅ X̄ = 0</a:t>
            </a:r>
          </a:p>
          <a:p>
            <a:r>
              <a:rPr lang="pt-BR" dirty="0" smtClean="0"/>
              <a:t>X̄̄ = X</a:t>
            </a:r>
          </a:p>
          <a:p>
            <a:endParaRPr lang="pt-BR" dirty="0" smtClean="0"/>
          </a:p>
          <a:p>
            <a:pPr>
              <a:spcBef>
                <a:spcPts val="600"/>
              </a:spcBef>
              <a:buNone/>
            </a:pPr>
            <a:r>
              <a:rPr lang="pt-BR" sz="2800" dirty="0" smtClean="0"/>
              <a:t>Como podemos provar tais</a:t>
            </a:r>
          </a:p>
          <a:p>
            <a:pPr>
              <a:spcBef>
                <a:spcPts val="600"/>
              </a:spcBef>
              <a:buNone/>
            </a:pPr>
            <a:r>
              <a:rPr lang="pt-BR" sz="2800" dirty="0" smtClean="0"/>
              <a:t>identidades?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Provando Identidades via Tabela da Verdade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Ex: X + 0 = X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Ex: X  ⋅ 1 = X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5</a:t>
            </a:fld>
            <a:endParaRPr lang="pt-BR" dirty="0"/>
          </a:p>
        </p:txBody>
      </p:sp>
      <p:graphicFrame>
        <p:nvGraphicFramePr>
          <p:cNvPr id="8" name="Espaço Reservado para Conteúdo 6"/>
          <p:cNvGraphicFramePr>
            <a:graphicFrameLocks/>
          </p:cNvGraphicFramePr>
          <p:nvPr/>
        </p:nvGraphicFramePr>
        <p:xfrm>
          <a:off x="3707904" y="1628800"/>
          <a:ext cx="1368152" cy="1123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132"/>
                <a:gridCol w="373132"/>
                <a:gridCol w="621888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X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X+0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tângulo de cantos arredondados 8"/>
          <p:cNvSpPr/>
          <p:nvPr/>
        </p:nvSpPr>
        <p:spPr>
          <a:xfrm>
            <a:off x="3707904" y="2032270"/>
            <a:ext cx="360040" cy="72008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581526" y="2017418"/>
            <a:ext cx="360040" cy="72008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Forma livre 10"/>
          <p:cNvSpPr/>
          <p:nvPr/>
        </p:nvSpPr>
        <p:spPr>
          <a:xfrm>
            <a:off x="3881438" y="2757488"/>
            <a:ext cx="876300" cy="277019"/>
          </a:xfrm>
          <a:custGeom>
            <a:avLst/>
            <a:gdLst>
              <a:gd name="connsiteX0" fmla="*/ 0 w 876300"/>
              <a:gd name="connsiteY0" fmla="*/ 4762 h 277019"/>
              <a:gd name="connsiteX1" fmla="*/ 485775 w 876300"/>
              <a:gd name="connsiteY1" fmla="*/ 276225 h 277019"/>
              <a:gd name="connsiteX2" fmla="*/ 876300 w 876300"/>
              <a:gd name="connsiteY2" fmla="*/ 0 h 277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6300" h="277019">
                <a:moveTo>
                  <a:pt x="0" y="4762"/>
                </a:moveTo>
                <a:cubicBezTo>
                  <a:pt x="169862" y="140890"/>
                  <a:pt x="339725" y="277019"/>
                  <a:pt x="485775" y="276225"/>
                </a:cubicBezTo>
                <a:cubicBezTo>
                  <a:pt x="631825" y="275431"/>
                  <a:pt x="754062" y="137715"/>
                  <a:pt x="876300" y="0"/>
                </a:cubicBezTo>
              </a:path>
            </a:pathLst>
          </a:cu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2" name="Espaço Reservado para Conteúdo 6"/>
          <p:cNvGraphicFramePr>
            <a:graphicFrameLocks/>
          </p:cNvGraphicFramePr>
          <p:nvPr/>
        </p:nvGraphicFramePr>
        <p:xfrm>
          <a:off x="3707904" y="3356992"/>
          <a:ext cx="1368152" cy="1123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132"/>
                <a:gridCol w="373132"/>
                <a:gridCol w="621888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X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X⋅1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tângulo de cantos arredondados 12"/>
          <p:cNvSpPr/>
          <p:nvPr/>
        </p:nvSpPr>
        <p:spPr>
          <a:xfrm>
            <a:off x="3707904" y="3760462"/>
            <a:ext cx="360040" cy="72008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4581526" y="3745610"/>
            <a:ext cx="360040" cy="72008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orma livre 14"/>
          <p:cNvSpPr/>
          <p:nvPr/>
        </p:nvSpPr>
        <p:spPr>
          <a:xfrm>
            <a:off x="3881438" y="4485680"/>
            <a:ext cx="876300" cy="277019"/>
          </a:xfrm>
          <a:custGeom>
            <a:avLst/>
            <a:gdLst>
              <a:gd name="connsiteX0" fmla="*/ 0 w 876300"/>
              <a:gd name="connsiteY0" fmla="*/ 4762 h 277019"/>
              <a:gd name="connsiteX1" fmla="*/ 485775 w 876300"/>
              <a:gd name="connsiteY1" fmla="*/ 276225 h 277019"/>
              <a:gd name="connsiteX2" fmla="*/ 876300 w 876300"/>
              <a:gd name="connsiteY2" fmla="*/ 0 h 277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6300" h="277019">
                <a:moveTo>
                  <a:pt x="0" y="4762"/>
                </a:moveTo>
                <a:cubicBezTo>
                  <a:pt x="169862" y="140890"/>
                  <a:pt x="339725" y="277019"/>
                  <a:pt x="485775" y="276225"/>
                </a:cubicBezTo>
                <a:cubicBezTo>
                  <a:pt x="631825" y="275431"/>
                  <a:pt x="754062" y="137715"/>
                  <a:pt x="876300" y="0"/>
                </a:cubicBezTo>
              </a:path>
            </a:pathLst>
          </a:cu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20000"/>
          </a:bodyPr>
          <a:lstStyle/>
          <a:p>
            <a:r>
              <a:rPr lang="pt-BR" dirty="0" smtClean="0"/>
              <a:t>Comutativa</a:t>
            </a:r>
          </a:p>
          <a:p>
            <a:pPr lvl="1"/>
            <a:r>
              <a:rPr lang="pt-BR" dirty="0" smtClean="0"/>
              <a:t>X+Y = Y+X</a:t>
            </a:r>
          </a:p>
          <a:p>
            <a:pPr lvl="1"/>
            <a:r>
              <a:rPr lang="pt-BR" dirty="0" smtClean="0"/>
              <a:t>X ⋅Y = Y ⋅X</a:t>
            </a:r>
          </a:p>
          <a:p>
            <a:r>
              <a:rPr lang="pt-BR" dirty="0" smtClean="0"/>
              <a:t>Associativa</a:t>
            </a:r>
          </a:p>
          <a:p>
            <a:pPr lvl="1"/>
            <a:r>
              <a:rPr lang="pt-BR" dirty="0" smtClean="0"/>
              <a:t>X+(Y+Z) = (X+Y)+Z</a:t>
            </a:r>
          </a:p>
          <a:p>
            <a:pPr lvl="1"/>
            <a:r>
              <a:rPr lang="pt-BR" dirty="0" smtClean="0"/>
              <a:t>X ⋅(Y ⋅Z) = (X ⋅Y) ⋅Z</a:t>
            </a:r>
          </a:p>
          <a:p>
            <a:r>
              <a:rPr lang="pt-BR" dirty="0" smtClean="0"/>
              <a:t>Distributiva</a:t>
            </a:r>
          </a:p>
          <a:p>
            <a:pPr lvl="1"/>
            <a:r>
              <a:rPr lang="pt-BR" dirty="0" smtClean="0"/>
              <a:t>X ⋅ (Y+Z) = (X ⋅Y)+(X ⋅Z)</a:t>
            </a:r>
          </a:p>
          <a:p>
            <a:pPr lvl="1"/>
            <a:r>
              <a:rPr lang="pt-BR" dirty="0" smtClean="0"/>
              <a:t>X+(Y ⋅Z) = (X+Y) ⋅(X+Z)</a:t>
            </a:r>
          </a:p>
          <a:p>
            <a:pPr lvl="1"/>
            <a:r>
              <a:rPr lang="pt-BR" dirty="0" smtClean="0"/>
              <a:t>(X+Y) ⋅(Z+W) = X⋅Z + X⋅W + Y⋅Z + Y⋅W</a:t>
            </a:r>
          </a:p>
          <a:p>
            <a:pPr lvl="1"/>
            <a:r>
              <a:rPr lang="pt-BR" dirty="0" smtClean="0"/>
              <a:t>(X ⋅ Y)+(Z ⋅W) = (X+Z) ⋅ (X+W) ⋅ (Y+Z) ⋅ (Y+W)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Teoremas de </a:t>
            </a:r>
            <a:r>
              <a:rPr lang="pt-BR" dirty="0" err="1" smtClean="0"/>
              <a:t>DeMorgan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Teorema 1: O complemento do produto é igual à soma dos complementos</a:t>
            </a:r>
          </a:p>
          <a:p>
            <a:r>
              <a:rPr lang="pt-BR" dirty="0" smtClean="0"/>
              <a:t>A⋅B = A+B</a:t>
            </a:r>
          </a:p>
          <a:p>
            <a:r>
              <a:rPr lang="pt-BR" dirty="0" smtClean="0"/>
              <a:t>Prova: (via tabela verdade)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idx="13"/>
          </p:nvPr>
        </p:nvGraphicFramePr>
        <p:xfrm>
          <a:off x="2915816" y="4167088"/>
          <a:ext cx="324036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14314"/>
                <a:gridCol w="1069862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A⋅B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A+B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7</a:t>
            </a:fld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1187624" y="2780928"/>
            <a:ext cx="648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2149128" y="2780928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2574826" y="2780928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4283968" y="4239096"/>
            <a:ext cx="36004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5389488" y="4239096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5629895" y="4239096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Teoremas de </a:t>
            </a:r>
            <a:r>
              <a:rPr lang="pt-BR" dirty="0" err="1" smtClean="0"/>
              <a:t>DeMorgan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Teorema 2: O complemento da soma é igual ao produto dos complementos</a:t>
            </a:r>
          </a:p>
          <a:p>
            <a:r>
              <a:rPr lang="pt-BR" dirty="0" smtClean="0"/>
              <a:t>A+B = A⋅B</a:t>
            </a:r>
          </a:p>
          <a:p>
            <a:r>
              <a:rPr lang="pt-BR" dirty="0" smtClean="0"/>
              <a:t>Prova: (via tabela verdade)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idx="13"/>
          </p:nvPr>
        </p:nvGraphicFramePr>
        <p:xfrm>
          <a:off x="2915816" y="4167088"/>
          <a:ext cx="324036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14314"/>
                <a:gridCol w="1069862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A+B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A⋅B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8</a:t>
            </a:fld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1187624" y="2780928"/>
            <a:ext cx="648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2225328" y="2780928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2574826" y="2780928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4283968" y="4239096"/>
            <a:ext cx="36004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5389488" y="4239096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5614655" y="4239096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Identidades Auxiliares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997152"/>
          </a:xfrm>
        </p:spPr>
        <p:txBody>
          <a:bodyPr>
            <a:normAutofit/>
          </a:bodyPr>
          <a:lstStyle/>
          <a:p>
            <a:r>
              <a:rPr lang="pt-BR" dirty="0" smtClean="0"/>
              <a:t>A+A⋅B = A</a:t>
            </a:r>
          </a:p>
          <a:p>
            <a:pPr>
              <a:buNone/>
            </a:pPr>
            <a:r>
              <a:rPr lang="pt-BR" dirty="0" smtClean="0"/>
              <a:t>	Prova:</a:t>
            </a:r>
          </a:p>
          <a:p>
            <a:pPr marL="914400" lvl="1" indent="-514350">
              <a:buFont typeface="+mj-lt"/>
              <a:buAutoNum type="alphaLcParenR"/>
            </a:pPr>
            <a:r>
              <a:rPr lang="pt-BR" dirty="0" smtClean="0"/>
              <a:t>A⋅1 = A</a:t>
            </a:r>
          </a:p>
          <a:p>
            <a:pPr marL="914400" lvl="1" indent="-514350">
              <a:buFont typeface="+mj-lt"/>
              <a:buAutoNum type="alphaLcParenR"/>
            </a:pPr>
            <a:r>
              <a:rPr lang="pt-BR" dirty="0" smtClean="0"/>
              <a:t>A⋅(1+B) = A+A⋅B (distributiva)</a:t>
            </a:r>
          </a:p>
          <a:p>
            <a:pPr marL="914400" lvl="1" indent="-514350">
              <a:buFont typeface="+mj-lt"/>
              <a:buAutoNum type="alphaLcParenR"/>
            </a:pPr>
            <a:r>
              <a:rPr lang="pt-BR" dirty="0" smtClean="0"/>
              <a:t>1+B = 1</a:t>
            </a:r>
          </a:p>
          <a:p>
            <a:pPr marL="914400" lvl="1" indent="-514350">
              <a:buFont typeface="+mj-lt"/>
              <a:buAutoNum type="alphaLcParenR"/>
            </a:pPr>
            <a:r>
              <a:rPr lang="pt-BR" dirty="0" smtClean="0"/>
              <a:t>A⋅1 = A ∴ A+A⋅B = A</a:t>
            </a:r>
          </a:p>
          <a:p>
            <a:r>
              <a:rPr lang="pt-BR" dirty="0" smtClean="0"/>
              <a:t>A+A⋅B = A+B</a:t>
            </a:r>
          </a:p>
          <a:p>
            <a:r>
              <a:rPr lang="pt-BR" dirty="0" smtClean="0"/>
              <a:t>(A+B)⋅(A+C) = A + B⋅C</a:t>
            </a:r>
          </a:p>
          <a:p>
            <a:r>
              <a:rPr lang="pt-BR" dirty="0" smtClean="0"/>
              <a:t>Ā+(A⋅B) = Ā+B</a:t>
            </a:r>
          </a:p>
          <a:p>
            <a:pPr marL="514350" indent="-514350">
              <a:buNone/>
            </a:pPr>
            <a:endParaRPr lang="pt-BR" dirty="0" smtClean="0"/>
          </a:p>
          <a:p>
            <a:pPr marL="514350" indent="-514350">
              <a:buNone/>
            </a:pPr>
            <a:endParaRPr lang="pt-BR" dirty="0" smtClean="0"/>
          </a:p>
          <a:p>
            <a:pPr marL="514350" indent="-514350">
              <a:buFont typeface="+mj-lt"/>
              <a:buAutoNum type="alphaLcParenR"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3131840" y="3333177"/>
            <a:ext cx="928989" cy="432048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/>
          <p:cNvCxnSpPr>
            <a:stCxn id="7" idx="0"/>
          </p:cNvCxnSpPr>
          <p:nvPr/>
        </p:nvCxnSpPr>
        <p:spPr>
          <a:xfrm flipH="1" flipV="1">
            <a:off x="2017817" y="2037033"/>
            <a:ext cx="1578518" cy="12961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eoremas Booleanos e Simplificação Algébrica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Na Aula Anterior ...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Nesta Aula&amp;quot;&quot;/&gt;&lt;property id=&quot;20307&quot; value=&quot;259&quot;/&gt;&lt;/object&gt;&lt;object type=&quot;3&quot; unique_id=&quot;10007&quot;&gt;&lt;property id=&quot;20148&quot; value=&quot;5&quot;/&gt;&lt;property id=&quot;20300&quot; value=&quot;Slide 4 - &amp;quot;Propriedades Básicas (Identidades)&amp;quot;&quot;/&gt;&lt;property id=&quot;20307&quot; value=&quot;260&quot;/&gt;&lt;/object&gt;&lt;object type=&quot;3&quot; unique_id=&quot;10008&quot;&gt;&lt;property id=&quot;20148&quot; value=&quot;5&quot;/&gt;&lt;property id=&quot;20300&quot; value=&quot;Slide 5 - &amp;quot;Provando Identidades via Tabela da Verdade&amp;quot;&quot;/&gt;&lt;property id=&quot;20307&quot; value=&quot;261&quot;/&gt;&lt;/object&gt;&lt;object type=&quot;3&quot; unique_id=&quot;10009&quot;&gt;&lt;property id=&quot;20148&quot; value=&quot;5&quot;/&gt;&lt;property id=&quot;20300&quot; value=&quot;Slide 6 - &amp;quot;Propriedades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Teoremas de DeMorgan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Teoremas de DeMorgan&amp;quot;&quot;/&gt;&lt;property id=&quot;20307&quot; value=&quot;267&quot;/&gt;&lt;/object&gt;&lt;object type=&quot;3&quot; unique_id=&quot;10012&quot;&gt;&lt;property id=&quot;20148&quot; value=&quot;5&quot;/&gt;&lt;property id=&quot;20300&quot; value=&quot;Slide 9 - &amp;quot;Identidades Auxiliares&amp;quot;&quot;/&gt;&lt;property id=&quot;20307&quot; value=&quot;264&quot;/&gt;&lt;/object&gt;&lt;object type=&quot;3&quot; unique_id=&quot;10013&quot;&gt;&lt;property id=&quot;20148&quot; value=&quot;5&quot;/&gt;&lt;property id=&quot;20300&quot; value=&quot;Slide 10 - &amp;quot;Universalidade NAND&amp;quot;&quot;/&gt;&lt;property id=&quot;20307&quot; value=&quot;270&quot;/&gt;&lt;/object&gt;&lt;object type=&quot;3&quot; unique_id=&quot;10014&quot;&gt;&lt;property id=&quot;20148&quot; value=&quot;5&quot;/&gt;&lt;property id=&quot;20300&quot; value=&quot;Slide 11 - &amp;quot;Universalidade NOR&amp;quot;&quot;/&gt;&lt;property id=&quot;20307&quot; value=&quot;271&quot;/&gt;&lt;/object&gt;&lt;object type=&quot;3&quot; unique_id=&quot;10015&quot;&gt;&lt;property id=&quot;20148&quot; value=&quot;5&quot;/&gt;&lt;property id=&quot;20300&quot; value=&quot;Slide 30 - &amp;quot;Pro Lar&amp;quot;&quot;/&gt;&lt;property id=&quot;20307&quot; value=&quot;268&quot;/&gt;&lt;/object&gt;&lt;object type=&quot;3&quot; unique_id=&quot;10016&quot;&gt;&lt;property id=&quot;20148&quot; value=&quot;5&quot;/&gt;&lt;property id=&quot;20300&quot; value=&quot;Slide 29 - &amp;quot;Extra!!!&amp;quot;&quot;/&gt;&lt;property id=&quot;20307&quot; value=&quot;269&quot;/&gt;&lt;/object&gt;&lt;object type=&quot;3&quot; unique_id=&quot;10018&quot;&gt;&lt;property id=&quot;20148&quot; value=&quot;5&quot;/&gt;&lt;property id=&quot;20300&quot; value=&quot;Slide 12 - &amp;quot;Simplificação Algébrica&amp;quot;&quot;/&gt;&lt;property id=&quot;20307&quot; value=&quot;272&quot;/&gt;&lt;/object&gt;&lt;object type=&quot;3&quot; unique_id=&quot;10019&quot;&gt;&lt;property id=&quot;20148&quot; value=&quot;5&quot;/&gt;&lt;property id=&quot;20300&quot; value=&quot;Slide 13 - &amp;quot;Simplificação Algébrica&amp;quot;&quot;/&gt;&lt;property id=&quot;20307&quot; value=&quot;273&quot;/&gt;&lt;/object&gt;&lt;object type=&quot;3&quot; unique_id=&quot;10020&quot;&gt;&lt;property id=&quot;20148&quot; value=&quot;5&quot;/&gt;&lt;property id=&quot;20300&quot; value=&quot;Slide 14 - &amp;quot;Propriedades/Teoremas&amp;quot;&quot;/&gt;&lt;property id=&quot;20307&quot; value=&quot;274&quot;/&gt;&lt;/object&gt;&lt;object type=&quot;3&quot; unique_id=&quot;10021&quot;&gt;&lt;property id=&quot;20148&quot; value=&quot;5&quot;/&gt;&lt;property id=&quot;20300&quot; value=&quot;Slide 15 - &amp;quot;Exemplo&amp;quot;&quot;/&gt;&lt;property id=&quot;20307&quot; value=&quot;275&quot;/&gt;&lt;/object&gt;&lt;object type=&quot;3&quot; unique_id=&quot;10022&quot;&gt;&lt;property id=&quot;20148&quot; value=&quot;5&quot;/&gt;&lt;property id=&quot;20300&quot; value=&quot;Slide 16 - &amp;quot;Exemplo&amp;quot;&quot;/&gt;&lt;property id=&quot;20307&quot; value=&quot;276&quot;/&gt;&lt;/object&gt;&lt;object type=&quot;3&quot; unique_id=&quot;10023&quot;&gt;&lt;property id=&quot;20148&quot; value=&quot;5&quot;/&gt;&lt;property id=&quot;20300&quot; value=&quot;Slide 17 - &amp;quot;Exemplo&amp;quot;&quot;/&gt;&lt;property id=&quot;20307&quot; value=&quot;277&quot;/&gt;&lt;/object&gt;&lt;object type=&quot;3&quot; unique_id=&quot;10024&quot;&gt;&lt;property id=&quot;20148&quot; value=&quot;5&quot;/&gt;&lt;property id=&quot;20300&quot; value=&quot;Slide 18 - &amp;quot;Mintermos e Maxtermos&amp;quot;&quot;/&gt;&lt;property id=&quot;20307&quot; value=&quot;278&quot;/&gt;&lt;/object&gt;&lt;object type=&quot;3&quot; unique_id=&quot;10025&quot;&gt;&lt;property id=&quot;20148&quot; value=&quot;5&quot;/&gt;&lt;property id=&quot;20300&quot; value=&quot;Slide 19 - &amp;quot;Mintermos e Maxtermos&amp;quot;&quot;/&gt;&lt;property id=&quot;20307&quot; value=&quot;279&quot;/&gt;&lt;/object&gt;&lt;object type=&quot;3&quot; unique_id=&quot;10026&quot;&gt;&lt;property id=&quot;20148&quot; value=&quot;5&quot;/&gt;&lt;property id=&quot;20300&quot; value=&quot;Slide 20 - &amp;quot;SdP e PdS&amp;quot;&quot;/&gt;&lt;property id=&quot;20307&quot; value=&quot;280&quot;/&gt;&lt;/object&gt;&lt;object type=&quot;3&quot; unique_id=&quot;10027&quot;&gt;&lt;property id=&quot;20148&quot; value=&quot;5&quot;/&gt;&lt;property id=&quot;20300&quot; value=&quot;Slide 21 - &amp;quot;Usando Identidades para Obtenção das Formas Canônicas&amp;quot;&quot;/&gt;&lt;property id=&quot;20307&quot; value=&quot;281&quot;/&gt;&lt;/object&gt;&lt;object type=&quot;3&quot; unique_id=&quot;10028&quot;&gt;&lt;property id=&quot;20148&quot; value=&quot;5&quot;/&gt;&lt;property id=&quot;20300&quot; value=&quot;Slide 22 - &amp;quot;Usando Identidades para Obtenção das Formas Canônicas&amp;quot;&quot;/&gt;&lt;property id=&quot;20307&quot; value=&quot;282&quot;/&gt;&lt;/object&gt;&lt;object type=&quot;3&quot; unique_id=&quot;10029&quot;&gt;&lt;property id=&quot;20148&quot; value=&quot;5&quot;/&gt;&lt;property id=&quot;20300&quot; value=&quot;Slide 23 - &amp;quot;Usando Identidades para Obtenção das Formas Canônicas&amp;quot;&quot;/&gt;&lt;property id=&quot;20307&quot; value=&quot;283&quot;/&gt;&lt;/object&gt;&lt;object type=&quot;3&quot; unique_id=&quot;10030&quot;&gt;&lt;property id=&quot;20148&quot; value=&quot;5&quot;/&gt;&lt;property id=&quot;20300&quot; value=&quot;Slide 24 - &amp;quot;Utilizando TV para Obtenção de Formas Canônicas&amp;quot;&quot;/&gt;&lt;property id=&quot;20307&quot; value=&quot;284&quot;/&gt;&lt;/object&gt;&lt;object type=&quot;3&quot; unique_id=&quot;10031&quot;&gt;&lt;property id=&quot;20148&quot; value=&quot;5&quot;/&gt;&lt;property id=&quot;20300&quot; value=&quot;Slide 25 - &amp;quot;Método da Tabela&amp;quot;&quot;/&gt;&lt;property id=&quot;20307&quot; value=&quot;285&quot;/&gt;&lt;/object&gt;&lt;object type=&quot;3&quot; unique_id=&quot;10032&quot;&gt;&lt;property id=&quot;20148&quot; value=&quot;5&quot;/&gt;&lt;property id=&quot;20300&quot; value=&quot;Slide 26 - &amp;quot;Método da Tabela&amp;quot;&quot;/&gt;&lt;property id=&quot;20307&quot; value=&quot;286&quot;/&gt;&lt;/object&gt;&lt;object type=&quot;3&quot; unique_id=&quot;10033&quot;&gt;&lt;property id=&quot;20148&quot; value=&quot;5&quot;/&gt;&lt;property id=&quot;20300&quot; value=&quot;Slide 27 - &amp;quot;Método da Tabela&amp;quot;&quot;/&gt;&lt;property id=&quot;20307&quot; value=&quot;287&quot;/&gt;&lt;/object&gt;&lt;object type=&quot;3&quot; unique_id=&quot;10034&quot;&gt;&lt;property id=&quot;20148&quot; value=&quot;5&quot;/&gt;&lt;property id=&quot;20300&quot; value=&quot;Slide 28 - &amp;quot;Extra!!!&amp;quot;&quot;/&gt;&lt;property id=&quot;20307&quot; value=&quot;289&quot;/&gt;&lt;/object&gt;&lt;object type=&quot;3&quot; unique_id=&quot;10035&quot;&gt;&lt;property id=&quot;20148&quot; value=&quot;5&quot;/&gt;&lt;property id=&quot;20300&quot; value=&quot;Slide 31 - &amp;quot;Bibliografia Comentada&amp;quot;&quot;/&gt;&lt;property id=&quot;20307&quot; value=&quot;29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ufu_model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ufu_modelo</Template>
  <TotalTime>792</TotalTime>
  <Words>2631</Words>
  <Application>Microsoft Office PowerPoint</Application>
  <PresentationFormat>Apresentação na tela (4:3)</PresentationFormat>
  <Paragraphs>499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ufu_modelo</vt:lpstr>
      <vt:lpstr>Teoremas Booleanos e Simplificação Algébrica</vt:lpstr>
      <vt:lpstr>Na Aula Anterior ...</vt:lpstr>
      <vt:lpstr>Nesta Aula</vt:lpstr>
      <vt:lpstr>Propriedades Básicas (Identidades)</vt:lpstr>
      <vt:lpstr>Provando Identidades via Tabela da Verdade</vt:lpstr>
      <vt:lpstr>Propriedades</vt:lpstr>
      <vt:lpstr>Teoremas de DeMorgan</vt:lpstr>
      <vt:lpstr>Teoremas de DeMorgan</vt:lpstr>
      <vt:lpstr>Identidades Auxiliares</vt:lpstr>
      <vt:lpstr>Universalidade NAND</vt:lpstr>
      <vt:lpstr>Universalidade NOR</vt:lpstr>
      <vt:lpstr>Simplificação Algébrica</vt:lpstr>
      <vt:lpstr>Simplificação Algébrica</vt:lpstr>
      <vt:lpstr>Propriedades/Teoremas</vt:lpstr>
      <vt:lpstr>Exemplo</vt:lpstr>
      <vt:lpstr>Exemplo</vt:lpstr>
      <vt:lpstr>Exemplo</vt:lpstr>
      <vt:lpstr>Mintermos e Maxtermos</vt:lpstr>
      <vt:lpstr>Mintermos e Maxtermos</vt:lpstr>
      <vt:lpstr>SdP e PdS</vt:lpstr>
      <vt:lpstr>Usando Identidades para Obtenção das Formas Canônicas</vt:lpstr>
      <vt:lpstr>Usando Identidades para Obtenção das Formas Canônicas</vt:lpstr>
      <vt:lpstr>Usando Identidades para Obtenção das Formas Canônicas</vt:lpstr>
      <vt:lpstr>Utilizando TV para Obtenção de Formas Canônicas</vt:lpstr>
      <vt:lpstr>Método da Tabela</vt:lpstr>
      <vt:lpstr>Método da Tabela</vt:lpstr>
      <vt:lpstr>Método da Tabela</vt:lpstr>
      <vt:lpstr>Extra!!!</vt:lpstr>
      <vt:lpstr>Extra!!!</vt:lpstr>
      <vt:lpstr>Pro Lar</vt:lpstr>
      <vt:lpstr>Bibliografia Comentada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Duarte Abdala</dc:creator>
  <cp:lastModifiedBy>Daniel Duarte Abdala</cp:lastModifiedBy>
  <cp:revision>87</cp:revision>
  <dcterms:created xsi:type="dcterms:W3CDTF">2012-07-13T23:11:31Z</dcterms:created>
  <dcterms:modified xsi:type="dcterms:W3CDTF">2013-11-19T20:04:20Z</dcterms:modified>
</cp:coreProperties>
</file>