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6" r:id="rId5"/>
    <p:sldId id="263" r:id="rId6"/>
    <p:sldId id="267" r:id="rId7"/>
    <p:sldId id="270" r:id="rId8"/>
    <p:sldId id="269" r:id="rId9"/>
    <p:sldId id="272" r:id="rId10"/>
    <p:sldId id="273" r:id="rId11"/>
    <p:sldId id="274" r:id="rId12"/>
    <p:sldId id="276" r:id="rId13"/>
    <p:sldId id="275" r:id="rId14"/>
    <p:sldId id="277" r:id="rId15"/>
    <p:sldId id="278" r:id="rId16"/>
    <p:sldId id="279" r:id="rId17"/>
    <p:sldId id="280" r:id="rId18"/>
    <p:sldId id="259" r:id="rId19"/>
    <p:sldId id="271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28/08/2013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forge.net/projects/circu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Funções Lógicas Incompletamente 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Especificadas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Software para 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Simulação 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de Sistemas Digitais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Processador MIPS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297" y="1600200"/>
            <a:ext cx="657185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Multiplicador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4499" y="1600200"/>
            <a:ext cx="2913452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Banco de Memória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9219" y="1600200"/>
            <a:ext cx="5184011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: Ferramentas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92896"/>
            <a:ext cx="4730098" cy="373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4" name="Conector de seta reta 13"/>
          <p:cNvCxnSpPr>
            <a:stCxn id="29" idx="4"/>
          </p:cNvCxnSpPr>
          <p:nvPr/>
        </p:nvCxnSpPr>
        <p:spPr>
          <a:xfrm>
            <a:off x="2771800" y="1988840"/>
            <a:ext cx="43160" cy="8536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2627784" y="170080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30" name="Elipse 29"/>
          <p:cNvSpPr/>
          <p:nvPr/>
        </p:nvSpPr>
        <p:spPr>
          <a:xfrm>
            <a:off x="2987824" y="170080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31" name="Elipse 30"/>
          <p:cNvSpPr/>
          <p:nvPr/>
        </p:nvSpPr>
        <p:spPr>
          <a:xfrm>
            <a:off x="3347864" y="170080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32" name="Elipse 31"/>
          <p:cNvSpPr/>
          <p:nvPr/>
        </p:nvSpPr>
        <p:spPr>
          <a:xfrm>
            <a:off x="3851920" y="170080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33" name="Elipse 32"/>
          <p:cNvSpPr/>
          <p:nvPr/>
        </p:nvSpPr>
        <p:spPr>
          <a:xfrm>
            <a:off x="4211960" y="170080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  <a:endParaRPr lang="pt-BR" dirty="0"/>
          </a:p>
        </p:txBody>
      </p:sp>
      <p:sp>
        <p:nvSpPr>
          <p:cNvPr id="34" name="Elipse 33"/>
          <p:cNvSpPr/>
          <p:nvPr/>
        </p:nvSpPr>
        <p:spPr>
          <a:xfrm>
            <a:off x="4644008" y="170080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</a:t>
            </a:r>
            <a:endParaRPr lang="pt-BR" dirty="0"/>
          </a:p>
        </p:txBody>
      </p:sp>
      <p:sp>
        <p:nvSpPr>
          <p:cNvPr id="35" name="Elipse 34"/>
          <p:cNvSpPr/>
          <p:nvPr/>
        </p:nvSpPr>
        <p:spPr>
          <a:xfrm>
            <a:off x="5004048" y="170080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</a:t>
            </a:r>
            <a:endParaRPr lang="pt-BR" dirty="0"/>
          </a:p>
        </p:txBody>
      </p:sp>
      <p:sp>
        <p:nvSpPr>
          <p:cNvPr id="36" name="Elipse 35"/>
          <p:cNvSpPr/>
          <p:nvPr/>
        </p:nvSpPr>
        <p:spPr>
          <a:xfrm>
            <a:off x="5364088" y="170080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</a:t>
            </a:r>
            <a:endParaRPr lang="pt-BR" dirty="0"/>
          </a:p>
        </p:txBody>
      </p:sp>
      <p:cxnSp>
        <p:nvCxnSpPr>
          <p:cNvPr id="40" name="Conector de seta reta 39"/>
          <p:cNvCxnSpPr>
            <a:stCxn id="30" idx="4"/>
          </p:cNvCxnSpPr>
          <p:nvPr/>
        </p:nvCxnSpPr>
        <p:spPr>
          <a:xfrm flipH="1">
            <a:off x="3059832" y="1988840"/>
            <a:ext cx="72008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31" idx="4"/>
          </p:cNvCxnSpPr>
          <p:nvPr/>
        </p:nvCxnSpPr>
        <p:spPr>
          <a:xfrm flipH="1">
            <a:off x="3275856" y="1988840"/>
            <a:ext cx="216024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32" idx="4"/>
          </p:cNvCxnSpPr>
          <p:nvPr/>
        </p:nvCxnSpPr>
        <p:spPr>
          <a:xfrm flipH="1">
            <a:off x="3526160" y="1988840"/>
            <a:ext cx="469776" cy="8917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stCxn id="33" idx="4"/>
          </p:cNvCxnSpPr>
          <p:nvPr/>
        </p:nvCxnSpPr>
        <p:spPr>
          <a:xfrm flipH="1">
            <a:off x="3773810" y="1988840"/>
            <a:ext cx="582166" cy="898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34" idx="4"/>
          </p:cNvCxnSpPr>
          <p:nvPr/>
        </p:nvCxnSpPr>
        <p:spPr>
          <a:xfrm flipH="1">
            <a:off x="3995936" y="1988840"/>
            <a:ext cx="792088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stCxn id="35" idx="4"/>
          </p:cNvCxnSpPr>
          <p:nvPr/>
        </p:nvCxnSpPr>
        <p:spPr>
          <a:xfrm flipH="1">
            <a:off x="4211960" y="1988840"/>
            <a:ext cx="936104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>
            <a:stCxn id="36" idx="4"/>
          </p:cNvCxnSpPr>
          <p:nvPr/>
        </p:nvCxnSpPr>
        <p:spPr>
          <a:xfrm flipH="1">
            <a:off x="4427984" y="1988840"/>
            <a:ext cx="1080120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ipse 61"/>
          <p:cNvSpPr/>
          <p:nvPr/>
        </p:nvSpPr>
        <p:spPr>
          <a:xfrm>
            <a:off x="3635896" y="3861048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</a:t>
            </a:r>
            <a:endParaRPr lang="pt-BR" dirty="0"/>
          </a:p>
        </p:txBody>
      </p:sp>
      <p:sp>
        <p:nvSpPr>
          <p:cNvPr id="63" name="Elipse 62"/>
          <p:cNvSpPr/>
          <p:nvPr/>
        </p:nvSpPr>
        <p:spPr>
          <a:xfrm>
            <a:off x="3635896" y="5517232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</a:t>
            </a:r>
            <a:endParaRPr lang="pt-BR" dirty="0"/>
          </a:p>
        </p:txBody>
      </p:sp>
      <p:sp>
        <p:nvSpPr>
          <p:cNvPr id="64" name="Elipse 63"/>
          <p:cNvSpPr/>
          <p:nvPr/>
        </p:nvSpPr>
        <p:spPr>
          <a:xfrm>
            <a:off x="5436096" y="4437112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65" name="Elipse 64"/>
          <p:cNvSpPr/>
          <p:nvPr/>
        </p:nvSpPr>
        <p:spPr>
          <a:xfrm>
            <a:off x="1691680" y="3212976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</a:t>
            </a:r>
            <a:endParaRPr lang="pt-BR" dirty="0"/>
          </a:p>
        </p:txBody>
      </p:sp>
      <p:sp>
        <p:nvSpPr>
          <p:cNvPr id="66" name="Elipse 65"/>
          <p:cNvSpPr/>
          <p:nvPr/>
        </p:nvSpPr>
        <p:spPr>
          <a:xfrm>
            <a:off x="1691680" y="2708920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</a:t>
            </a:r>
            <a:endParaRPr lang="pt-BR" dirty="0"/>
          </a:p>
        </p:txBody>
      </p:sp>
      <p:sp>
        <p:nvSpPr>
          <p:cNvPr id="67" name="Elipse 66"/>
          <p:cNvSpPr/>
          <p:nvPr/>
        </p:nvSpPr>
        <p:spPr>
          <a:xfrm>
            <a:off x="1691680" y="5949280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</a:t>
            </a:r>
            <a:endParaRPr lang="pt-BR" dirty="0"/>
          </a:p>
        </p:txBody>
      </p:sp>
      <p:cxnSp>
        <p:nvCxnSpPr>
          <p:cNvPr id="68" name="Conector de seta reta 67"/>
          <p:cNvCxnSpPr>
            <a:stCxn id="65" idx="6"/>
          </p:cNvCxnSpPr>
          <p:nvPr/>
        </p:nvCxnSpPr>
        <p:spPr>
          <a:xfrm>
            <a:off x="1979712" y="3356992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>
            <a:stCxn id="67" idx="6"/>
          </p:cNvCxnSpPr>
          <p:nvPr/>
        </p:nvCxnSpPr>
        <p:spPr>
          <a:xfrm>
            <a:off x="1979712" y="6093296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>
            <a:stCxn id="66" idx="6"/>
          </p:cNvCxnSpPr>
          <p:nvPr/>
        </p:nvCxnSpPr>
        <p:spPr>
          <a:xfrm>
            <a:off x="1979712" y="2852936"/>
            <a:ext cx="72008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: Ferramentas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Alterar Valores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Editar Conexões / Seleção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Ferramenta de Texto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Acrescentar entrada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Acrescentar saída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Acrescentar NOT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Acrescentar AND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Acrescentar OR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9"/>
            </a:pPr>
            <a:r>
              <a:rPr lang="pt-BR" dirty="0" smtClean="0"/>
              <a:t>Árvore de Bibliotecas</a:t>
            </a:r>
          </a:p>
          <a:p>
            <a:pPr marL="514350" indent="-514350">
              <a:buFont typeface="+mj-lt"/>
              <a:buAutoNum type="alphaUcPeriod" startAt="9"/>
            </a:pPr>
            <a:r>
              <a:rPr lang="pt-BR" dirty="0" smtClean="0"/>
              <a:t>Atributos</a:t>
            </a:r>
          </a:p>
          <a:p>
            <a:pPr marL="514350" indent="-514350">
              <a:buFont typeface="+mj-lt"/>
              <a:buAutoNum type="alphaUcPeriod" startAt="9"/>
            </a:pPr>
            <a:r>
              <a:rPr lang="pt-BR" dirty="0" smtClean="0"/>
              <a:t>Área de Projeto</a:t>
            </a:r>
          </a:p>
          <a:p>
            <a:pPr marL="514350" indent="-514350">
              <a:buFont typeface="+mj-lt"/>
              <a:buAutoNum type="alphaUcPeriod" startAt="9"/>
            </a:pPr>
            <a:r>
              <a:rPr lang="pt-BR" dirty="0" smtClean="0"/>
              <a:t>Adicionar/remover Subcircuitos</a:t>
            </a:r>
          </a:p>
          <a:p>
            <a:pPr marL="514350" indent="-514350">
              <a:buFont typeface="+mj-lt"/>
              <a:buAutoNum type="alphaUcPeriod" startAt="9"/>
            </a:pPr>
            <a:r>
              <a:rPr lang="pt-BR" dirty="0" smtClean="0"/>
              <a:t>Visões do circuito</a:t>
            </a:r>
          </a:p>
          <a:p>
            <a:pPr marL="514350" indent="-514350">
              <a:buFont typeface="+mj-lt"/>
              <a:buAutoNum type="alphaUcPeriod" startAt="9"/>
            </a:pPr>
            <a:r>
              <a:rPr lang="pt-BR" dirty="0" smtClean="0"/>
              <a:t>Zoom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Projetando um simples Circuito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4536504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Selecione o objeto desejado e clique na posição desejada na área do projeto;</a:t>
            </a:r>
          </a:p>
          <a:p>
            <a:r>
              <a:rPr lang="pt-BR" sz="2400" dirty="0" smtClean="0"/>
              <a:t>Portas lógicas são adicionadas com cinco entradas e em tamanho grande por definição;</a:t>
            </a:r>
          </a:p>
          <a:p>
            <a:r>
              <a:rPr lang="pt-BR" sz="2400" dirty="0" smtClean="0"/>
              <a:t>Para ligar dois pontos basta clicar no ponto A e arrastar o mouse clicado até o ponto B.</a:t>
            </a:r>
          </a:p>
          <a:p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711" y="1268760"/>
            <a:ext cx="3472769" cy="1664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9711" y="4725144"/>
            <a:ext cx="3455637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9711" y="2996952"/>
            <a:ext cx="3456384" cy="1656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Bibliotecas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1276350" cy="1952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132856"/>
            <a:ext cx="1247775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420888"/>
            <a:ext cx="1438275" cy="1514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348880"/>
            <a:ext cx="160020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Barramentos e Distribuidores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2924175" cy="1952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132856"/>
            <a:ext cx="3305175" cy="197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437112"/>
            <a:ext cx="2809875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Leitura (</a:t>
            </a:r>
            <a:r>
              <a:rPr lang="pt-BR" dirty="0" err="1" smtClean="0"/>
              <a:t>Tocci</a:t>
            </a:r>
            <a:r>
              <a:rPr lang="pt-BR" dirty="0" smtClean="0"/>
              <a:t>): 4.5 (pp. 119 – 121)</a:t>
            </a:r>
          </a:p>
          <a:p>
            <a:r>
              <a:rPr lang="pt-BR" dirty="0" smtClean="0"/>
              <a:t>Leitura (</a:t>
            </a:r>
            <a:r>
              <a:rPr lang="pt-BR" dirty="0" err="1" smtClean="0"/>
              <a:t>Capuano</a:t>
            </a:r>
            <a:r>
              <a:rPr lang="pt-BR" dirty="0" smtClean="0"/>
              <a:t>): 4.9.4 (pp. 129-133)</a:t>
            </a:r>
          </a:p>
          <a:p>
            <a:r>
              <a:rPr lang="pt-BR" dirty="0" smtClean="0"/>
              <a:t>Exercícios (</a:t>
            </a:r>
            <a:r>
              <a:rPr lang="pt-BR" dirty="0" err="1" smtClean="0"/>
              <a:t>Tocci</a:t>
            </a:r>
            <a:r>
              <a:rPr lang="pt-BR" dirty="0" smtClean="0"/>
              <a:t>): E = {4.16} </a:t>
            </a:r>
          </a:p>
          <a:p>
            <a:r>
              <a:rPr lang="pt-BR" dirty="0" smtClean="0"/>
              <a:t>Exercícios (</a:t>
            </a:r>
            <a:r>
              <a:rPr lang="pt-BR" dirty="0" err="1" smtClean="0"/>
              <a:t>Capuano</a:t>
            </a:r>
            <a:r>
              <a:rPr lang="pt-BR" dirty="0" smtClean="0"/>
              <a:t>): E = {4.11.1}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Mapas de </a:t>
            </a:r>
            <a:r>
              <a:rPr lang="pt-BR" dirty="0" err="1" smtClean="0"/>
              <a:t>Veitch-Karnaugh</a:t>
            </a:r>
            <a:r>
              <a:rPr lang="pt-BR" dirty="0" smtClean="0"/>
              <a:t> para 2,3,4 e 5 variáveis;</a:t>
            </a:r>
          </a:p>
          <a:p>
            <a:r>
              <a:rPr lang="pt-BR" dirty="0" smtClean="0"/>
              <a:t>Agrupamento de elementos;</a:t>
            </a:r>
          </a:p>
          <a:p>
            <a:r>
              <a:rPr lang="pt-BR" dirty="0" smtClean="0"/>
              <a:t>Processo sistemático de simplificação.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 incompletamente especificadas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Notação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Care</a:t>
            </a:r>
            <a:r>
              <a:rPr lang="pt-BR" dirty="0" smtClean="0"/>
              <a:t>;</a:t>
            </a:r>
            <a:endParaRPr lang="pt-BR" dirty="0" smtClean="0"/>
          </a:p>
          <a:p>
            <a:r>
              <a:rPr lang="pt-BR" dirty="0" smtClean="0"/>
              <a:t>Simplificação de funções incompletamente </a:t>
            </a:r>
            <a:r>
              <a:rPr lang="pt-BR" dirty="0" smtClean="0"/>
              <a:t>especificadas;</a:t>
            </a:r>
          </a:p>
          <a:p>
            <a:r>
              <a:rPr lang="pt-BR" dirty="0" err="1" smtClean="0"/>
              <a:t>LogiSim</a:t>
            </a:r>
            <a:r>
              <a:rPr lang="pt-BR" dirty="0" smtClean="0"/>
              <a:t>, software para simulação de </a:t>
            </a:r>
            <a:r>
              <a:rPr lang="pt-BR" dirty="0" err="1" smtClean="0"/>
              <a:t>SDs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Care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Permite que funções Booleanas sejam definidas utilizando tabelas verdade mais compactas que a listagem exaustiva de todas as entradas</a:t>
            </a:r>
          </a:p>
          <a:p>
            <a:r>
              <a:rPr lang="pt-BR" sz="2800" dirty="0" smtClean="0"/>
              <a:t>Considere o circuito abaixo: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01008"/>
            <a:ext cx="478555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Care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Note que a saída S assume o valor das entradas B ou C dependendo do sinal de controle A.</a:t>
            </a:r>
          </a:p>
          <a:p>
            <a:pPr lvl="1">
              <a:buNone/>
            </a:pPr>
            <a:r>
              <a:rPr lang="pt-BR" sz="2400" dirty="0" smtClean="0"/>
              <a:t>Caso A = 0, S = B / Caso A = 1, S = C</a:t>
            </a:r>
          </a:p>
          <a:p>
            <a:r>
              <a:rPr lang="pt-BR" sz="2800" dirty="0" smtClean="0"/>
              <a:t>Uma maneira muito mais compacta de definir a função booleana citada seria: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899592" y="2132856"/>
          <a:ext cx="14401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graphicFrame>
        <p:nvGraphicFramePr>
          <p:cNvPr id="9" name="Espaço Reservado para Conteúdo 7"/>
          <p:cNvGraphicFramePr>
            <a:graphicFrameLocks/>
          </p:cNvGraphicFramePr>
          <p:nvPr/>
        </p:nvGraphicFramePr>
        <p:xfrm>
          <a:off x="4788024" y="4581128"/>
          <a:ext cx="14401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– 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–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smtClean="0"/>
                        <a:t>–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–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Care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símbolo “</a:t>
            </a:r>
            <a:r>
              <a:rPr lang="pt-BR" b="1" dirty="0" smtClean="0"/>
              <a:t>–</a:t>
            </a:r>
            <a:r>
              <a:rPr lang="pt-BR" dirty="0" smtClean="0"/>
              <a:t>” </a:t>
            </a:r>
            <a:r>
              <a:rPr lang="pt-BR" dirty="0" smtClean="0"/>
              <a:t>ou “X” dá-se </a:t>
            </a:r>
            <a:r>
              <a:rPr lang="pt-BR" dirty="0" smtClean="0"/>
              <a:t>o nome de “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care</a:t>
            </a:r>
            <a:r>
              <a:rPr lang="pt-BR" dirty="0" smtClean="0"/>
              <a:t>”.</a:t>
            </a:r>
          </a:p>
          <a:p>
            <a:r>
              <a:rPr lang="pt-BR" dirty="0" smtClean="0"/>
              <a:t>Isto se deve ao fato de que indiferentemente do valor que a variável assumir, seu valor não vai influenciar na saída da função!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Mapa-K</a:t>
            </a:r>
            <a:r>
              <a:rPr lang="pt-BR" baseline="-25000" dirty="0" smtClean="0"/>
              <a:t>3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1043608" y="2420888"/>
          <a:ext cx="3672408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2035"/>
                <a:gridCol w="312035"/>
                <a:gridCol w="312035"/>
                <a:gridCol w="744082"/>
                <a:gridCol w="744082"/>
                <a:gridCol w="744082"/>
                <a:gridCol w="5040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Ā⋅C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A⋅B̄⋅C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A⋅B⋅C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Retângulo de cantos arredondados 8"/>
          <p:cNvSpPr/>
          <p:nvPr/>
        </p:nvSpPr>
        <p:spPr>
          <a:xfrm>
            <a:off x="1115616" y="3942582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1115616" y="4681714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15616" y="5430372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have direita 13"/>
          <p:cNvSpPr/>
          <p:nvPr/>
        </p:nvSpPr>
        <p:spPr>
          <a:xfrm>
            <a:off x="5868144" y="2780928"/>
            <a:ext cx="288032" cy="2952328"/>
          </a:xfrm>
          <a:prstGeom prst="rightBrace">
            <a:avLst>
              <a:gd name="adj1" fmla="val 54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4788024" y="400506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4788024" y="472514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4788024" y="544522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8" name="Grupo 41"/>
          <p:cNvGrpSpPr/>
          <p:nvPr/>
        </p:nvGrpSpPr>
        <p:grpSpPr>
          <a:xfrm>
            <a:off x="6372200" y="3682340"/>
            <a:ext cx="2160240" cy="1593468"/>
            <a:chOff x="6516216" y="3645024"/>
            <a:chExt cx="2160240" cy="1593468"/>
          </a:xfrm>
        </p:grpSpPr>
        <p:sp>
          <p:nvSpPr>
            <p:cNvPr id="19" name="Retângulo 18"/>
            <p:cNvSpPr/>
            <p:nvPr/>
          </p:nvSpPr>
          <p:spPr>
            <a:xfrm>
              <a:off x="6948264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rgbClr val="FF0000"/>
                  </a:solidFill>
                </a:rPr>
                <a:t>– 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7380312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rgbClr val="FF0000"/>
                  </a:solidFill>
                </a:rPr>
                <a:t>–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7812360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8244408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6948264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rgbClr val="FF0000"/>
                  </a:solidFill>
                </a:rPr>
                <a:t>–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380312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7812360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8244408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cxnSp>
          <p:nvCxnSpPr>
            <p:cNvPr id="27" name="Conector reto 26"/>
            <p:cNvCxnSpPr/>
            <p:nvPr/>
          </p:nvCxnSpPr>
          <p:spPr>
            <a:xfrm flipV="1">
              <a:off x="7812360" y="3645024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H="1">
              <a:off x="6516216" y="4437112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6516216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7020272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7236296" y="364502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8100392" y="364502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7668344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34" name="Conector reto 33"/>
            <p:cNvCxnSpPr/>
            <p:nvPr/>
          </p:nvCxnSpPr>
          <p:spPr>
            <a:xfrm flipV="1">
              <a:off x="7380312" y="486916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flipV="1">
              <a:off x="8244408" y="486916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/>
            <p:cNvSpPr txBox="1"/>
            <p:nvPr/>
          </p:nvSpPr>
          <p:spPr>
            <a:xfrm>
              <a:off x="8316416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6516216" y="449982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39" name="CaixaDeTexto 38"/>
          <p:cNvSpPr txBox="1"/>
          <p:nvPr/>
        </p:nvSpPr>
        <p:spPr>
          <a:xfrm>
            <a:off x="5148064" y="39237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 ⋅C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148064" y="46438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A⋅B̄ ⋅C</a:t>
            </a:r>
            <a:endParaRPr lang="pt-BR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148064" y="53639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 ⋅C</a:t>
            </a:r>
            <a:endParaRPr lang="pt-BR" b="1" dirty="0"/>
          </a:p>
        </p:txBody>
      </p:sp>
      <p:sp>
        <p:nvSpPr>
          <p:cNvPr id="43" name="Seta para a direita 42"/>
          <p:cNvSpPr/>
          <p:nvPr/>
        </p:nvSpPr>
        <p:spPr>
          <a:xfrm rot="5400000">
            <a:off x="7560331" y="544522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7539774" y="57332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</a:t>
            </a:r>
            <a:endParaRPr lang="pt-BR" b="1" dirty="0"/>
          </a:p>
        </p:txBody>
      </p:sp>
      <p:sp>
        <p:nvSpPr>
          <p:cNvPr id="45" name="Seta para a direita 44"/>
          <p:cNvSpPr/>
          <p:nvPr/>
        </p:nvSpPr>
        <p:spPr>
          <a:xfrm>
            <a:off x="4788024" y="2852936"/>
            <a:ext cx="28803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eta para a direita 45"/>
          <p:cNvSpPr/>
          <p:nvPr/>
        </p:nvSpPr>
        <p:spPr>
          <a:xfrm>
            <a:off x="4788024" y="3212976"/>
            <a:ext cx="28803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Seta para a direita 46"/>
          <p:cNvSpPr/>
          <p:nvPr/>
        </p:nvSpPr>
        <p:spPr>
          <a:xfrm>
            <a:off x="4788024" y="4365104"/>
            <a:ext cx="28803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5148064" y="42838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A⋅B̄ ⋅C̄</a:t>
            </a:r>
            <a:endParaRPr lang="pt-BR" b="1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5148064" y="27809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Ā⋅B̄ ⋅C̄</a:t>
            </a:r>
            <a:endParaRPr lang="pt-BR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5148064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Ā⋅B̄ ⋅C</a:t>
            </a:r>
            <a:endParaRPr lang="pt-BR" b="1" dirty="0"/>
          </a:p>
        </p:txBody>
      </p:sp>
      <p:sp>
        <p:nvSpPr>
          <p:cNvPr id="52" name="Retângulo de cantos arredondados 51"/>
          <p:cNvSpPr/>
          <p:nvPr/>
        </p:nvSpPr>
        <p:spPr>
          <a:xfrm>
            <a:off x="7270204" y="4093180"/>
            <a:ext cx="792088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tângulo de cantos arredondados 52"/>
          <p:cNvSpPr/>
          <p:nvPr/>
        </p:nvSpPr>
        <p:spPr>
          <a:xfrm>
            <a:off x="1115616" y="4293096"/>
            <a:ext cx="3528392" cy="28803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de cantos arredondados 53"/>
          <p:cNvSpPr/>
          <p:nvPr/>
        </p:nvSpPr>
        <p:spPr>
          <a:xfrm>
            <a:off x="1115616" y="3212976"/>
            <a:ext cx="3528392" cy="28803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de cantos arredondados 54"/>
          <p:cNvSpPr/>
          <p:nvPr/>
        </p:nvSpPr>
        <p:spPr>
          <a:xfrm>
            <a:off x="1102916" y="2827536"/>
            <a:ext cx="3528392" cy="28803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39" grpId="0"/>
      <p:bldP spid="40" grpId="0"/>
      <p:bldP spid="41" grpId="0"/>
      <p:bldP spid="43" grpId="0" animBg="1"/>
      <p:bldP spid="44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2" grpId="0" animBg="1"/>
      <p:bldP spid="53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Mapa-K</a:t>
            </a:r>
            <a:r>
              <a:rPr lang="pt-BR" baseline="-25000" dirty="0" smtClean="0"/>
              <a:t>4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1331639" y="1556792"/>
          <a:ext cx="1656185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7"/>
                <a:gridCol w="331237"/>
                <a:gridCol w="331237"/>
                <a:gridCol w="331237"/>
                <a:gridCol w="3312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graphicFrame>
        <p:nvGraphicFramePr>
          <p:cNvPr id="9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5292079" y="1556792"/>
          <a:ext cx="1656185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7"/>
                <a:gridCol w="331237"/>
                <a:gridCol w="331237"/>
                <a:gridCol w="331237"/>
                <a:gridCol w="3312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45" name="Grupo 44"/>
          <p:cNvGrpSpPr/>
          <p:nvPr/>
        </p:nvGrpSpPr>
        <p:grpSpPr>
          <a:xfrm>
            <a:off x="1619672" y="4976500"/>
            <a:ext cx="2023509" cy="1968073"/>
            <a:chOff x="1619672" y="4976500"/>
            <a:chExt cx="2023509" cy="1968073"/>
          </a:xfrm>
        </p:grpSpPr>
        <p:sp>
          <p:nvSpPr>
            <p:cNvPr id="11" name="Retângulo 10"/>
            <p:cNvSpPr/>
            <p:nvPr/>
          </p:nvSpPr>
          <p:spPr>
            <a:xfrm>
              <a:off x="1950446" y="525214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–</a:t>
              </a: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2281220" y="525214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–</a:t>
              </a:r>
              <a:endParaRPr lang="pt-BR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611994" y="525214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2942768" y="525214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1950446" y="5582919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2281220" y="5582919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2611994" y="5582919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2942768" y="5582919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1950446" y="591369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2281220" y="591369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2611994" y="591369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2942768" y="591369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1950446" y="624446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–</a:t>
              </a:r>
              <a:endParaRPr lang="pt-BR" b="1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2281220" y="624446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2611994" y="624446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2942768" y="624446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–</a:t>
              </a:r>
              <a:endParaRPr lang="pt-BR" b="1" dirty="0"/>
            </a:p>
          </p:txBody>
        </p:sp>
        <p:cxnSp>
          <p:nvCxnSpPr>
            <p:cNvPr id="27" name="Conector reto 26"/>
            <p:cNvCxnSpPr/>
            <p:nvPr/>
          </p:nvCxnSpPr>
          <p:spPr>
            <a:xfrm flipV="1">
              <a:off x="2611994" y="4976500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V="1">
              <a:off x="2281220" y="6582355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V="1">
              <a:off x="2942768" y="6582355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 flipH="1">
              <a:off x="1619672" y="5913693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 flipH="1">
              <a:off x="3273542" y="5582919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 flipH="1">
              <a:off x="3273542" y="6244467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aixaDeTexto 32"/>
            <p:cNvSpPr txBox="1"/>
            <p:nvPr/>
          </p:nvSpPr>
          <p:spPr>
            <a:xfrm>
              <a:off x="1647166" y="54175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1647166" y="607908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3328671" y="58034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3328671" y="629959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3328671" y="525214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2170962" y="49765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2832510" y="49765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2501736" y="6575241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1950446" y="6575241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2997897" y="6575241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43" name="Retângulo de cantos arredondados 42"/>
          <p:cNvSpPr/>
          <p:nvPr/>
        </p:nvSpPr>
        <p:spPr>
          <a:xfrm rot="5400000">
            <a:off x="2309387" y="5602713"/>
            <a:ext cx="611394" cy="61416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olchete esquerdo 45"/>
          <p:cNvSpPr/>
          <p:nvPr/>
        </p:nvSpPr>
        <p:spPr>
          <a:xfrm rot="8939004">
            <a:off x="2009305" y="6203976"/>
            <a:ext cx="216024" cy="504056"/>
          </a:xfrm>
          <a:prstGeom prst="leftBracket">
            <a:avLst>
              <a:gd name="adj" fmla="val 100662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olchete esquerdo 46"/>
          <p:cNvSpPr/>
          <p:nvPr/>
        </p:nvSpPr>
        <p:spPr>
          <a:xfrm rot="13291879">
            <a:off x="1990130" y="5131538"/>
            <a:ext cx="216024" cy="504056"/>
          </a:xfrm>
          <a:prstGeom prst="leftBracket">
            <a:avLst>
              <a:gd name="adj" fmla="val 100662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olchete esquerdo 47"/>
          <p:cNvSpPr/>
          <p:nvPr/>
        </p:nvSpPr>
        <p:spPr>
          <a:xfrm rot="19286305">
            <a:off x="3010990" y="5125769"/>
            <a:ext cx="216024" cy="504056"/>
          </a:xfrm>
          <a:prstGeom prst="leftBracket">
            <a:avLst>
              <a:gd name="adj" fmla="val 100662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olchete esquerdo 48"/>
          <p:cNvSpPr/>
          <p:nvPr/>
        </p:nvSpPr>
        <p:spPr>
          <a:xfrm rot="2625670">
            <a:off x="3003653" y="6181486"/>
            <a:ext cx="216024" cy="504056"/>
          </a:xfrm>
          <a:prstGeom prst="leftBracket">
            <a:avLst>
              <a:gd name="adj" fmla="val 100662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de cantos arredondados 49"/>
          <p:cNvSpPr/>
          <p:nvPr/>
        </p:nvSpPr>
        <p:spPr>
          <a:xfrm>
            <a:off x="1369736" y="2708920"/>
            <a:ext cx="1584176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de cantos arredondados 50"/>
          <p:cNvSpPr/>
          <p:nvPr/>
        </p:nvSpPr>
        <p:spPr>
          <a:xfrm>
            <a:off x="1363171" y="1988840"/>
            <a:ext cx="1584176" cy="28803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de cantos arredondados 51"/>
          <p:cNvSpPr/>
          <p:nvPr/>
        </p:nvSpPr>
        <p:spPr>
          <a:xfrm>
            <a:off x="1362593" y="2348880"/>
            <a:ext cx="1584176" cy="28803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tângulo de cantos arredondados 52"/>
          <p:cNvSpPr/>
          <p:nvPr/>
        </p:nvSpPr>
        <p:spPr>
          <a:xfrm>
            <a:off x="5330754" y="1974551"/>
            <a:ext cx="1584176" cy="28803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de cantos arredondados 53"/>
          <p:cNvSpPr/>
          <p:nvPr/>
        </p:nvSpPr>
        <p:spPr>
          <a:xfrm>
            <a:off x="1367355" y="3822374"/>
            <a:ext cx="1584176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de cantos arredondados 54"/>
          <p:cNvSpPr/>
          <p:nvPr/>
        </p:nvSpPr>
        <p:spPr>
          <a:xfrm>
            <a:off x="1365552" y="4566842"/>
            <a:ext cx="1584176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de cantos arredondados 55"/>
          <p:cNvSpPr/>
          <p:nvPr/>
        </p:nvSpPr>
        <p:spPr>
          <a:xfrm>
            <a:off x="5328373" y="2708920"/>
            <a:ext cx="1584176" cy="28803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de cantos arredondados 56"/>
          <p:cNvSpPr/>
          <p:nvPr/>
        </p:nvSpPr>
        <p:spPr>
          <a:xfrm>
            <a:off x="5330754" y="3815809"/>
            <a:ext cx="1584176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de cantos arredondados 57"/>
          <p:cNvSpPr/>
          <p:nvPr/>
        </p:nvSpPr>
        <p:spPr>
          <a:xfrm>
            <a:off x="5325992" y="4559699"/>
            <a:ext cx="1584176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Seta para a direita 58"/>
          <p:cNvSpPr/>
          <p:nvPr/>
        </p:nvSpPr>
        <p:spPr>
          <a:xfrm>
            <a:off x="3131840" y="2708920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CaixaDeTexto 59"/>
          <p:cNvSpPr txBox="1"/>
          <p:nvPr/>
        </p:nvSpPr>
        <p:spPr>
          <a:xfrm>
            <a:off x="3491880" y="19168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Ā⋅B̄ ⋅C̄⋅D̄</a:t>
            </a:r>
            <a:endParaRPr lang="pt-BR" b="1" dirty="0"/>
          </a:p>
        </p:txBody>
      </p:sp>
      <p:sp>
        <p:nvSpPr>
          <p:cNvPr id="61" name="Seta para a direita 60"/>
          <p:cNvSpPr/>
          <p:nvPr/>
        </p:nvSpPr>
        <p:spPr>
          <a:xfrm>
            <a:off x="3131840" y="1988840"/>
            <a:ext cx="28803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Seta para a direita 62"/>
          <p:cNvSpPr/>
          <p:nvPr/>
        </p:nvSpPr>
        <p:spPr>
          <a:xfrm>
            <a:off x="3131840" y="2348880"/>
            <a:ext cx="28803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Seta para a direita 63"/>
          <p:cNvSpPr/>
          <p:nvPr/>
        </p:nvSpPr>
        <p:spPr>
          <a:xfrm>
            <a:off x="7092280" y="1988840"/>
            <a:ext cx="28803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Seta para a direita 64"/>
          <p:cNvSpPr/>
          <p:nvPr/>
        </p:nvSpPr>
        <p:spPr>
          <a:xfrm>
            <a:off x="7092280" y="2708920"/>
            <a:ext cx="28803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Seta para a direita 65"/>
          <p:cNvSpPr/>
          <p:nvPr/>
        </p:nvSpPr>
        <p:spPr>
          <a:xfrm>
            <a:off x="3131840" y="3861048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Seta para a direita 66"/>
          <p:cNvSpPr/>
          <p:nvPr/>
        </p:nvSpPr>
        <p:spPr>
          <a:xfrm>
            <a:off x="3131840" y="4581128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Seta para a direita 67"/>
          <p:cNvSpPr/>
          <p:nvPr/>
        </p:nvSpPr>
        <p:spPr>
          <a:xfrm>
            <a:off x="7092280" y="3861048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Seta para a direita 68"/>
          <p:cNvSpPr/>
          <p:nvPr/>
        </p:nvSpPr>
        <p:spPr>
          <a:xfrm>
            <a:off x="7092280" y="4581128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CaixaDeTexto 69"/>
          <p:cNvSpPr txBox="1"/>
          <p:nvPr/>
        </p:nvSpPr>
        <p:spPr>
          <a:xfrm>
            <a:off x="3491880" y="22675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Ā⋅B̄⋅C̄⋅D </a:t>
            </a:r>
            <a:endParaRPr lang="pt-BR" b="1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3491880" y="26276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Ā⋅B̄⋅C⋅D̄</a:t>
            </a:r>
            <a:endParaRPr lang="pt-BR" b="1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3491880" y="37797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Ā⋅B⋅C̄⋅D</a:t>
            </a:r>
            <a:endParaRPr lang="pt-BR" b="1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3491880" y="45091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Ā⋅B⋅C⋅D</a:t>
            </a:r>
            <a:endParaRPr lang="pt-BR" b="1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7452320" y="19075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A⋅B̄⋅C̄⋅D̄</a:t>
            </a:r>
            <a:endParaRPr lang="pt-BR" b="1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7452320" y="26276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A⋅B̄⋅C⋅D̄</a:t>
            </a:r>
            <a:endParaRPr lang="pt-BR" b="1" dirty="0"/>
          </a:p>
        </p:txBody>
      </p:sp>
      <p:sp>
        <p:nvSpPr>
          <p:cNvPr id="76" name="CaixaDeTexto 75"/>
          <p:cNvSpPr txBox="1"/>
          <p:nvPr/>
        </p:nvSpPr>
        <p:spPr>
          <a:xfrm>
            <a:off x="7452320" y="37797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A⋅B⋅C̄⋅D</a:t>
            </a:r>
            <a:endParaRPr lang="pt-BR" b="1" dirty="0"/>
          </a:p>
        </p:txBody>
      </p:sp>
      <p:sp>
        <p:nvSpPr>
          <p:cNvPr id="77" name="CaixaDeTexto 76"/>
          <p:cNvSpPr txBox="1"/>
          <p:nvPr/>
        </p:nvSpPr>
        <p:spPr>
          <a:xfrm>
            <a:off x="7452320" y="44998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A⋅B⋅C⋅D</a:t>
            </a:r>
            <a:endParaRPr lang="pt-BR" b="1" dirty="0"/>
          </a:p>
        </p:txBody>
      </p:sp>
      <p:sp>
        <p:nvSpPr>
          <p:cNvPr id="78" name="Seta para a direita 77"/>
          <p:cNvSpPr/>
          <p:nvPr/>
        </p:nvSpPr>
        <p:spPr>
          <a:xfrm>
            <a:off x="3923928" y="580526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CaixaDeTexto 78"/>
          <p:cNvSpPr txBox="1"/>
          <p:nvPr/>
        </p:nvSpPr>
        <p:spPr>
          <a:xfrm>
            <a:off x="4355976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B⋅D + B̄⋅D̄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 animBg="1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Ótima ferramenta para simulação de Sistemas Digitais;</a:t>
            </a:r>
          </a:p>
          <a:p>
            <a:r>
              <a:rPr lang="pt-BR" dirty="0" smtClean="0"/>
              <a:t>Possível simular desde sistemas muito pequenos tal como uma porta lógica, quanto muito grandes, tais como um processador;</a:t>
            </a:r>
          </a:p>
          <a:p>
            <a:r>
              <a:rPr lang="pt-BR" dirty="0" smtClean="0">
                <a:hlinkClick r:id="rId2"/>
              </a:rPr>
              <a:t>http://sourceforge.net/projects/circuit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1194</TotalTime>
  <Words>1059</Words>
  <Application>Microsoft Office PowerPoint</Application>
  <PresentationFormat>Apresentação na tela (4:3)</PresentationFormat>
  <Paragraphs>375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ufu_modelo</vt:lpstr>
      <vt:lpstr>Funções Lógicas Incompletamente Especificadas Software para Simulação de Sistemas Digitais</vt:lpstr>
      <vt:lpstr>Na Aula Anterior ...</vt:lpstr>
      <vt:lpstr>Nesta Aula</vt:lpstr>
      <vt:lpstr>Notação Don’t Care</vt:lpstr>
      <vt:lpstr>Notação Don’t Care</vt:lpstr>
      <vt:lpstr>Notação Don’t Care</vt:lpstr>
      <vt:lpstr>Exemplo Mapa-K3</vt:lpstr>
      <vt:lpstr>Exemplo Mapa-K4</vt:lpstr>
      <vt:lpstr>LogiSim</vt:lpstr>
      <vt:lpstr>Exemplo: Processador MIPS</vt:lpstr>
      <vt:lpstr>Exemplo: Multiplicador</vt:lpstr>
      <vt:lpstr>Exemplo: Banco de Memória</vt:lpstr>
      <vt:lpstr>LogiSim: Ferramentas</vt:lpstr>
      <vt:lpstr>LogiSim: Ferramentas</vt:lpstr>
      <vt:lpstr>Projetando um simples Circuito</vt:lpstr>
      <vt:lpstr>Bibliotecas</vt:lpstr>
      <vt:lpstr>Barramentos e Distribuidores</vt:lpstr>
      <vt:lpstr>Pro 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87</cp:revision>
  <dcterms:created xsi:type="dcterms:W3CDTF">2012-07-13T23:11:31Z</dcterms:created>
  <dcterms:modified xsi:type="dcterms:W3CDTF">2013-08-28T15:17:04Z</dcterms:modified>
</cp:coreProperties>
</file>