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78" r:id="rId5"/>
    <p:sldId id="279" r:id="rId6"/>
    <p:sldId id="275" r:id="rId7"/>
    <p:sldId id="293" r:id="rId8"/>
    <p:sldId id="276" r:id="rId9"/>
    <p:sldId id="277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61" r:id="rId24"/>
  </p:sldIdLst>
  <p:sldSz cx="9144000" cy="6858000" type="screen4x3"/>
  <p:notesSz cx="9144000" cy="6858000"/>
  <p:custDataLst>
    <p:tags r:id="rId2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956F-BC5E-44AC-B07C-953955A5604F}" type="datetimeFigureOut">
              <a:rPr lang="pt-BR" smtClean="0"/>
              <a:t>12/12/2013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38366-6CDF-48BF-872C-A4B38CF6BD6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12/12/2013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Dispositivos Lógicos Programáveis (DLP) </a:t>
            </a:r>
            <a:br>
              <a:rPr lang="pt-BR" sz="4000" dirty="0" smtClean="0"/>
            </a:br>
            <a:r>
              <a:rPr lang="pt-BR" dirty="0" smtClean="0"/>
              <a:t>Ideia e Arquiteturas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GSI510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DLPs</a:t>
            </a:r>
            <a:r>
              <a:rPr lang="pt-BR" dirty="0" smtClean="0"/>
              <a:t> – Dispositivos Lógicos Programáveis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1249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Milhares de unidades lógicas;</a:t>
            </a:r>
          </a:p>
          <a:p>
            <a:r>
              <a:rPr lang="pt-BR" dirty="0" smtClean="0"/>
              <a:t>Funções lógicas sequenciais;</a:t>
            </a:r>
          </a:p>
          <a:p>
            <a:r>
              <a:rPr lang="pt-BR" dirty="0" smtClean="0"/>
              <a:t>Programação/Especificação via ferramentas CAD;</a:t>
            </a:r>
          </a:p>
          <a:p>
            <a:r>
              <a:rPr lang="pt-BR" dirty="0" smtClean="0"/>
              <a:t>Possibilidade de testar o sistema antes de efetivamente programá-lo.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899592" y="6492875"/>
            <a:ext cx="7288088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25144"/>
            <a:ext cx="1704975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869160"/>
            <a:ext cx="2172719" cy="14737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9" name="AutoShape 5" descr="data:image/jpeg;base64,/9j/4AAQSkZJRgABAQAAAQABAAD/2wCEAAkGBhQSERQUExQVFBUVGBoYFxUYFxwXFxgcHBoXGBgXHhgYHCYeHhwjHhgYHy8gJScpLCwsGB4xNTAqNSYrLCkBCQoKDgwOGg8PGikkHCQpLCwsLCwpKSwsLCwsKSwpKSksLCwsLCwsKSwsLCwpLCwsLCksLCwpLCwsLCwsLCwsLP/AABEIAOkA2AMBIgACEQEDEQH/xAAbAAACAwEBAQAAAAAAAAAAAAACBAABAwUGB//EAE4QAAEDAgMFBAQJBwkIAwEAAAECAxEAIQQSMQUTIkFRMmFxgSNSkbEUJDM0QnOhwdFDYnJ0k7LwBlOCkpSjwtLhFWODhLO0w/GipMRE/8QAGQEBAQADAQAAAAAAAAAAAAAAAAECAwQF/8QALBEAAgIBBAEDAgUFAAAAAAAAAAECEQMSITFBEwQyUWHwFCJigeFCUqHB0f/aAAwDAQACEQMRAD8A7S8IpzcJECGcxJMJSM65JPQVsmFpU22rJh0XddUIK+hPd6qOfOs3FehV+qt/a9WuLbTMKOVhkIOROq1rSFeajcSbACvJvo5jTCbNZdEobxKhMSVNJB/rGmlfydbH5N79qx+Nc3FugBLjyUkx6DDfRSn1lDWPtUe6lU7WV/MYX9iPxq1N8CzsHYrf8y7+3ZoVbJa/m1+eIZpTZjrr68qWsIIBUVFoBKUjVRM6fjTzOGXvClfwUNhrfb1DIWkt+skC5PdVWPKxpbMlbKaH5M/2lr8KFWz2f5sf2pv8K3DSjiENgsFtaA6lzcAHJCj2TfNwm1KbbxZbLamtytp1JUgnDpSqAYIIIB10MXq+PIhpa3CGDauAgX1+NI6zyHhQ/A2v5tH9qR+Fcs7cd9Vn9ij8Kr/br3Rof8FH4Vi4zJudM4Vr1Ef2pP8Alq/gzQ+g1/ak/cK5J229/uv2SP8ALV/7ce/3f7JH+WmmY3OqENpMoQwFDQqxIUkHqUxels2YrShwGbv4km0c0pI0HLv0FqHDYx5YKlLbbQnVZaRE8hATJPcKmJczgBWKEAzCWVJE8jZImo9nuDPDuh1aWmxlYSQVTbMARK1nkI0HLxrtbW2oh8pS0sukPBaTut2lhtIgozEcU/xypTZ+zwsQJDAMkmynj1I5IHIV1XFCIGnIVfNpTig8mlUZ4pAcQpC+yoRXAc/kUzcJcdSDeM5yk96RY13jVTetMZyjwzSptC2AxisOhLRQtpKVJVnwiUy7BnIsr0B7oodnNKAcUoZS44tzJ6gUonL5U2V3rMKrOeaU40zOWRyVFmgWKsu21qiqtBpM3WwqxEg6g1lhcE22SUJCT1i/hJrcqvQ5r1VJ1sZKTRea1ZrVUKrUJXahGwVqqUvjEZkKSDBUkgHxEVKzil2wlYeIVDKv1Zn/AKpp4ol2CJ9PhxH/AAq52LPoVfq2H+1w10kKG+Mj8uyB3ei/91m/v/B0nnH3StalKJJJJJJvXd/k1tZtlKwpwsrKkkOBvecIMqREGJ6/hXnwffREV2QengqdM9ZkcbxgeYSCziFgJIEpUlUFaSPomQo36GsVKxJxaXoUkb7cJygBISFkbuByiZ758tdgOlOHZBUmVYtGUE3SMvF7bj+l30+Mek6KQM2POXi0Ce0f6UHu4636djbVnMeRiQVupClPOPLaSuxKQmbJGgMBQmIgGubicBiX1hbiXHFKJbBI5pmUiAAIhXsNehRtC4ylAnHnLxaATmOmir3Hr99G3tUcMKSJx6gni0TxZjpoqTf88daigi6TyidhumPRquooFj2hMp8RB9hqI2C6csNq4lFAtqpM5h5ZT7DXqU7T7EKQJx6svFonjzHTRUm+nGOtArak7sIWgH4euLzlTx5j+iqTf88U8aJoR5lOwXjlhtXEopTbVSZzDyg+w1EbAfOWGlcRUlNtSmcw8oPsNeow+1RDUKR8+Xlvog55OnZMm+nEOtRjag9FCkj485HFog55OnZObwuOtPHEaEcNOy3w3hsiJVvHcqSAbpiZBPLKr2VDjcccnAPSFSUcB4imcw7Vog69DXYZ2kBuoWi2PciFaIOeeVknN4XFTDbQR6GFoEY9yIV9E7ySLdnijpcdax8MO0R40zgI2jjFhshKSHTlQckBRmIBKutVh8Zi15QlLfGSlJKYBIAJuVWiRXeTjkFLQCmzlxywkE2yEqM6dni107NY4bEpSWYUzKMYsDi1SRrp2QDr3Csfw+P4HiicNnH4xeTKhPGSE8GpTGb6XKRrWjRx6ykJbTK5KeCxy9qCVRauxgMQlO5u0cmMcSOIiQr6WnYEi/cK1we0Mm4CXG4TjXEwF6oVnE6dkZvA261fBjXQ8UTzuFexjiglKEqKs2XgInL2rkxatEN445craTnCingNwntfS8K7mC2hk3MLb4Ma6gQrtIWVSRayRm8LDuqYXamTcZVNkN4xxsceqFlVxayBmHcYHUVVgx/A8UTzp+GkIIbB3gUUejNwntGJnpUT8NOT0aSXJLYDZlQHaI4uVtetehwO0CFMKlpSmsU80DnjMhQVcWsgSP6oq8HtFQUwAptW6xTrR49ULzEkSOwmU875fCngx/BPDE5mCxG8QlUQTMjpyrU61hhISnJmQspUsSk2MKNx3VoFmdK8ucak0jklGmUVWoTpUK7GhUu1YGDBXV0KjUqoxZniz6Bf6vhv3ya6G8G//wCZb/6H41zsb8g59ThveqnMVgVvOONoAUsPIXkJyyjdgZgZFp5g10JW6++jsRw8hBIMg9KVxGLMlAEEGD18K9ltrNwuKQxhShaAp3eZ1oiwJQCMwNo56a15Lb2J3mJdUHd9JHpMm7mEgdk6Rp5V6UcWnk2xjQgXstydbf6VBiQTz05g/fQtp5ny7u6iNVmwJSzV5zQTNQGsqAZWYoc320BVQzUoGiTrVk1lIos1ATPUKqlUqlAsk0IJ61akmhy0oEzGP499UavLQAUoFlR+6q9tXNUP45UBYFqkVVXQBsvlCgpOo+3uPdXpdl7S3zYXAGoInmDBryi667boOFwV0PEOOpKF8CI3k5M1uslV9e6ufNiU1fZrnj1nYJUtxplvKFuqgKVcJABKlRzgDTrSrrigWtys4lD6lIbUWywc6VBBBBmUyRetFZmkpcw+HwyHATDjb4WUyCIylXSYVSLu1XkrQ/iVlxxuN0gkG4IIJCbBMjxMVpWOEVT3Zr8cYqmPY1ZZIK3WXUZ1NqU0SQ24kSUKn3ipXGxe2H8WEtqCYkqCUICBmPaWYFyeZNSkseO/g1ThFvY9M3IKQMqlFASj+axTQ0R+a4n21EKQS0C18IbK8jYUsodbUfyKjFwJETypXaHyT0CASw4ANEqWklRT0nupnFCVxlzTjRwzlzcCLTynrWmC/MjZHk6OMw25LSt3hsMQ6BvAreuImbBNswM//IWtXkf5QYjPinTvC7xdsoyEwAOzyjTyr1W0jkWzAwrBDsBTZ3j6ZKtNJSZ+2vKbfUTinszhdUFkFZAEwByBItpbpXrvg6BFpMH7b1aldPYOXtoZok8qxKUkHlNWWz0NdJpoAW9tK4t1QVAEffWClb2MmhdKDyFCpo9D7KcZxaYvY0u/iM2mlW3ZKQuaumm8LmRIJnmKxQxKSomANKtijIzUrZeHhIVOtVicPli+tLFGea16gFFhms03iBRNYfMCedLBkao0QF4rRLIKiJ8KWDAVKMtnNFZmlkCBoSaICgVQFGulvs+Gwic6HAl11ORwZW0nOTlUZuPpTHOL8uYTTjapw+HBWhQDrgyOD0aJWTCtde1MXzEXipIqD2lhArdJhgZrS1JSZVEmQPv0pzDbOTBDbKFhJKStaikqUNYA5ClXkwpgw1cgy0LHiAvKRf210dmHgc7nXPfXDmbRzZnTstGBVEZW2kntFCipSh6okWmqrp7LWJUoo3hSklDfJapSADHIST5VdY44SmrswhGU1aE8fO7c/wCWH92aZxIlzQKnGEZVGEnhbEE8h30nj1HI5+lhh/dGtsWuXB2DOMXZZhBs3ZR5J61jj9yLHlHQxeJbQpgg4Voh0ycOC48kcdkwkHLrz515bbOMDmIdWFKWFLJClJKTFrEEz7a9C7ighxgheGTDyjGFazOjt6cF08vZXnNuYjeYl5UqOZZPEjdnlYoNx0r1TqFAqrmhzdKtJuJqAfwDipjUe6mX0gpOaKjSAAIiKSx5VPdyitXLMuhSfZUNOMYCRKqWfYKTfyNbLTJRtglwqBodfxq8eYiNKxbdCUW7R+wVqnEBSMqjesWt7ATqvRp8qHHquPP7qB58ZAByosQpKr5o8qJUUrBc6pDsIketUwrqUZrz0PWsS4MhHOZ8qtEGFgEpUNCRNLvKhZI61MM/lsdDV71OYqPl40BtiEmJGvMUlmpnD42CZ0NLvESY5/xFF8BhJNApVDmqlVQWTTTb84fDpzpMOuDKtA3Ylcwo3J1zXA1I4qTJpvD4kFhhOfR5cpcSdymVzB1CgRCjYaxeowdB/B2SorwqMi+MN8PZ1OXImdI53nrTOzCd2skQFLWtM6kG4NZJeSShvJhFgkkKQ2ApMDTNlTY+HKfF0xevP9RLejjzunRt/JDZ7mJSl915tpmSDCcqp9UKUQNIuJ1qV55WLGVLbaiW0CEiZ1ur2kn7Kld8YwS2RvjjVHVx6zlXb8phx/dGtsTdxPY+dufKdj6Ha14etK402X9cx/0qYdPpEdj5298pdH0O1+b1rz4e5GiPKHsRiAF4eHWUneq+asy6ntjh4Lp5eEV5vbCj8Iela3TnUM6wApUWvltyi3KK9Fi8YN4wBiG7LVbCsS6ntTlIRJHId1ea2s9mfdUCsgrUQXAUr15g3HSvVOoVmpVCpPKoUbwq1gcOnfUexKxYgDyosPik5Qk25TQ4xgiDJI0vyrX2ZdBNLdSLTHtrF59Zsr3U+8qALgXE/hSL7udQAvRAAMqiYrIGukF3i0R50i43lcHQmikSilMK6VmlN4i9PhPFroNKQfUQs8jVTsGgwiuhrJSSDFOFXo55xrSuHEqk8tTSwUpogTFRpsq0p1CAqRIPO1Y4NvKsg8hSy0LLQRqPCqWgp1p1JDljZXs99Z7QTBT4UsguEeVC4iDf2042sA3mDERWOITAvzMjwpe4FhTDDsMs+kUYeVwrQdw3xXkxBJso91rxSwNMtYn0LKd4vheUSHEegRKhcGIVpJHfF6rIdVsy4zdkxn+SAA05kAT/AO66BVFc17GAOtklpV1fIIgSQEiEgXJPLrNP4gqQoIcbcaWRmCXE5SodRBNedni3K0tjj9Qnqs8xgWSgZVCCKunMSOM1Vd0HcUzrxu4pnTxqu1+sMD+6rZa/SIugfGnzLglHaR2he1L4vVX60zH7IVqo+kbMoHxl+6xKBxJuoQZHlXBj9yOaHKOljdpS5h/jKTClWwrHpUWPZlBkchbSvL7QcJdcJU4s51cToyuG+qk8jpavTPbRJcw3xoKylVsMwN43bkCi45C1hXl9pLl90lS1nOricELNyOIda9Q6TGpNCalCjDeLgRANU9iSqNB3VmUwJ9lVnjvrGkU1exZUIMfx50DbxSZAvWebnHlRqFpgCrQK3vFPnRLxRPIW8aEptoI686EDrpUoBrxJJBsI6ULuIKtY8aCL1XLShDT4UYiBpQtvlIItehmhKeVWimzT5RcAX5xVuYsnp5CohyyL/S/CrxKkkWtc1j2DFKyO6iW6TqazmqmsiGqXSNCayWskyalCTQpFKpsPwyyN6s5XSci0Sw3KpkK5k6qFJTTTWJG4aG9cGV48C0egRJnMFcydSOhjlWLB3sLtx1kt7r4O4qSRkbTKbDRRuDHsI50KxnLYS26nIpTi1vObxxa1RIHRAi3jWb6hCV/CMPmRcJCVJBBAvI91Yr2sr+cwv9dVcmSUlsjRlk1shIP51KIEDMQPIxNSssUwtltDqVJcC1KBKZyhZJOTMR2o4vA9xqV1wg1FUbYUopHcOVyVBQCXVocac+ilxKAndL6TGvfTuBc9L2sO2SvM43iAFbtZ1WgHUHWuPhMSFhbjaASR8Yw/JY5uI6H3V09mPgrQQ7hMiey4+nM6kR2Cm8x4V50VU0jnj7hxzaA3mGAxk5c1sNhxvG7cuAzOgtoK8ttBzM64rM4uVq4nBDhue0OR616hzHS5hpxk5M1sOz6Vuw0hJzC0THKvK41zM64cy1ypRzOCHDc3UOSutep0dJjNQd9UaqaA03vLlVZwdatREdnXvobDkTNQEzjvj7asrAECbxrQqTB7qpwdJ63oAs41g+FRLhHnUSi1/KhSKAm8k3qE1HEwYqLEaUKSR3zQqNaFJ9X31iaELqTQpHKjmfxoAaqpNQHrQFmgNEqibjmBbxoDKKbaxHoWwXljK8TkWiWEXHEDzJ1PspRJinWsV8XQnfrGV4ndqb9CiTObPzJ7RFSQOml4KUyN404ApVm0wBZNyOcx9hrpbkEwEAk8gkEn7K5iX8y2vSNOHMo+jERIFzfn4cuddzAPhCySY4VBKvVJBAP2/bXnZvekcubeaRxMNtdWFw7jIYUS84srLqTu8osnIlRAJ1lXKwqV3doqHwdplTpxC05ipwpyDiMhITJ06zeqrqfqnHZGcsqg65PC4ZakKC0EpULg163YrysyHSnAs5iYWtJKjeCQi83nl7K8iDXpMHKF4OVJQQkmViUplaiCoQZHlWDVyiYxe52XtpDM0PhaOAqGXDM+lbEaJJBzItrfRN68fi3cziyFqclROdYhapJ4lDqede0VtKVtj4UghJUMmHa9InhFgTq2I9qU3vXicY4VOOKzFUrJzEZSZJuRyPdXd0dCMp+yoTVVEJk+NQoRVYVaCk6mI7tRUCQdCZ7/APQ0KADz748KhQnVAmxtHOqdI5EaUIIqFAIkT0qEDS93DSKiXoEQPOgy+Mj2VaG5EwT4UBanRM0JctpFAU35gCqy8xPnQBqc76EEcz3zQKtVAjnQB570ZI8ayKbxVqTHfQEK7RVTVTUFAaLigUqpFAaAI05h8YdwlO/UMrs7pSJaTpxBXMnU+VIg06xjIYCN+ZDs7pSPRo04s3OdTa0Cowdb4RmWz6VpzjJhtOWJA79TztqDrXTNcxxyUoIxGHUtKsyUBKkAyANdJPTxvW+DxYXIIKVp7SeY8O6vO9QndnL6hbjJqVSiKquY5GcfBYUNBLjicy1fJNdTyWoer766mzcXusQnMptT6j6RxxIW20I7IHUc400pRIWFqCTmxChLrv0WU8wDyMc+WgrTYuPbS+hDSWQBq+8jOSdSqDICeWk+FdsLc0dcfcjtO7SkoAxbYyTbDNelTASYBOqBGvMpFzNeKxDmZayVFcqJzGxVc8RHU617YbRJKR8MZRGaN0zxN2TYHm2I1vdI614jELlxZz7yVHjiM9zxxynXzr0XwdK5Mya0aVceNZVJrEpulMXkeEg+6hZTrpoedZE1KAPJ3j+O+tFrsASDflH3UuqpFAbDUmRzjzoAJHaHhpQkVRqANQuL+fWhVPl0mhoSqgNFnvEUKaEVZqlCbUL1FRFZk1dCF1U1VVQFpqGpFUTQFmm2cbDGT4REOz8HU3wJmOPP387WA1pOKaaxnxfJvxZ4K3CkcKZHymfnOhEdKxYOrisYndwtTLgJM7pMFNkwoX18utzShkFIKoUPkneSh6qu7l3Uzi8eUt64d0FVwlsQBCYPdMa9Z1pThyc1MqNx9JpXX+Na48nJqy8nVwmMzggjKtPaSeX+lSuWZBSFKAUB6J7koeqru91VXO4/ByPH8DRZK2yhkpQyDxuuKyb1XWTy6JpjYGyt2+hRewogzxLzp80gGfd31hnCsi1oCgQQxhxJEC2Yga/fTmycQoYhKF4bDMq6rQUgW1OabeVdGPVq24N0FujsDaQSpObGMoAzXZbO8RATbqpFrG8kC5rwz68y1KzFcqJzEQVSZzRynWK92MdkInGYZoIC+Jpo7xuydYjMm3mRrXg8S7mUpWbPJJzxGab5onnr516HR09g1DyrJ97KJiegomHJAJseYmSKxKNqQcsRzBmO4z5VkVxYWtQlZveqCu6aAImdY8amTSCDfv8AvFCozVA0KMOrInjnu4vwigQvhjNlvPO/TSgWsHkPtoQuOU1CFPEzf29e+qNRSpqgKoJUCoq6ChS5qRVE1KEJNQVCKoVAGaAuDQEVjiF8qwgUA+aYTi/Q5N8mQ6Fbkpsm0bwqm4MREctaSYXamkYv0Ckb5FnUq3BRcW+UK+YMZY7qkgdrFNl1uN9hrEkBMoBskWtz7+hvXGQ6plRtB0Uk6EdD3V2cU+kNkKOHcbKolpBSQY7aQQDaPOTXOfbzBSVcRQjOhY5p5A/xauWTV78GnLswlIEOJ+gWt6kH6JtofbUqlnXvwv31dIGpHQYxoZOHUpOYbmCJixWqb+Ejzrq4XbaHsQlLLTKEC8vJ3gbHeqJyk8upm2tedxpBGGCjALYk6wM6713duY6MPu0uYct8JbSyMqhlBBU6MsknxP31sxv8pljk6f0Or/tbiQpWMwjeVKuJpqVo0EERxjp7b14PEu5lrOfPKjxxGa/ajlPSlXwSNawL+UJiAROa0T+JrfGV7G2M0x9l4pWlY1SQRIBHdY8qJ98uLUtUZlGTACR5AWFI/Dh0VcTodKsYwW4V3EiEm46+HfVNgxkqClxiweylZmSISTIGp8Knw0W4VXuOE3A5juoDeKlLjGgxZV9LG8axVDHAxAUZ04TeNY60AzlqopcY4Wsq+ltetE3iwogAHiMAkQLa3oDQmrpYY0GOFRkwOE3I1A76gxcxwruYBCSb9PHuoBiKlLjGaWVrA4Tc+r491T4aPVVrl7J19Xx7taA3AqFNL/DR0VrGh16ePdUONHRWsaHXp491AMVVYfDR0VYxodenjUONAmyhFjY27qAN9qayGHV0ovho5hQixsbd1RWNTfW2tjQG6UwAOlWvEncFG9TG9B3WWCOEDPn79I5RPOk38dFgDm7xEUq20SZJ76xZG6PUbRJUFqzMrjKMzScqdFQAmByFzHTmaEHX9Wrlo0rqx/2p++uSZzzlbKv/APV/GpVj/wDKfvqVEYoHaPZw/wBSP310pTe0jw4f6lP7y6VBrKPBiUpFLPM03NUlJJAAkmwGpNbIuip0dFLD8sQpr0jCkNwnMcqAMySEgnPw+/STS2BS8VYbKU8bLjbcIUZSmMwEC6uG8TqetdNtZS5lzAqbYWFyApKI48ukaj7SJrHA7VcyBZyoQ00WgrKJIITlRB7RlI+2da2+SHydCmqOfs9DxOFylJzNuob4VGQntAQm54eU9rvotmB74qUZbtuob4FGQIzRCbk5RceteJro4bGOA4cZspLC0gQLIEkCOhyJMd1TA7ScnDwsjMy4gWFkCeHwOUcOlqeSHyXWjn7KD5OF3eUkpdS3DajZM5tE3OlxPavEmq2dv/imUJE71DXozfUKiE3UbaX4hPOnNifyidLjaeEZW1tg5RZJSZT3i1aYLa7ivgoBCZQ6hNgcqRmkeF/squcVyXWjm4AvRhcoTGd5KPRq7UrzaJuozykjMJi8VhEPEYaACN66EQhRlRzZhZNzxaC90+XQwO1XFfBuIiUuoH5o4rW5cWndS6tuuIaw7gPJ1IHIAkyLcjnNTXEmtGGFZejDQLb9zJwKuo583K+ptqLdLTCNO+hiB8ZWE2VOfikREzxQBE3TXRwO13T8E4ubiUfmAhYIHQEOGw6Vz9k7UUHkBICeJUHmM4UD9ivsFPJEa0C2l30enztSRwqPpLkjs3PdrYWtVoQ7CYy2xZSOFXb8k692ttK3f2yoNtLTYpcdy3snNnzADlIdUPOjwm0llLBkg71aUxbLmCyqOk71VNcfkutCkO37PzuOyrt2vYa2FtbaVHEulKhKL4tKTwmQsZSJt3AxrZVurbOOXDUEiMQ4EkfRKs+YjpO8VPWaNjaaxu4MFOJWEH1SrNmII651VPJEa0IPpdO8mPnSZ4T2xl7teAcOtldavFtukPTlviEBXCq6wUxMjWRob2VRs7ccDqUAwEvEpItlKlKBIjScxnxplnaTiYhRhOIISAYykzmUOhM3imuI1oUxe9JxE5OJ9sKlJ7VoBtrbTWyqrGJd+MzkEutIXIMgjLEgjTu1sq1qcO2XW+NKoLb6sthZUGSOkiQY1k1bW3FqaQSEjLiUrTAFlHKSR5pGtNcaGtHE25mViXCuM1gYmLAdb1kw3TW0SC85AjiPOefWgQK1uWxqnIIC1dSP+1P31zOVdNJ0/VT99aJmkADT9WP+KrokCSnvwx/xVKsb6M0jHaZsx9Qn95dKpPWm9oizNxZhFv6S6UQgkgAEk2AGprOPBrZaUlRASCSbADnXYw2GLZLbcF8jjc+iwnmJ0nqeWgqmMOWju2yC+Rxr+iynmJ69Ty0qkhJQUpUU4dJ9I79J5XQfcPM1qlK9ugikpQUFKSUYdB9K79J5Xqge4eZqOKHA4tEDTD4Yc+i1d3vNRxwcC1otph8MOfRau6efOiOcOGDnxKxxrkZWE9AdAQPZpWKLZW7WFlMheJWDvFkjIwmLjpMa9KDD5QpKkn0OHQtJcNs6lg2SNTc2HSqQlJQpKVFLCflXvpOq9Ud3QeZrA+nOZXosO1oNY7h6ziuvfQWY7BZKTvVWbbBknmSkgJHUknSmdnpIODBEGHjHjoaNbiSErWiGxbD4caqPrq69556Dvo5wsiy8Ssf0GExEdAY9nvspNsWZbJT8z/4tJYr5th/Fz3proYUpC2yky3hwrM4bAlQ0SOd7CkMSPi2H8XP3k1lH3ff1Ih7Zv/8AH9Y591c7Y59O3+lXQ2afmn6bn3UjsU/GG/0qq/q++2WyYofF2/rHPcmmdnjgw/159yaXxI+Lo+sX7k0zs/sYf68+5NH7f3f+x0Xhuy1+tK/w1TWiP1o/dVMr4MwGYtPlxSRrltfwsaJxKYIUZZcUVocGrazyIH8dKxFiYSfhPfvf8dNLXAJOgxRJPQUTqVLUEqs+mChf0XQNJPXvqZ5zLSm/5Zk/aofxaq3YsjjQVvGjYrWXG1fRXMwJ5a1hh0HdqTHGhwLKecAQftrUpSEgGVMKPCr6TSun8a05s99KHkB5KVLBGVwyUqTIjSxtOs0XBnFW6Obi2p9IkylRJPVJNyk0uFV9BS9gBmAThwT20hsSesjLWJXs6M2TCkTBIZET/UrQvUpbUzq/Cv8AuR4UqrppVcfqx++vSfCtm+phv2I/yVucdgbWZnJb0X0OY7HZ7qkvUfpY/C/qR4vEPQEzzw+X2k3qV6l/H4GBZgApt6EdnoODTuqVuhnde1mS9NXaPM7SPyH1CP3l0ex1EKcIsUtOEHoctiKDaX5H6lHvXR7I7Tv1Lv7tbX7Dz2NsoBS21JShTW+eI7S4zW8OG3jRLcBCHFp4dMPhhefzlefmaFrUfqSv/JWmA+c4X6gf+WtPf39SgkLCzBC8Socaz2WE8x0BA9lZBCShSUqKWU/KvHtOq9UTqOg8zUwnzfF+P3mscb8zY/SXV7IifL3PosO1YAcu4es4a2dcBSla0w2LMMDVZ9ZXWeZ56DvHH/M8P+mum8R8+a/QR+6aMovK956+JV4ZWE+4ED2e/FKElKkIUQ0LvvnVZ9UdR0HOqwnZxngr941niPmLP1qvcafwYggb6w9Fh2/s7z1WarJvyI9Gw0Dc3gG5J6qV0rXE/MEfWn3VbvzBH1p9xrP/ALRUXg387qFJGRli8nlOpJ5qV0pHYvy7f6QppfzFP1v3UtsX5dr9IVemKJifm6PrHP8ADTGDcCW2CTAD5JPdCaXf+bo+sX7kVHvmyPrF/uipW37lAWpbLxIsqSR0IJ+0GnG3RBWgSg/Ks9Pzk93fyoNp/JYf9A++g2B8t/RV7qPeNkNlpSEhKlZmT8m4NWz0P3jzqylZWATlfT2F8nRyBOhJ689KxwnyD3imjxnyOG8T701iUJDnaWhP1zB0/SA/iKyWUhMXUyTZWqmz0/050+r5/wD0T+7XNw3yT/l76qKRSzIBMOJ7DnJQ5AmqGI1UAAfyjZ0PeP4tS7vyTfia0xHbV9X/AIaz0oyRnigBGU2UAR1E8q3S7p9SR76TxGiP0B71Vonl9Wfvq1sWjPFO8KRqMg+wmpVK0T+gfealboyaVI2J0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1" name="AutoShape 7" descr="data:image/jpeg;base64,/9j/4AAQSkZJRgABAQAAAQABAAD/2wCEAAkGBhQSERQUExQVFBUVGBoYFxUYFxwXFxgcHBoXGBgXHhgYHCYeHhwjHhgYHy8gJScpLCwsGB4xNTAqNSYrLCkBCQoKDgwOGg8PGikkHCQpLCwsLCwpKSwsLCwsKSwpKSksLCwsLCwsKSwsLCwpLCwsLCksLCwpLCwsLCwsLCwsLP/AABEIAOkA2AMBIgACEQEDEQH/xAAbAAACAwEBAQAAAAAAAAAAAAACBAABAwUGB//EAE4QAAEDAgMFBAQJBwkIAwEAAAECAxEAIQQSMQUTIkFRMmFxgSNSkbEUJDM0QnOhwdFDYnJ0k7LwBlOCkpSjwtLhFWODhLO0w/GipMRE/8QAGQEBAQADAQAAAAAAAAAAAAAAAAECAwQF/8QALBEAAgIBBAEDAgUFAAAAAAAAAAECEQMSITFBEwQyUWHwFCJigeFCUqHB0f/aAAwDAQACEQMRAD8A7S8IpzcJECGcxJMJSM65JPQVsmFpU22rJh0XddUIK+hPd6qOfOs3FehV+qt/a9WuLbTMKOVhkIOROq1rSFeajcSbACvJvo5jTCbNZdEobxKhMSVNJB/rGmlfydbH5N79qx+Nc3FugBLjyUkx6DDfRSn1lDWPtUe6lU7WV/MYX9iPxq1N8CzsHYrf8y7+3ZoVbJa/m1+eIZpTZjrr68qWsIIBUVFoBKUjVRM6fjTzOGXvClfwUNhrfb1DIWkt+skC5PdVWPKxpbMlbKaH5M/2lr8KFWz2f5sf2pv8K3DSjiENgsFtaA6lzcAHJCj2TfNwm1KbbxZbLamtytp1JUgnDpSqAYIIIB10MXq+PIhpa3CGDauAgX1+NI6zyHhQ/A2v5tH9qR+Fcs7cd9Vn9ij8Kr/br3Rof8FH4Vi4zJudM4Vr1Ef2pP8Alq/gzQ+g1/ak/cK5J229/uv2SP8ALV/7ce/3f7JH+WmmY3OqENpMoQwFDQqxIUkHqUxels2YrShwGbv4km0c0pI0HLv0FqHDYx5YKlLbbQnVZaRE8hATJPcKmJczgBWKEAzCWVJE8jZImo9nuDPDuh1aWmxlYSQVTbMARK1nkI0HLxrtbW2oh8pS0sukPBaTut2lhtIgozEcU/xypTZ+zwsQJDAMkmynj1I5IHIV1XFCIGnIVfNpTig8mlUZ4pAcQpC+yoRXAc/kUzcJcdSDeM5yk96RY13jVTetMZyjwzSptC2AxisOhLRQtpKVJVnwiUy7BnIsr0B7oodnNKAcUoZS44tzJ6gUonL5U2V3rMKrOeaU40zOWRyVFmgWKsu21qiqtBpM3WwqxEg6g1lhcE22SUJCT1i/hJrcqvQ5r1VJ1sZKTRea1ZrVUKrUJXahGwVqqUvjEZkKSDBUkgHxEVKzil2wlYeIVDKv1Zn/AKpp4ol2CJ9PhxH/AAq52LPoVfq2H+1w10kKG+Mj8uyB3ei/91m/v/B0nnH3StalKJJJJJJvXd/k1tZtlKwpwsrKkkOBvecIMqREGJ6/hXnwffREV2QengqdM9ZkcbxgeYSCziFgJIEpUlUFaSPomQo36GsVKxJxaXoUkb7cJygBISFkbuByiZ758tdgOlOHZBUmVYtGUE3SMvF7bj+l30+Mek6KQM2POXi0Ce0f6UHu4636djbVnMeRiQVupClPOPLaSuxKQmbJGgMBQmIgGubicBiX1hbiXHFKJbBI5pmUiAAIhXsNehRtC4ylAnHnLxaATmOmir3Hr99G3tUcMKSJx6gni0TxZjpoqTf88daigi6TyidhumPRquooFj2hMp8RB9hqI2C6csNq4lFAtqpM5h5ZT7DXqU7T7EKQJx6svFonjzHTRUm+nGOtArak7sIWgH4euLzlTx5j+iqTf88U8aJoR5lOwXjlhtXEopTbVSZzDyg+w1EbAfOWGlcRUlNtSmcw8oPsNeow+1RDUKR8+Xlvog55OnZMm+nEOtRjag9FCkj485HFog55OnZObwuOtPHEaEcNOy3w3hsiJVvHcqSAbpiZBPLKr2VDjcccnAPSFSUcB4imcw7Vog69DXYZ2kBuoWi2PciFaIOeeVknN4XFTDbQR6GFoEY9yIV9E7ySLdnijpcdax8MO0R40zgI2jjFhshKSHTlQckBRmIBKutVh8Zi15QlLfGSlJKYBIAJuVWiRXeTjkFLQCmzlxywkE2yEqM6dni107NY4bEpSWYUzKMYsDi1SRrp2QDr3Csfw+P4HiicNnH4xeTKhPGSE8GpTGb6XKRrWjRx6ykJbTK5KeCxy9qCVRauxgMQlO5u0cmMcSOIiQr6WnYEi/cK1we0Mm4CXG4TjXEwF6oVnE6dkZvA261fBjXQ8UTzuFexjiglKEqKs2XgInL2rkxatEN445craTnCingNwntfS8K7mC2hk3MLb4Ma6gQrtIWVSRayRm8LDuqYXamTcZVNkN4xxsceqFlVxayBmHcYHUVVgx/A8UTzp+GkIIbB3gUUejNwntGJnpUT8NOT0aSXJLYDZlQHaI4uVtetehwO0CFMKlpSmsU80DnjMhQVcWsgSP6oq8HtFQUwAptW6xTrR49ULzEkSOwmU875fCngx/BPDE5mCxG8QlUQTMjpyrU61hhISnJmQspUsSk2MKNx3VoFmdK8ucak0jklGmUVWoTpUK7GhUu1YGDBXV0KjUqoxZniz6Bf6vhv3ya6G8G//wCZb/6H41zsb8g59ThveqnMVgVvOONoAUsPIXkJyyjdgZgZFp5g10JW6++jsRw8hBIMg9KVxGLMlAEEGD18K9ltrNwuKQxhShaAp3eZ1oiwJQCMwNo56a15Lb2J3mJdUHd9JHpMm7mEgdk6Rp5V6UcWnk2xjQgXstydbf6VBiQTz05g/fQtp5ny7u6iNVmwJSzV5zQTNQGsqAZWYoc320BVQzUoGiTrVk1lIos1ATPUKqlUqlAsk0IJ61akmhy0oEzGP499UavLQAUoFlR+6q9tXNUP45UBYFqkVVXQBsvlCgpOo+3uPdXpdl7S3zYXAGoInmDBryi667boOFwV0PEOOpKF8CI3k5M1uslV9e6ufNiU1fZrnj1nYJUtxplvKFuqgKVcJABKlRzgDTrSrrigWtys4lD6lIbUWywc6VBBBBmUyRetFZmkpcw+HwyHATDjb4WUyCIylXSYVSLu1XkrQ/iVlxxuN0gkG4IIJCbBMjxMVpWOEVT3Zr8cYqmPY1ZZIK3WXUZ1NqU0SQ24kSUKn3ipXGxe2H8WEtqCYkqCUICBmPaWYFyeZNSkseO/g1ThFvY9M3IKQMqlFASj+axTQ0R+a4n21EKQS0C18IbK8jYUsodbUfyKjFwJETypXaHyT0CASw4ANEqWklRT0nupnFCVxlzTjRwzlzcCLTynrWmC/MjZHk6OMw25LSt3hsMQ6BvAreuImbBNswM//IWtXkf5QYjPinTvC7xdsoyEwAOzyjTyr1W0jkWzAwrBDsBTZ3j6ZKtNJSZ+2vKbfUTinszhdUFkFZAEwByBItpbpXrvg6BFpMH7b1aldPYOXtoZok8qxKUkHlNWWz0NdJpoAW9tK4t1QVAEffWClb2MmhdKDyFCpo9D7KcZxaYvY0u/iM2mlW3ZKQuaumm8LmRIJnmKxQxKSomANKtijIzUrZeHhIVOtVicPli+tLFGea16gFFhms03iBRNYfMCedLBkao0QF4rRLIKiJ8KWDAVKMtnNFZmlkCBoSaICgVQFGulvs+Gwic6HAl11ORwZW0nOTlUZuPpTHOL8uYTTjapw+HBWhQDrgyOD0aJWTCtde1MXzEXipIqD2lhArdJhgZrS1JSZVEmQPv0pzDbOTBDbKFhJKStaikqUNYA5ClXkwpgw1cgy0LHiAvKRf210dmHgc7nXPfXDmbRzZnTstGBVEZW2kntFCipSh6okWmqrp7LWJUoo3hSklDfJapSADHIST5VdY44SmrswhGU1aE8fO7c/wCWH92aZxIlzQKnGEZVGEnhbEE8h30nj1HI5+lhh/dGtsWuXB2DOMXZZhBs3ZR5J61jj9yLHlHQxeJbQpgg4Voh0ycOC48kcdkwkHLrz515bbOMDmIdWFKWFLJClJKTFrEEz7a9C7ighxgheGTDyjGFazOjt6cF08vZXnNuYjeYl5UqOZZPEjdnlYoNx0r1TqFAqrmhzdKtJuJqAfwDipjUe6mX0gpOaKjSAAIiKSx5VPdyitXLMuhSfZUNOMYCRKqWfYKTfyNbLTJRtglwqBodfxq8eYiNKxbdCUW7R+wVqnEBSMqjesWt7ATqvRp8qHHquPP7qB58ZAByosQpKr5o8qJUUrBc6pDsIketUwrqUZrz0PWsS4MhHOZ8qtEGFgEpUNCRNLvKhZI61MM/lsdDV71OYqPl40BtiEmJGvMUlmpnD42CZ0NLvESY5/xFF8BhJNApVDmqlVQWTTTb84fDpzpMOuDKtA3Ylcwo3J1zXA1I4qTJpvD4kFhhOfR5cpcSdymVzB1CgRCjYaxeowdB/B2SorwqMi+MN8PZ1OXImdI53nrTOzCd2skQFLWtM6kG4NZJeSShvJhFgkkKQ2ApMDTNlTY+HKfF0xevP9RLejjzunRt/JDZ7mJSl915tpmSDCcqp9UKUQNIuJ1qV55WLGVLbaiW0CEiZ1ur2kn7Kld8YwS2RvjjVHVx6zlXb8phx/dGtsTdxPY+dufKdj6Ha14etK402X9cx/0qYdPpEdj5298pdH0O1+b1rz4e5GiPKHsRiAF4eHWUneq+asy6ntjh4Lp5eEV5vbCj8Iela3TnUM6wApUWvltyi3KK9Fi8YN4wBiG7LVbCsS6ntTlIRJHId1ea2s9mfdUCsgrUQXAUr15g3HSvVOoVmpVCpPKoUbwq1gcOnfUexKxYgDyosPik5Qk25TQ4xgiDJI0vyrX2ZdBNLdSLTHtrF59Zsr3U+8qALgXE/hSL7udQAvRAAMqiYrIGukF3i0R50i43lcHQmikSilMK6VmlN4i9PhPFroNKQfUQs8jVTsGgwiuhrJSSDFOFXo55xrSuHEqk8tTSwUpogTFRpsq0p1CAqRIPO1Y4NvKsg8hSy0LLQRqPCqWgp1p1JDljZXs99Z7QTBT4UsguEeVC4iDf2042sA3mDERWOITAvzMjwpe4FhTDDsMs+kUYeVwrQdw3xXkxBJso91rxSwNMtYn0LKd4vheUSHEegRKhcGIVpJHfF6rIdVsy4zdkxn+SAA05kAT/AO66BVFc17GAOtklpV1fIIgSQEiEgXJPLrNP4gqQoIcbcaWRmCXE5SodRBNedni3K0tjj9Qnqs8xgWSgZVCCKunMSOM1Vd0HcUzrxu4pnTxqu1+sMD+6rZa/SIugfGnzLglHaR2he1L4vVX60zH7IVqo+kbMoHxl+6xKBxJuoQZHlXBj9yOaHKOljdpS5h/jKTClWwrHpUWPZlBkchbSvL7QcJdcJU4s51cToyuG+qk8jpavTPbRJcw3xoKylVsMwN43bkCi45C1hXl9pLl90lS1nOricELNyOIda9Q6TGpNCalCjDeLgRANU9iSqNB3VmUwJ9lVnjvrGkU1exZUIMfx50DbxSZAvWebnHlRqFpgCrQK3vFPnRLxRPIW8aEptoI686EDrpUoBrxJJBsI6ULuIKtY8aCL1XLShDT4UYiBpQtvlIItehmhKeVWimzT5RcAX5xVuYsnp5CohyyL/S/CrxKkkWtc1j2DFKyO6iW6TqazmqmsiGqXSNCayWskyalCTQpFKpsPwyyN6s5XSci0Sw3KpkK5k6qFJTTTWJG4aG9cGV48C0egRJnMFcydSOhjlWLB3sLtx1kt7r4O4qSRkbTKbDRRuDHsI50KxnLYS26nIpTi1vObxxa1RIHRAi3jWb6hCV/CMPmRcJCVJBBAvI91Yr2sr+cwv9dVcmSUlsjRlk1shIP51KIEDMQPIxNSssUwtltDqVJcC1KBKZyhZJOTMR2o4vA9xqV1wg1FUbYUopHcOVyVBQCXVocac+ilxKAndL6TGvfTuBc9L2sO2SvM43iAFbtZ1WgHUHWuPhMSFhbjaASR8Yw/JY5uI6H3V09mPgrQQ7hMiey4+nM6kR2Cm8x4V50VU0jnj7hxzaA3mGAxk5c1sNhxvG7cuAzOgtoK8ttBzM64rM4uVq4nBDhue0OR616hzHS5hpxk5M1sOz6Vuw0hJzC0THKvK41zM64cy1ypRzOCHDc3UOSutep0dJjNQd9UaqaA03vLlVZwdatREdnXvobDkTNQEzjvj7asrAECbxrQqTB7qpwdJ63oAs41g+FRLhHnUSi1/KhSKAm8k3qE1HEwYqLEaUKSR3zQqNaFJ9X31iaELqTQpHKjmfxoAaqpNQHrQFmgNEqibjmBbxoDKKbaxHoWwXljK8TkWiWEXHEDzJ1PspRJinWsV8XQnfrGV4ndqb9CiTObPzJ7RFSQOml4KUyN404ApVm0wBZNyOcx9hrpbkEwEAk8gkEn7K5iX8y2vSNOHMo+jERIFzfn4cuddzAPhCySY4VBKvVJBAP2/bXnZvekcubeaRxMNtdWFw7jIYUS84srLqTu8osnIlRAJ1lXKwqV3doqHwdplTpxC05ipwpyDiMhITJ06zeqrqfqnHZGcsqg65PC4ZakKC0EpULg163YrysyHSnAs5iYWtJKjeCQi83nl7K8iDXpMHKF4OVJQQkmViUplaiCoQZHlWDVyiYxe52XtpDM0PhaOAqGXDM+lbEaJJBzItrfRN68fi3cziyFqclROdYhapJ4lDqede0VtKVtj4UghJUMmHa9InhFgTq2I9qU3vXicY4VOOKzFUrJzEZSZJuRyPdXd0dCMp+yoTVVEJk+NQoRVYVaCk6mI7tRUCQdCZ7/APQ0KADz748KhQnVAmxtHOqdI5EaUIIqFAIkT0qEDS93DSKiXoEQPOgy+Mj2VaG5EwT4UBanRM0JctpFAU35gCqy8xPnQBqc76EEcz3zQKtVAjnQB570ZI8ayKbxVqTHfQEK7RVTVTUFAaLigUqpFAaAI05h8YdwlO/UMrs7pSJaTpxBXMnU+VIg06xjIYCN+ZDs7pSPRo04s3OdTa0Cowdb4RmWz6VpzjJhtOWJA79TztqDrXTNcxxyUoIxGHUtKsyUBKkAyANdJPTxvW+DxYXIIKVp7SeY8O6vO9QndnL6hbjJqVSiKquY5GcfBYUNBLjicy1fJNdTyWoer766mzcXusQnMptT6j6RxxIW20I7IHUc400pRIWFqCTmxChLrv0WU8wDyMc+WgrTYuPbS+hDSWQBq+8jOSdSqDICeWk+FdsLc0dcfcjtO7SkoAxbYyTbDNelTASYBOqBGvMpFzNeKxDmZayVFcqJzGxVc8RHU617YbRJKR8MZRGaN0zxN2TYHm2I1vdI614jELlxZz7yVHjiM9zxxynXzr0XwdK5Mya0aVceNZVJrEpulMXkeEg+6hZTrpoedZE1KAPJ3j+O+tFrsASDflH3UuqpFAbDUmRzjzoAJHaHhpQkVRqANQuL+fWhVPl0mhoSqgNFnvEUKaEVZqlCbUL1FRFZk1dCF1U1VVQFpqGpFUTQFmm2cbDGT4REOz8HU3wJmOPP387WA1pOKaaxnxfJvxZ4K3CkcKZHymfnOhEdKxYOrisYndwtTLgJM7pMFNkwoX18utzShkFIKoUPkneSh6qu7l3Uzi8eUt64d0FVwlsQBCYPdMa9Z1pThyc1MqNx9JpXX+Na48nJqy8nVwmMzggjKtPaSeX+lSuWZBSFKAUB6J7koeqru91VXO4/ByPH8DRZK2yhkpQyDxuuKyb1XWTy6JpjYGyt2+hRewogzxLzp80gGfd31hnCsi1oCgQQxhxJEC2Yga/fTmycQoYhKF4bDMq6rQUgW1OabeVdGPVq24N0FujsDaQSpObGMoAzXZbO8RATbqpFrG8kC5rwz68y1KzFcqJzEQVSZzRynWK92MdkInGYZoIC+Jpo7xuydYjMm3mRrXg8S7mUpWbPJJzxGab5onnr516HR09g1DyrJ97KJiegomHJAJseYmSKxKNqQcsRzBmO4z5VkVxYWtQlZveqCu6aAImdY8amTSCDfv8AvFCozVA0KMOrInjnu4vwigQvhjNlvPO/TSgWsHkPtoQuOU1CFPEzf29e+qNRSpqgKoJUCoq6ChS5qRVE1KEJNQVCKoVAGaAuDQEVjiF8qwgUA+aYTi/Q5N8mQ6Fbkpsm0bwqm4MREctaSYXamkYv0Ckb5FnUq3BRcW+UK+YMZY7qkgdrFNl1uN9hrEkBMoBskWtz7+hvXGQ6plRtB0Uk6EdD3V2cU+kNkKOHcbKolpBSQY7aQQDaPOTXOfbzBSVcRQjOhY5p5A/xauWTV78GnLswlIEOJ+gWt6kH6JtofbUqlnXvwv31dIGpHQYxoZOHUpOYbmCJixWqb+Ejzrq4XbaHsQlLLTKEC8vJ3gbHeqJyk8upm2tedxpBGGCjALYk6wM6713duY6MPu0uYct8JbSyMqhlBBU6MsknxP31sxv8pljk6f0Or/tbiQpWMwjeVKuJpqVo0EERxjp7b14PEu5lrOfPKjxxGa/ajlPSlXwSNawL+UJiAROa0T+JrfGV7G2M0x9l4pWlY1SQRIBHdY8qJ98uLUtUZlGTACR5AWFI/Dh0VcTodKsYwW4V3EiEm46+HfVNgxkqClxiweylZmSISTIGp8Knw0W4VXuOE3A5juoDeKlLjGgxZV9LG8axVDHAxAUZ04TeNY60AzlqopcY4Wsq+ltetE3iwogAHiMAkQLa3oDQmrpYY0GOFRkwOE3I1A76gxcxwruYBCSb9PHuoBiKlLjGaWVrA4Tc+r491T4aPVVrl7J19Xx7taA3AqFNL/DR0VrGh16ePdUONHRWsaHXp491AMVVYfDR0VYxodenjUONAmyhFjY27qAN9qayGHV0ovho5hQixsbd1RWNTfW2tjQG6UwAOlWvEncFG9TG9B3WWCOEDPn79I5RPOk38dFgDm7xEUq20SZJ76xZG6PUbRJUFqzMrjKMzScqdFQAmByFzHTmaEHX9Wrlo0rqx/2p++uSZzzlbKv/APV/GpVj/wDKfvqVEYoHaPZw/wBSP310pTe0jw4f6lP7y6VBrKPBiUpFLPM03NUlJJAAkmwGpNbIuip0dFLD8sQpr0jCkNwnMcqAMySEgnPw+/STS2BS8VYbKU8bLjbcIUZSmMwEC6uG8TqetdNtZS5lzAqbYWFyApKI48ukaj7SJrHA7VcyBZyoQ00WgrKJIITlRB7RlI+2da2+SHydCmqOfs9DxOFylJzNuob4VGQntAQm54eU9rvotmB74qUZbtuob4FGQIzRCbk5RceteJro4bGOA4cZspLC0gQLIEkCOhyJMd1TA7ScnDwsjMy4gWFkCeHwOUcOlqeSHyXWjn7KD5OF3eUkpdS3DajZM5tE3OlxPavEmq2dv/imUJE71DXozfUKiE3UbaX4hPOnNifyidLjaeEZW1tg5RZJSZT3i1aYLa7ivgoBCZQ6hNgcqRmkeF/squcVyXWjm4AvRhcoTGd5KPRq7UrzaJuozykjMJi8VhEPEYaACN66EQhRlRzZhZNzxaC90+XQwO1XFfBuIiUuoH5o4rW5cWndS6tuuIaw7gPJ1IHIAkyLcjnNTXEmtGGFZejDQLb9zJwKuo583K+ptqLdLTCNO+hiB8ZWE2VOfikREzxQBE3TXRwO13T8E4ubiUfmAhYIHQEOGw6Vz9k7UUHkBICeJUHmM4UD9ivsFPJEa0C2l30enztSRwqPpLkjs3PdrYWtVoQ7CYy2xZSOFXb8k692ttK3f2yoNtLTYpcdy3snNnzADlIdUPOjwm0llLBkg71aUxbLmCyqOk71VNcfkutCkO37PzuOyrt2vYa2FtbaVHEulKhKL4tKTwmQsZSJt3AxrZVurbOOXDUEiMQ4EkfRKs+YjpO8VPWaNjaaxu4MFOJWEH1SrNmII651VPJEa0IPpdO8mPnSZ4T2xl7teAcOtldavFtukPTlviEBXCq6wUxMjWRob2VRs7ccDqUAwEvEpItlKlKBIjScxnxplnaTiYhRhOIISAYykzmUOhM3imuI1oUxe9JxE5OJ9sKlJ7VoBtrbTWyqrGJd+MzkEutIXIMgjLEgjTu1sq1qcO2XW+NKoLb6sthZUGSOkiQY1k1bW3FqaQSEjLiUrTAFlHKSR5pGtNcaGtHE25mViXCuM1gYmLAdb1kw3TW0SC85AjiPOefWgQK1uWxqnIIC1dSP+1P31zOVdNJ0/VT99aJmkADT9WP+KrokCSnvwx/xVKsb6M0jHaZsx9Qn95dKpPWm9oizNxZhFv6S6UQgkgAEk2AGprOPBrZaUlRASCSbADnXYw2GLZLbcF8jjc+iwnmJ0nqeWgqmMOWju2yC+Rxr+iynmJ69Ty0qkhJQUpUU4dJ9I79J5XQfcPM1qlK9ugikpQUFKSUYdB9K79J5Xqge4eZqOKHA4tEDTD4Yc+i1d3vNRxwcC1otph8MOfRau6efOiOcOGDnxKxxrkZWE9AdAQPZpWKLZW7WFlMheJWDvFkjIwmLjpMa9KDD5QpKkn0OHQtJcNs6lg2SNTc2HSqQlJQpKVFLCflXvpOq9Ud3QeZrA+nOZXosO1oNY7h6ziuvfQWY7BZKTvVWbbBknmSkgJHUknSmdnpIODBEGHjHjoaNbiSErWiGxbD4caqPrq69556Dvo5wsiy8Ssf0GExEdAY9nvspNsWZbJT8z/4tJYr5th/Fz3proYUpC2yky3hwrM4bAlQ0SOd7CkMSPi2H8XP3k1lH3ff1Ih7Zv/8AH9Y591c7Y59O3+lXQ2afmn6bn3UjsU/GG/0qq/q++2WyYofF2/rHPcmmdnjgw/159yaXxI+Lo+sX7k0zs/sYf68+5NH7f3f+x0Xhuy1+tK/w1TWiP1o/dVMr4MwGYtPlxSRrltfwsaJxKYIUZZcUVocGrazyIH8dKxFiYSfhPfvf8dNLXAJOgxRJPQUTqVLUEqs+mChf0XQNJPXvqZ5zLSm/5Zk/aofxaq3YsjjQVvGjYrWXG1fRXMwJ5a1hh0HdqTHGhwLKecAQftrUpSEgGVMKPCr6TSun8a05s99KHkB5KVLBGVwyUqTIjSxtOs0XBnFW6Obi2p9IkylRJPVJNyk0uFV9BS9gBmAThwT20hsSesjLWJXs6M2TCkTBIZET/UrQvUpbUzq/Cv8AuR4UqrppVcfqx++vSfCtm+phv2I/yVucdgbWZnJb0X0OY7HZ7qkvUfpY/C/qR4vEPQEzzw+X2k3qV6l/H4GBZgApt6EdnoODTuqVuhnde1mS9NXaPM7SPyH1CP3l0ex1EKcIsUtOEHoctiKDaX5H6lHvXR7I7Tv1Lv7tbX7Dz2NsoBS21JShTW+eI7S4zW8OG3jRLcBCHFp4dMPhhefzlefmaFrUfqSv/JWmA+c4X6gf+WtPf39SgkLCzBC8Socaz2WE8x0BA9lZBCShSUqKWU/KvHtOq9UTqOg8zUwnzfF+P3mscb8zY/SXV7IifL3PosO1YAcu4es4a2dcBSla0w2LMMDVZ9ZXWeZ56DvHH/M8P+mum8R8+a/QR+6aMovK956+JV4ZWE+4ED2e/FKElKkIUQ0LvvnVZ9UdR0HOqwnZxngr941niPmLP1qvcafwYggb6w9Fh2/s7z1WarJvyI9Gw0Dc3gG5J6qV0rXE/MEfWn3VbvzBH1p9xrP/ALRUXg387qFJGRli8nlOpJ5qV0pHYvy7f6QppfzFP1v3UtsX5dr9IVemKJifm6PrHP8ADTGDcCW2CTAD5JPdCaXf+bo+sX7kVHvmyPrF/uipW37lAWpbLxIsqSR0IJ+0GnG3RBWgSg/Ks9Pzk93fyoNp/JYf9A++g2B8t/RV7qPeNkNlpSEhKlZmT8m4NWz0P3jzqylZWATlfT2F8nRyBOhJ689KxwnyD3imjxnyOG8T701iUJDnaWhP1zB0/SA/iKyWUhMXUyTZWqmz0/050+r5/wD0T+7XNw3yT/l76qKRSzIBMOJ7DnJQ5AmqGI1UAAfyjZ0PeP4tS7vyTfia0xHbV9X/AIaz0oyRnigBGU2UAR1E8q3S7p9SR76TxGiP0B71Vonl9Wfvq1sWjPFO8KRqMg+wmpVK0T+gfealboyaVI2J0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653136"/>
            <a:ext cx="1590121" cy="1715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 de Projeto em </a:t>
            </a:r>
            <a:r>
              <a:rPr lang="pt-BR" dirty="0" err="1" smtClean="0"/>
              <a:t>DLPs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115616" y="2420888"/>
            <a:ext cx="1512168" cy="576064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Definição do Problema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03848" y="2420888"/>
            <a:ext cx="2448272" cy="576064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Definição das Equações do Problema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6012160" y="2276872"/>
            <a:ext cx="2592288" cy="864096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Utilização de ferramenta CAD para especificação do sistema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115616" y="3501008"/>
            <a:ext cx="2016224" cy="792088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Simulação via análise das formas de onda de I/O</a:t>
            </a:r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63888" y="3501008"/>
            <a:ext cx="2016224" cy="792088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Programação dos circuitos internos do DLP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6228184" y="3501008"/>
            <a:ext cx="2016224" cy="792088"/>
          </a:xfrm>
          <a:prstGeom prst="round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Testes Finais no DLP programável</a:t>
            </a:r>
            <a:endParaRPr lang="pt-BR" dirty="0"/>
          </a:p>
        </p:txBody>
      </p:sp>
      <p:cxnSp>
        <p:nvCxnSpPr>
          <p:cNvPr id="17" name="Conector de seta reta 16"/>
          <p:cNvCxnSpPr>
            <a:stCxn id="9" idx="3"/>
            <a:endCxn id="10" idx="1"/>
          </p:cNvCxnSpPr>
          <p:nvPr/>
        </p:nvCxnSpPr>
        <p:spPr>
          <a:xfrm>
            <a:off x="5652120" y="2708920"/>
            <a:ext cx="360040" cy="0"/>
          </a:xfrm>
          <a:prstGeom prst="straightConnector1">
            <a:avLst/>
          </a:prstGeom>
          <a:ln w="28575">
            <a:tailEnd type="arrow"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a 18"/>
          <p:cNvCxnSpPr>
            <a:stCxn id="10" idx="3"/>
            <a:endCxn id="11" idx="1"/>
          </p:cNvCxnSpPr>
          <p:nvPr/>
        </p:nvCxnSpPr>
        <p:spPr>
          <a:xfrm flipH="1">
            <a:off x="1115616" y="2708920"/>
            <a:ext cx="7488832" cy="1188132"/>
          </a:xfrm>
          <a:prstGeom prst="bentConnector5">
            <a:avLst>
              <a:gd name="adj1" fmla="val -3053"/>
              <a:gd name="adj2" fmla="val 51515"/>
              <a:gd name="adj3" fmla="val 103053"/>
            </a:avLst>
          </a:prstGeom>
          <a:ln w="28575">
            <a:tailEnd type="arrow"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stCxn id="8" idx="3"/>
            <a:endCxn id="9" idx="1"/>
          </p:cNvCxnSpPr>
          <p:nvPr/>
        </p:nvCxnSpPr>
        <p:spPr>
          <a:xfrm>
            <a:off x="2627784" y="2708920"/>
            <a:ext cx="576064" cy="0"/>
          </a:xfrm>
          <a:prstGeom prst="straightConnector1">
            <a:avLst/>
          </a:prstGeom>
          <a:ln w="28575">
            <a:tailEnd type="arrow"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>
            <a:stCxn id="11" idx="3"/>
            <a:endCxn id="12" idx="1"/>
          </p:cNvCxnSpPr>
          <p:nvPr/>
        </p:nvCxnSpPr>
        <p:spPr>
          <a:xfrm>
            <a:off x="3131840" y="3897052"/>
            <a:ext cx="432048" cy="0"/>
          </a:xfrm>
          <a:prstGeom prst="straightConnector1">
            <a:avLst/>
          </a:prstGeom>
          <a:ln w="28575">
            <a:tailEnd type="arrow"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2" idx="3"/>
            <a:endCxn id="13" idx="1"/>
          </p:cNvCxnSpPr>
          <p:nvPr/>
        </p:nvCxnSpPr>
        <p:spPr>
          <a:xfrm>
            <a:off x="5580112" y="3897052"/>
            <a:ext cx="648072" cy="0"/>
          </a:xfrm>
          <a:prstGeom prst="straightConnector1">
            <a:avLst/>
          </a:prstGeom>
          <a:ln w="28575">
            <a:tailEnd type="arrow"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Interna FPGA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20482" name="Picture 2" descr="http://br.mouser.com/images/microsites/altera-cyclone-iv-bloc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8182997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FPGA – </a:t>
            </a:r>
            <a:r>
              <a:rPr lang="pt-BR" sz="3600" dirty="0" err="1" smtClean="0"/>
              <a:t>Field-Programmable</a:t>
            </a:r>
            <a:r>
              <a:rPr lang="pt-BR" sz="3600" dirty="0" smtClean="0"/>
              <a:t> </a:t>
            </a:r>
            <a:r>
              <a:rPr lang="pt-BR" sz="3600" dirty="0" err="1" smtClean="0"/>
              <a:t>Gate</a:t>
            </a:r>
            <a:r>
              <a:rPr lang="pt-BR" sz="3600" dirty="0" smtClean="0"/>
              <a:t> </a:t>
            </a:r>
            <a:r>
              <a:rPr lang="pt-BR" sz="3600" dirty="0" err="1" smtClean="0"/>
              <a:t>Arrays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Array</a:t>
            </a:r>
            <a:r>
              <a:rPr lang="pt-BR" dirty="0" smtClean="0"/>
              <a:t> de portas interconectadas em uma matriz linha x coluna no campo a partir de u computador via conexão USB;</a:t>
            </a:r>
          </a:p>
          <a:p>
            <a:r>
              <a:rPr lang="pt-BR" dirty="0" smtClean="0"/>
              <a:t>Utiliza uma LUT – </a:t>
            </a:r>
            <a:r>
              <a:rPr lang="pt-BR" dirty="0" err="1" smtClean="0"/>
              <a:t>Look-up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r>
              <a:rPr lang="pt-BR" dirty="0" smtClean="0"/>
              <a:t>;</a:t>
            </a:r>
          </a:p>
          <a:p>
            <a:r>
              <a:rPr lang="pt-BR" dirty="0" smtClean="0"/>
              <a:t>Possui diversas vantagens se comparado a outras tecnologias </a:t>
            </a:r>
            <a:r>
              <a:rPr lang="pt-BR" dirty="0" err="1" smtClean="0"/>
              <a:t>DLPs</a:t>
            </a:r>
            <a:r>
              <a:rPr lang="pt-BR" dirty="0" smtClean="0"/>
              <a:t>;</a:t>
            </a:r>
          </a:p>
          <a:p>
            <a:r>
              <a:rPr lang="pt-BR" dirty="0" smtClean="0"/>
              <a:t>Ex:</a:t>
            </a:r>
          </a:p>
          <a:p>
            <a:pPr lvl="1"/>
            <a:r>
              <a:rPr lang="pt-BR" dirty="0" smtClean="0"/>
              <a:t>Altera </a:t>
            </a:r>
            <a:r>
              <a:rPr lang="pt-BR" dirty="0" err="1" smtClean="0"/>
              <a:t>Cyclone</a:t>
            </a:r>
            <a:r>
              <a:rPr lang="pt-BR" dirty="0" smtClean="0"/>
              <a:t> IV, </a:t>
            </a:r>
            <a:r>
              <a:rPr lang="pt-BR" dirty="0" err="1" smtClean="0"/>
              <a:t>Xilix</a:t>
            </a:r>
            <a:r>
              <a:rPr lang="pt-BR" dirty="0" smtClean="0"/>
              <a:t>, etc...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>
          <a:xfrm>
            <a:off x="0" y="620688"/>
            <a:ext cx="711696" cy="4453955"/>
          </a:xfrm>
        </p:spPr>
        <p:txBody>
          <a:bodyPr/>
          <a:lstStyle/>
          <a:p>
            <a:r>
              <a:rPr lang="pt-BR" b="1" dirty="0" smtClean="0"/>
              <a:t>Exemplo LUT/FPGA</a:t>
            </a:r>
            <a:endParaRPr lang="pt-BR" b="1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085" y="1600200"/>
            <a:ext cx="4766280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Kits de Desenvolvimento FPGA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14338" name="Picture 2" descr="http://www.altera.com/education/univ/images/boards/de2_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1023" y="1484784"/>
            <a:ext cx="6883385" cy="4968552"/>
          </a:xfrm>
          <a:prstGeom prst="rect">
            <a:avLst/>
          </a:prstGeom>
          <a:noFill/>
        </p:spPr>
      </p:pic>
      <p:pic>
        <p:nvPicPr>
          <p:cNvPr id="14340" name="Picture 4" descr="http://i.ebayimg.com/t/Altera-DE2-115-Development-and-Education-Board-/00/s/MzUxWDQwNQ==/$T2eC16RHJGQE9noM,BLEBQgQZTZZWw~~60_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447" y="4797152"/>
            <a:ext cx="1943553" cy="1684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a VHDL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00200"/>
            <a:ext cx="7931224" cy="4525963"/>
          </a:xfrm>
        </p:spPr>
        <p:txBody>
          <a:bodyPr/>
          <a:lstStyle/>
          <a:p>
            <a:r>
              <a:rPr lang="pt-BR" dirty="0" smtClean="0"/>
              <a:t>Linguagem de especificação/descrição de hardware;</a:t>
            </a:r>
          </a:p>
          <a:p>
            <a:r>
              <a:rPr lang="pt-BR" dirty="0" smtClean="0"/>
              <a:t>Não é linguagem de programação;</a:t>
            </a:r>
          </a:p>
          <a:p>
            <a:r>
              <a:rPr lang="pt-BR" dirty="0" smtClean="0"/>
              <a:t>Existem outras linguagens (e.g. AHDL, </a:t>
            </a:r>
            <a:r>
              <a:rPr lang="pt-BR" dirty="0" err="1" smtClean="0"/>
              <a:t>Verilog</a:t>
            </a:r>
            <a:r>
              <a:rPr lang="pt-BR" dirty="0" smtClean="0"/>
              <a:t>);</a:t>
            </a:r>
          </a:p>
          <a:p>
            <a:r>
              <a:rPr lang="pt-BR" dirty="0" smtClean="0"/>
              <a:t>Comportamento paralelo;</a:t>
            </a:r>
          </a:p>
          <a:p>
            <a:r>
              <a:rPr lang="pt-BR" dirty="0" smtClean="0"/>
              <a:t>Comportamento sequencial (processos).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Estrutura de uma Descrição em VHDL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libs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be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imported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ENTITY &lt;ID&gt; IS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PORT ( &lt;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var_in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 : IN BIT;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			 &lt;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var_out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&gt;: OUT BIT);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END &lt;ID&gt;;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ARCHITECTURE &lt;IDA&gt; OF &lt;ID&gt; IS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architecture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400" b="1" dirty="0" err="1" smtClean="0">
                <a:latin typeface="Courier New" pitchFamily="49" charset="0"/>
                <a:cs typeface="Courier New" pitchFamily="49" charset="0"/>
              </a:rPr>
              <a:t>implementation</a:t>
            </a: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pt-BR" sz="2400" b="1" dirty="0" smtClean="0">
                <a:latin typeface="Courier New" pitchFamily="49" charset="0"/>
                <a:cs typeface="Courier New" pitchFamily="49" charset="0"/>
              </a:rPr>
              <a:t>END &lt;IDA&gt;;</a:t>
            </a:r>
            <a:endParaRPr lang="pt-BR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Entity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Descreve a interface (entradas e saídas);</a:t>
            </a:r>
          </a:p>
          <a:p>
            <a:endParaRPr lang="pt-BR" dirty="0" smtClean="0"/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ENTITY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e_comb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PORT ( A, B, : IN BIT;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			S, : OUT BIT);</a:t>
            </a:r>
          </a:p>
          <a:p>
            <a:pPr>
              <a:buNone/>
            </a:pP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pt-BR" sz="2800" b="1" dirty="0" err="1" smtClean="0">
                <a:latin typeface="Courier New" pitchFamily="49" charset="0"/>
                <a:cs typeface="Courier New" pitchFamily="49" charset="0"/>
              </a:rPr>
              <a:t>e_comb</a:t>
            </a:r>
            <a:r>
              <a:rPr lang="pt-BR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Architecture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Descreve o funcionamento, especificação interna de uma entidade;</a:t>
            </a:r>
          </a:p>
          <a:p>
            <a:endParaRPr lang="pt-BR" dirty="0" smtClean="0"/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ARCHITECTURE dataflow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e_comb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SIGNAL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,temp2 : Bit;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&lt;= A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temp2 &lt;=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S     &lt;=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temp2;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dataflow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 incompletamente especificadas;</a:t>
            </a:r>
          </a:p>
          <a:p>
            <a:r>
              <a:rPr lang="pt-BR" dirty="0" smtClean="0"/>
              <a:t>Simplificação de funções incompletamente especificadas.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Bibliotecas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VHDL permite que sistemas já criados sejam importados;</a:t>
            </a:r>
          </a:p>
          <a:p>
            <a:r>
              <a:rPr lang="pt-BR" sz="2800" dirty="0" smtClean="0"/>
              <a:t>Também permite a importação de bibliotecas para execução de diversos outros recursos;</a:t>
            </a:r>
          </a:p>
          <a:p>
            <a:r>
              <a:rPr lang="pt-BR" sz="2800" dirty="0" smtClean="0"/>
              <a:t>Ex: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library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ieee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library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ieee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.std_logic_1164.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		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library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ieee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numeric_std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pt-BR" b="1" dirty="0" err="1" smtClean="0">
                <a:solidFill>
                  <a:schemeClr val="accent3">
                    <a:lumMod val="75000"/>
                  </a:schemeClr>
                </a:solidFill>
              </a:rPr>
              <a:t>all</a:t>
            </a:r>
            <a:r>
              <a:rPr lang="pt-BR" b="1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endParaRPr lang="pt-B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STD_LOGIC;</a:t>
            </a:r>
          </a:p>
          <a:p>
            <a:r>
              <a:rPr lang="pt-BR" dirty="0" smtClean="0"/>
              <a:t>ARRAY;</a:t>
            </a:r>
          </a:p>
          <a:p>
            <a:r>
              <a:rPr lang="pt-BR" dirty="0" smtClean="0"/>
              <a:t>INTEGER;</a:t>
            </a:r>
          </a:p>
          <a:p>
            <a:r>
              <a:rPr lang="pt-BR" dirty="0" smtClean="0"/>
              <a:t>REAL;</a:t>
            </a:r>
          </a:p>
          <a:p>
            <a:r>
              <a:rPr lang="pt-BR" dirty="0" smtClean="0"/>
              <a:t>RECORD;</a:t>
            </a:r>
          </a:p>
          <a:p>
            <a:r>
              <a:rPr lang="pt-BR" dirty="0" smtClean="0"/>
              <a:t>NATURAL;</a:t>
            </a:r>
          </a:p>
          <a:p>
            <a:r>
              <a:rPr lang="pt-BR" dirty="0" smtClean="0"/>
              <a:t>UNSIGNED;</a:t>
            </a:r>
          </a:p>
          <a:p>
            <a:r>
              <a:rPr lang="pt-BR" dirty="0" smtClean="0"/>
              <a:t>ETC...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600201"/>
            <a:ext cx="4176464" cy="2980927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Parte da arquitetura que é executada apenas quando um ou mais sinais específicos sofrem alteração de valor: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55576" y="6492875"/>
            <a:ext cx="7432104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271337" y="1564243"/>
            <a:ext cx="3872663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sz="1600" b="1" dirty="0" smtClean="0"/>
              <a:t>LIBRARY IEEE; USE IEEE.std_logic_1164.ALL;</a:t>
            </a:r>
          </a:p>
          <a:p>
            <a:pPr>
              <a:buNone/>
            </a:pPr>
            <a:r>
              <a:rPr lang="pt-BR" sz="1600" b="1" dirty="0" smtClean="0"/>
              <a:t>ENTITY nand2 IS</a:t>
            </a:r>
          </a:p>
          <a:p>
            <a:pPr>
              <a:buNone/>
            </a:pPr>
            <a:r>
              <a:rPr lang="pt-BR" sz="1600" b="1" dirty="0" smtClean="0"/>
              <a:t>    PORT( a, b : IN </a:t>
            </a:r>
            <a:r>
              <a:rPr lang="pt-BR" sz="1600" b="1" dirty="0" err="1" smtClean="0"/>
              <a:t>std_logic</a:t>
            </a:r>
            <a:r>
              <a:rPr lang="pt-BR" sz="1600" b="1" dirty="0" smtClean="0"/>
              <a:t>;</a:t>
            </a:r>
          </a:p>
          <a:p>
            <a:pPr>
              <a:buNone/>
            </a:pPr>
            <a:r>
              <a:rPr lang="pt-BR" sz="1600" b="1" dirty="0" smtClean="0"/>
              <a:t>    PORT( c : OUT </a:t>
            </a:r>
            <a:r>
              <a:rPr lang="pt-BR" sz="1600" b="1" dirty="0" err="1" smtClean="0"/>
              <a:t>std_logic</a:t>
            </a:r>
            <a:r>
              <a:rPr lang="pt-BR" sz="1600" b="1" dirty="0" smtClean="0"/>
              <a:t>);</a:t>
            </a:r>
          </a:p>
          <a:p>
            <a:pPr>
              <a:buNone/>
            </a:pPr>
            <a:r>
              <a:rPr lang="pt-BR" sz="1600" b="1" dirty="0" smtClean="0"/>
              <a:t>END nand2;</a:t>
            </a:r>
          </a:p>
          <a:p>
            <a:pPr>
              <a:buNone/>
            </a:pPr>
            <a:r>
              <a:rPr lang="en-US" sz="1600" b="1" dirty="0" smtClean="0"/>
              <a:t>ARCHITECTURE nand2 OF nand2 IS</a:t>
            </a:r>
          </a:p>
          <a:p>
            <a:pPr>
              <a:buNone/>
            </a:pPr>
            <a:r>
              <a:rPr lang="pt-BR" sz="1600" b="1" dirty="0" smtClean="0"/>
              <a:t>BEGIN</a:t>
            </a:r>
          </a:p>
          <a:p>
            <a:pPr>
              <a:buNone/>
            </a:pPr>
            <a:r>
              <a:rPr lang="pt-BR" sz="1600" b="1" dirty="0" smtClean="0"/>
              <a:t>    PROCESS( a, b )</a:t>
            </a:r>
          </a:p>
          <a:p>
            <a:pPr>
              <a:buNone/>
            </a:pPr>
            <a:r>
              <a:rPr lang="pt-BR" sz="1600" b="1" dirty="0" smtClean="0"/>
              <a:t>        VARIABLE </a:t>
            </a:r>
            <a:r>
              <a:rPr lang="pt-BR" sz="1600" b="1" dirty="0" err="1" smtClean="0"/>
              <a:t>temp</a:t>
            </a:r>
            <a:r>
              <a:rPr lang="pt-BR" sz="1600" b="1" dirty="0" smtClean="0"/>
              <a:t> : </a:t>
            </a:r>
            <a:r>
              <a:rPr lang="pt-BR" sz="1600" b="1" dirty="0" err="1" smtClean="0"/>
              <a:t>std_logic</a:t>
            </a:r>
            <a:r>
              <a:rPr lang="pt-BR" sz="1600" b="1" dirty="0" smtClean="0"/>
              <a:t>;</a:t>
            </a:r>
          </a:p>
          <a:p>
            <a:pPr>
              <a:buNone/>
            </a:pPr>
            <a:r>
              <a:rPr lang="pt-BR" sz="1600" b="1" dirty="0" smtClean="0"/>
              <a:t>    BEGIN</a:t>
            </a:r>
          </a:p>
          <a:p>
            <a:pPr>
              <a:buNone/>
            </a:pPr>
            <a:r>
              <a:rPr lang="en-US" sz="1600" b="1" dirty="0" smtClean="0"/>
              <a:t>        temp := NOT (a and b);</a:t>
            </a:r>
          </a:p>
          <a:p>
            <a:pPr>
              <a:buNone/>
            </a:pPr>
            <a:r>
              <a:rPr lang="pt-BR" sz="1600" b="1" dirty="0" smtClean="0"/>
              <a:t>        IF (</a:t>
            </a:r>
            <a:r>
              <a:rPr lang="pt-BR" sz="1600" b="1" dirty="0" err="1" smtClean="0"/>
              <a:t>temp</a:t>
            </a:r>
            <a:r>
              <a:rPr lang="pt-BR" sz="1600" b="1" dirty="0" smtClean="0"/>
              <a:t> = ‘1’) THEN</a:t>
            </a:r>
          </a:p>
          <a:p>
            <a:pPr>
              <a:buNone/>
            </a:pPr>
            <a:r>
              <a:rPr lang="en-US" sz="1600" b="1" dirty="0" smtClean="0"/>
              <a:t>            c &lt;= temp AFTER 6 ns;</a:t>
            </a:r>
          </a:p>
          <a:p>
            <a:pPr>
              <a:buNone/>
            </a:pPr>
            <a:r>
              <a:rPr lang="pt-BR" sz="1600" b="1" dirty="0" smtClean="0"/>
              <a:t>        ELSIF (</a:t>
            </a:r>
            <a:r>
              <a:rPr lang="pt-BR" sz="1600" b="1" dirty="0" err="1" smtClean="0"/>
              <a:t>temp</a:t>
            </a:r>
            <a:r>
              <a:rPr lang="pt-BR" sz="1600" b="1" dirty="0" smtClean="0"/>
              <a:t> = ‘0’) THEN</a:t>
            </a:r>
          </a:p>
          <a:p>
            <a:pPr>
              <a:buNone/>
            </a:pPr>
            <a:r>
              <a:rPr lang="en-US" sz="1600" b="1" dirty="0" smtClean="0"/>
              <a:t>            c &lt;= temp AFTER 5 ns;</a:t>
            </a:r>
          </a:p>
          <a:p>
            <a:pPr>
              <a:buNone/>
            </a:pPr>
            <a:r>
              <a:rPr lang="pt-BR" sz="1600" b="1" dirty="0" smtClean="0"/>
              <a:t>        ELSE</a:t>
            </a:r>
          </a:p>
          <a:p>
            <a:pPr>
              <a:buNone/>
            </a:pPr>
            <a:r>
              <a:rPr lang="en-US" sz="1600" b="1" dirty="0" smtClean="0"/>
              <a:t>            c &lt;= temp AFTER 6 ns;</a:t>
            </a:r>
          </a:p>
          <a:p>
            <a:pPr>
              <a:buNone/>
            </a:pPr>
            <a:r>
              <a:rPr lang="pt-BR" sz="1600" b="1" dirty="0" smtClean="0"/>
              <a:t>        END IF;</a:t>
            </a:r>
          </a:p>
          <a:p>
            <a:pPr>
              <a:buNone/>
            </a:pPr>
            <a:r>
              <a:rPr lang="pt-BR" sz="1600" b="1" dirty="0" smtClean="0"/>
              <a:t>    END PROCESS;</a:t>
            </a:r>
          </a:p>
          <a:p>
            <a:pPr>
              <a:buNone/>
            </a:pPr>
            <a:r>
              <a:rPr lang="pt-BR" sz="1600" b="1" dirty="0" smtClean="0"/>
              <a:t>END nand2;</a:t>
            </a:r>
            <a:endParaRPr lang="en-US" sz="1600" b="1" dirty="0" smtClean="0"/>
          </a:p>
          <a:p>
            <a:endParaRPr lang="pt-BR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5076056" y="1628800"/>
            <a:ext cx="0" cy="4608512"/>
          </a:xfrm>
          <a:prstGeom prst="line">
            <a:avLst/>
          </a:prstGeom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TOCCI, R. J., WIDMER, N. S., MOSS, G. L. </a:t>
            </a:r>
            <a:r>
              <a:rPr lang="pt-BR" b="1" dirty="0" smtClean="0"/>
              <a:t>Sistemas Digitais – Princípios e Aplicações</a:t>
            </a:r>
            <a:r>
              <a:rPr lang="pt-BR" dirty="0" smtClean="0"/>
              <a:t>. 11ª Ed. Pearson </a:t>
            </a:r>
            <a:r>
              <a:rPr lang="pt-BR" dirty="0" err="1" smtClean="0"/>
              <a:t>Prentice</a:t>
            </a:r>
            <a:r>
              <a:rPr lang="pt-BR" dirty="0" smtClean="0"/>
              <a:t> Hall, São Paulo, </a:t>
            </a:r>
            <a:r>
              <a:rPr lang="pt-BR" dirty="0" err="1" smtClean="0"/>
              <a:t>S.P.</a:t>
            </a:r>
            <a:r>
              <a:rPr lang="pt-BR" dirty="0" smtClean="0"/>
              <a:t>, 2011, Brasil.</a:t>
            </a:r>
          </a:p>
          <a:p>
            <a:r>
              <a:rPr lang="pt-BR" dirty="0" smtClean="0"/>
              <a:t>CAPUANO, F. G., IDOETA, I. V. </a:t>
            </a:r>
            <a:r>
              <a:rPr lang="pt-BR" b="1" dirty="0" smtClean="0"/>
              <a:t>Elementos de Eletrônica Digital</a:t>
            </a:r>
            <a:r>
              <a:rPr lang="pt-BR" dirty="0" smtClean="0"/>
              <a:t>. 40ª Ed. Editora Érica. São Paulo. </a:t>
            </a:r>
            <a:r>
              <a:rPr lang="pt-BR" dirty="0" err="1" smtClean="0"/>
              <a:t>S.P.</a:t>
            </a:r>
            <a:r>
              <a:rPr lang="pt-BR" dirty="0" smtClean="0"/>
              <a:t> 2008. Brasil.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DLPs</a:t>
            </a:r>
            <a:r>
              <a:rPr lang="pt-BR" dirty="0" smtClean="0"/>
              <a:t> – Ideia Geral</a:t>
            </a:r>
          </a:p>
          <a:p>
            <a:r>
              <a:rPr lang="pt-BR" dirty="0" smtClean="0"/>
              <a:t>Benefícios da Utilização de </a:t>
            </a:r>
            <a:r>
              <a:rPr lang="pt-BR" dirty="0" err="1" smtClean="0"/>
              <a:t>DLPs</a:t>
            </a:r>
            <a:r>
              <a:rPr lang="pt-BR" dirty="0" smtClean="0"/>
              <a:t>;</a:t>
            </a:r>
          </a:p>
          <a:p>
            <a:r>
              <a:rPr lang="pt-BR" dirty="0" smtClean="0"/>
              <a:t>Funcionamento geral de </a:t>
            </a:r>
            <a:r>
              <a:rPr lang="pt-BR" dirty="0" err="1" smtClean="0"/>
              <a:t>DLPs</a:t>
            </a:r>
            <a:r>
              <a:rPr lang="pt-BR" dirty="0" smtClean="0"/>
              <a:t>;</a:t>
            </a:r>
          </a:p>
          <a:p>
            <a:r>
              <a:rPr lang="pt-BR" dirty="0" smtClean="0"/>
              <a:t>Visão geral </a:t>
            </a:r>
            <a:r>
              <a:rPr lang="pt-BR" dirty="0" err="1" smtClean="0"/>
              <a:t>FPGAs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Introdução ao VHDL.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Projeto digital demanda diferentes componentes;</a:t>
            </a:r>
          </a:p>
          <a:p>
            <a:r>
              <a:rPr lang="pt-BR" dirty="0" smtClean="0"/>
              <a:t>Manter em estoque todos os componentes potencialmente necessários pode ser custoso;</a:t>
            </a:r>
          </a:p>
          <a:p>
            <a:r>
              <a:rPr lang="pt-BR" dirty="0" smtClean="0"/>
              <a:t>Projeto digital usando as famílias 7400 e 4000 requerem muito espaço em circuitos impressos;</a:t>
            </a:r>
          </a:p>
          <a:p>
            <a:r>
              <a:rPr lang="pt-BR" dirty="0" smtClean="0"/>
              <a:t>Muitas vezes apenas uma ou duas portas são utilizadas em um CI;</a:t>
            </a:r>
          </a:p>
          <a:p>
            <a:r>
              <a:rPr lang="pt-BR" dirty="0" smtClean="0"/>
              <a:t>Solução: </a:t>
            </a:r>
            <a:r>
              <a:rPr lang="pt-BR" dirty="0" err="1" smtClean="0"/>
              <a:t>CIs</a:t>
            </a:r>
            <a:r>
              <a:rPr lang="pt-BR" dirty="0" smtClean="0"/>
              <a:t> reconfiguráveis (programáveis) pelo usuário para executar as operações específicas requeridas.</a:t>
            </a:r>
          </a:p>
          <a:p>
            <a:r>
              <a:rPr lang="pt-BR" dirty="0" smtClean="0"/>
              <a:t>Estes </a:t>
            </a:r>
            <a:r>
              <a:rPr lang="pt-BR" dirty="0" err="1" smtClean="0"/>
              <a:t>CIs</a:t>
            </a:r>
            <a:r>
              <a:rPr lang="pt-BR" dirty="0" smtClean="0"/>
              <a:t> são chamados </a:t>
            </a:r>
            <a:r>
              <a:rPr lang="pt-BR" dirty="0" err="1" smtClean="0"/>
              <a:t>DLPs</a:t>
            </a:r>
            <a:r>
              <a:rPr lang="pt-BR" dirty="0" smtClean="0"/>
              <a:t> – Dispositivos Lógicos programáveis.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827584" y="6492875"/>
            <a:ext cx="7360096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 de </a:t>
            </a:r>
            <a:r>
              <a:rPr lang="pt-BR" dirty="0" err="1" smtClean="0"/>
              <a:t>SDs</a:t>
            </a:r>
            <a:r>
              <a:rPr lang="pt-BR" dirty="0" smtClean="0"/>
              <a:t> usando </a:t>
            </a:r>
            <a:r>
              <a:rPr lang="pt-BR" dirty="0" err="1" smtClean="0"/>
              <a:t>CIs</a:t>
            </a:r>
            <a:r>
              <a:rPr lang="pt-BR" dirty="0" smtClean="0"/>
              <a:t> Individuais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715" y="1484785"/>
            <a:ext cx="8401285" cy="502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err="1" smtClean="0"/>
              <a:t>DLPs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827584" y="6492875"/>
            <a:ext cx="7360096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6285444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Programação: Fusíveis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931150" cy="4301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</a:t>
            </a:r>
            <a:r>
              <a:rPr lang="pt-BR" dirty="0" err="1" smtClean="0"/>
              <a:t>DLPs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827584" y="6492875"/>
            <a:ext cx="7360096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1843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5229225" cy="2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861048"/>
            <a:ext cx="4714875" cy="2638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827584" y="6492875"/>
            <a:ext cx="7360096" cy="365125"/>
          </a:xfrm>
        </p:spPr>
        <p:txBody>
          <a:bodyPr/>
          <a:lstStyle/>
          <a:p>
            <a:r>
              <a:rPr lang="pt-BR" dirty="0" smtClean="0"/>
              <a:t>Copyright  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 todos os direitos reservados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1740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7934" y="299789"/>
            <a:ext cx="7184506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spositivos Lógicos Programáveis (DLP) &amp;#x0D;&amp;#x0A;Ideia e Arquitetura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 Aula Anterior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Nesta Aula&amp;quot;&quot;/&gt;&lt;property id=&quot;20307&quot; value=&quot;257&quot;/&gt;&lt;/object&gt;&lt;object type=&quot;3&quot; unique_id=&quot;10020&quot;&gt;&lt;property id=&quot;20148&quot; value=&quot;5&quot;/&gt;&lt;property id=&quot;20300&quot; value=&quot;Slide 23 - &amp;quot;Bibliografia Comentada&amp;quot;&quot;/&gt;&lt;property id=&quot;20307&quot; value=&quot;261&quot;/&gt;&lt;/object&gt;&lt;object type=&quot;3&quot; unique_id=&quot;10439&quot;&gt;&lt;property id=&quot;20148&quot; value=&quot;5&quot;/&gt;&lt;property id=&quot;20300&quot; value=&quot;Slide 4 - &amp;quot;Introdução&amp;quot;&quot;/&gt;&lt;property id=&quot;20307&quot; value=&quot;278&quot;/&gt;&lt;/object&gt;&lt;object type=&quot;3&quot; unique_id=&quot;10440&quot;&gt;&lt;property id=&quot;20148&quot; value=&quot;5&quot;/&gt;&lt;property id=&quot;20300&quot; value=&quot;Slide 5 - &amp;quot;Projeto de SDs usando CIs Individuais&amp;quot;&quot;/&gt;&lt;property id=&quot;20307&quot; value=&quot;279&quot;/&gt;&lt;/object&gt;&lt;object type=&quot;3&quot; unique_id=&quot;10441&quot;&gt;&lt;property id=&quot;20148&quot; value=&quot;5&quot;/&gt;&lt;property id=&quot;20300&quot; value=&quot;Slide 6 - &amp;quot;Exemplo DLPs&amp;quot;&quot;/&gt;&lt;property id=&quot;20307&quot; value=&quot;275&quot;/&gt;&lt;/object&gt;&lt;object type=&quot;3&quot; unique_id=&quot;10442&quot;&gt;&lt;property id=&quot;20148&quot; value=&quot;5&quot;/&gt;&lt;property id=&quot;20300&quot; value=&quot;Slide 8 - &amp;quot;Exemplo DLPs&amp;quot;&quot;/&gt;&lt;property id=&quot;20307&quot; value=&quot;276&quot;/&gt;&lt;/object&gt;&lt;object type=&quot;3&quot; unique_id=&quot;10443&quot;&gt;&lt;property id=&quot;20148&quot; value=&quot;5&quot;/&gt;&lt;property id=&quot;20300&quot; value=&quot;Slide 9&quot;/&gt;&lt;property id=&quot;20307&quot; value=&quot;277&quot;/&gt;&lt;/object&gt;&lt;object type=&quot;3&quot; unique_id=&quot;10444&quot;&gt;&lt;property id=&quot;20148&quot; value=&quot;5&quot;/&gt;&lt;property id=&quot;20300&quot; value=&quot;Slide 10 - &amp;quot;DLPs – Dispositivos Lógicos Programáveis&amp;quot;&quot;/&gt;&lt;property id=&quot;20307&quot; value=&quot;280&quot;/&gt;&lt;/object&gt;&lt;object type=&quot;3&quot; unique_id=&quot;10445&quot;&gt;&lt;property id=&quot;20148&quot; value=&quot;5&quot;/&gt;&lt;property id=&quot;20300&quot; value=&quot;Slide 11 - &amp;quot;Fluxo de Projeto em DLPs&amp;quot;&quot;/&gt;&lt;property id=&quot;20307&quot; value=&quot;281&quot;/&gt;&lt;/object&gt;&lt;object type=&quot;3&quot; unique_id=&quot;10446&quot;&gt;&lt;property id=&quot;20148&quot; value=&quot;5&quot;/&gt;&lt;property id=&quot;20300&quot; value=&quot;Slide 12 - &amp;quot;Visão Interna FPGA&amp;quot;&quot;/&gt;&lt;property id=&quot;20307&quot; value=&quot;282&quot;/&gt;&lt;/object&gt;&lt;object type=&quot;3&quot; unique_id=&quot;10447&quot;&gt;&lt;property id=&quot;20148&quot; value=&quot;5&quot;/&gt;&lt;property id=&quot;20300&quot; value=&quot;Slide 13 - &amp;quot;FPGA – Field-Programmable Gate Arrays&amp;quot;&quot;/&gt;&lt;property id=&quot;20307&quot; value=&quot;283&quot;/&gt;&lt;/object&gt;&lt;object type=&quot;3&quot; unique_id=&quot;10448&quot;&gt;&lt;property id=&quot;20148&quot; value=&quot;5&quot;/&gt;&lt;property id=&quot;20300&quot; value=&quot;Slide 14&quot;/&gt;&lt;property id=&quot;20307&quot; value=&quot;284&quot;/&gt;&lt;/object&gt;&lt;object type=&quot;3&quot; unique_id=&quot;10449&quot;&gt;&lt;property id=&quot;20148&quot; value=&quot;5&quot;/&gt;&lt;property id=&quot;20300&quot; value=&quot;Slide 15 - &amp;quot;Kits de Desenvolvimento FPGA&amp;quot;&quot;/&gt;&lt;property id=&quot;20307&quot; value=&quot;285&quot;/&gt;&lt;/object&gt;&lt;object type=&quot;3&quot; unique_id=&quot;10450&quot;&gt;&lt;property id=&quot;20148&quot; value=&quot;5&quot;/&gt;&lt;property id=&quot;20300&quot; value=&quot;Slide 16 - &amp;quot;Introdução a VHDL&amp;quot;&quot;/&gt;&lt;property id=&quot;20307&quot; value=&quot;286&quot;/&gt;&lt;/object&gt;&lt;object type=&quot;3&quot; unique_id=&quot;10451&quot;&gt;&lt;property id=&quot;20148&quot; value=&quot;5&quot;/&gt;&lt;property id=&quot;20300&quot; value=&quot;Slide 17 - &amp;quot;Estrutura de uma Descrição em VHDL&amp;quot;&quot;/&gt;&lt;property id=&quot;20307&quot; value=&quot;287&quot;/&gt;&lt;/object&gt;&lt;object type=&quot;3&quot; unique_id=&quot;10452&quot;&gt;&lt;property id=&quot;20148&quot; value=&quot;5&quot;/&gt;&lt;property id=&quot;20300&quot; value=&quot;Slide 18 - &amp;quot;Entity&amp;quot;&quot;/&gt;&lt;property id=&quot;20307&quot; value=&quot;288&quot;/&gt;&lt;/object&gt;&lt;object type=&quot;3&quot; unique_id=&quot;10453&quot;&gt;&lt;property id=&quot;20148&quot; value=&quot;5&quot;/&gt;&lt;property id=&quot;20300&quot; value=&quot;Slide 19 - &amp;quot;Architecture&amp;quot;&quot;/&gt;&lt;property id=&quot;20307&quot; value=&quot;289&quot;/&gt;&lt;/object&gt;&lt;object type=&quot;3&quot; unique_id=&quot;10454&quot;&gt;&lt;property id=&quot;20148&quot; value=&quot;5&quot;/&gt;&lt;property id=&quot;20300&quot; value=&quot;Slide 20 - &amp;quot;Bibliotecas&amp;quot;&quot;/&gt;&lt;property id=&quot;20307&quot; value=&quot;290&quot;/&gt;&lt;/object&gt;&lt;object type=&quot;3&quot; unique_id=&quot;10455&quot;&gt;&lt;property id=&quot;20148&quot; value=&quot;5&quot;/&gt;&lt;property id=&quot;20300&quot; value=&quot;Slide 21 - &amp;quot;Tipos de Dados&amp;quot;&quot;/&gt;&lt;property id=&quot;20307&quot; value=&quot;291&quot;/&gt;&lt;/object&gt;&lt;object type=&quot;3&quot; unique_id=&quot;10456&quot;&gt;&lt;property id=&quot;20148&quot; value=&quot;5&quot;/&gt;&lt;property id=&quot;20300&quot; value=&quot;Slide 22 - &amp;quot;Processos&amp;quot;&quot;/&gt;&lt;property id=&quot;20307&quot; value=&quot;292&quot;/&gt;&lt;/object&gt;&lt;object type=&quot;3&quot; unique_id=&quot;10457&quot;&gt;&lt;property id=&quot;20148&quot; value=&quot;5&quot;/&gt;&lt;property id=&quot;20300&quot; value=&quot;Slide 7 - &amp;quot;Programação: Fusíveis&amp;quot;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1582</TotalTime>
  <Words>965</Words>
  <Application>Microsoft Office PowerPoint</Application>
  <PresentationFormat>Apresentação na tela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ufu_modelo</vt:lpstr>
      <vt:lpstr>Dispositivos Lógicos Programáveis (DLP)  Ideia e Arquiteturas</vt:lpstr>
      <vt:lpstr>Na Aula Anterior</vt:lpstr>
      <vt:lpstr>Nesta Aula</vt:lpstr>
      <vt:lpstr>Introdução</vt:lpstr>
      <vt:lpstr>Projeto de SDs usando CIs Individuais</vt:lpstr>
      <vt:lpstr>Exemplo DLPs</vt:lpstr>
      <vt:lpstr>Programação: Fusíveis</vt:lpstr>
      <vt:lpstr>Exemplo DLPs</vt:lpstr>
      <vt:lpstr>Slide 9</vt:lpstr>
      <vt:lpstr>DLPs – Dispositivos Lógicos Programáveis</vt:lpstr>
      <vt:lpstr>Fluxo de Projeto em DLPs</vt:lpstr>
      <vt:lpstr>Visão Interna FPGA</vt:lpstr>
      <vt:lpstr>FPGA – Field-Programmable Gate Arrays</vt:lpstr>
      <vt:lpstr>Slide 14</vt:lpstr>
      <vt:lpstr>Kits de Desenvolvimento FPGA</vt:lpstr>
      <vt:lpstr>Introdução a VHDL</vt:lpstr>
      <vt:lpstr>Estrutura de uma Descrição em VHDL</vt:lpstr>
      <vt:lpstr>Entity</vt:lpstr>
      <vt:lpstr>Architecture</vt:lpstr>
      <vt:lpstr>Bibliotecas</vt:lpstr>
      <vt:lpstr>Tipos de Dados</vt:lpstr>
      <vt:lpstr>Processos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98</cp:revision>
  <dcterms:created xsi:type="dcterms:W3CDTF">2012-07-13T23:11:31Z</dcterms:created>
  <dcterms:modified xsi:type="dcterms:W3CDTF">2013-12-12T14:11:35Z</dcterms:modified>
</cp:coreProperties>
</file>