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8" r:id="rId3"/>
    <p:sldId id="259" r:id="rId4"/>
    <p:sldId id="263" r:id="rId5"/>
    <p:sldId id="264" r:id="rId6"/>
    <p:sldId id="273" r:id="rId7"/>
    <p:sldId id="265" r:id="rId8"/>
    <p:sldId id="301" r:id="rId9"/>
    <p:sldId id="302" r:id="rId10"/>
    <p:sldId id="266" r:id="rId11"/>
    <p:sldId id="303" r:id="rId12"/>
    <p:sldId id="304" r:id="rId13"/>
    <p:sldId id="267" r:id="rId14"/>
    <p:sldId id="305" r:id="rId15"/>
    <p:sldId id="306" r:id="rId16"/>
    <p:sldId id="317" r:id="rId17"/>
    <p:sldId id="307" r:id="rId18"/>
    <p:sldId id="308" r:id="rId19"/>
    <p:sldId id="309" r:id="rId20"/>
    <p:sldId id="310" r:id="rId21"/>
    <p:sldId id="311" r:id="rId22"/>
    <p:sldId id="312" r:id="rId23"/>
    <p:sldId id="315" r:id="rId24"/>
    <p:sldId id="274" r:id="rId25"/>
    <p:sldId id="269" r:id="rId26"/>
    <p:sldId id="270" r:id="rId27"/>
    <p:sldId id="279" r:id="rId28"/>
    <p:sldId id="271" r:id="rId29"/>
    <p:sldId id="272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13" r:id="rId40"/>
    <p:sldId id="314" r:id="rId41"/>
    <p:sldId id="316" r:id="rId42"/>
  </p:sldIdLst>
  <p:sldSz cx="9144000" cy="6858000" type="screen4x3"/>
  <p:notesSz cx="6858000" cy="9144000"/>
  <p:custDataLst>
    <p:tags r:id="rId44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29/08/2013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9697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Visão </a:t>
            </a:r>
            <a:r>
              <a:rPr lang="pt-BR" b="1" smtClean="0">
                <a:solidFill>
                  <a:schemeClr val="accent1">
                    <a:lumMod val="50000"/>
                  </a:schemeClr>
                </a:solidFill>
              </a:rPr>
              <a:t>Geral da Álgebra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pt-BR" b="1" dirty="0" err="1" smtClean="0">
                <a:solidFill>
                  <a:schemeClr val="accent1">
                    <a:lumMod val="50000"/>
                  </a:schemeClr>
                </a:solidFill>
              </a:rPr>
              <a:t>Boole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Operação OU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Segunda operação fundamental;</a:t>
            </a:r>
          </a:p>
          <a:p>
            <a:pPr>
              <a:buNone/>
            </a:pPr>
            <a:r>
              <a:rPr lang="pt-BR" dirty="0" smtClean="0"/>
              <a:t>Pode ser interpretada como: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rgbClr val="00B050"/>
                </a:solidFill>
              </a:rPr>
              <a:t>“verdade (1) quando qualquer dos operadores for verdadeiro”</a:t>
            </a:r>
            <a:endParaRPr lang="pt-BR" dirty="0" smtClean="0"/>
          </a:p>
          <a:p>
            <a:r>
              <a:rPr lang="pt-BR" dirty="0" smtClean="0"/>
              <a:t>Representa o OU lógico;</a:t>
            </a:r>
          </a:p>
          <a:p>
            <a:r>
              <a:rPr lang="pt-BR" dirty="0" smtClean="0"/>
              <a:t>Representações alternativas:</a:t>
            </a:r>
          </a:p>
          <a:p>
            <a:pPr lvl="1"/>
            <a:r>
              <a:rPr lang="pt-BR" dirty="0" smtClean="0"/>
              <a:t>OU, OR, +, ∨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graphicFrame>
        <p:nvGraphicFramePr>
          <p:cNvPr id="9" name="Espaço Reservado para Conteúdo 6"/>
          <p:cNvGraphicFramePr>
            <a:graphicFrameLocks/>
          </p:cNvGraphicFramePr>
          <p:nvPr/>
        </p:nvGraphicFramePr>
        <p:xfrm>
          <a:off x="7596336" y="1556792"/>
          <a:ext cx="136815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2"/>
                <a:gridCol w="373132"/>
                <a:gridCol w="62188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A.B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Grupo 10"/>
          <p:cNvGrpSpPr/>
          <p:nvPr/>
        </p:nvGrpSpPr>
        <p:grpSpPr>
          <a:xfrm>
            <a:off x="7298778" y="620688"/>
            <a:ext cx="1449686" cy="504056"/>
            <a:chOff x="6074642" y="620688"/>
            <a:chExt cx="1449686" cy="504056"/>
          </a:xfrm>
        </p:grpSpPr>
        <p:sp>
          <p:nvSpPr>
            <p:cNvPr id="12" name="Fluxograma: Dados armazenados 11"/>
            <p:cNvSpPr/>
            <p:nvPr/>
          </p:nvSpPr>
          <p:spPr>
            <a:xfrm rot="10800000">
              <a:off x="6516216" y="620688"/>
              <a:ext cx="504056" cy="504056"/>
            </a:xfrm>
            <a:prstGeom prst="flowChartOnlineStora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3" name="Conector reto 12"/>
            <p:cNvCxnSpPr/>
            <p:nvPr/>
          </p:nvCxnSpPr>
          <p:spPr>
            <a:xfrm>
              <a:off x="6074642" y="692696"/>
              <a:ext cx="504056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6074642" y="1052736"/>
              <a:ext cx="504056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7020272" y="870053"/>
              <a:ext cx="504056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 OU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7596336" y="1556792"/>
          <a:ext cx="136815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2"/>
                <a:gridCol w="373132"/>
                <a:gridCol w="62188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A.B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4581128"/>
            <a:ext cx="34194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284984"/>
            <a:ext cx="21621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Tempo – OU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  <p:grpSp>
        <p:nvGrpSpPr>
          <p:cNvPr id="3" name="Grupo 66"/>
          <p:cNvGrpSpPr/>
          <p:nvPr/>
        </p:nvGrpSpPr>
        <p:grpSpPr>
          <a:xfrm>
            <a:off x="1547664" y="1484784"/>
            <a:ext cx="5158154" cy="1521460"/>
            <a:chOff x="1547664" y="4005064"/>
            <a:chExt cx="5158154" cy="1521460"/>
          </a:xfrm>
        </p:grpSpPr>
        <p:cxnSp>
          <p:nvCxnSpPr>
            <p:cNvPr id="20" name="Conector de seta reta 19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22" name="Conector reto 21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3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1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2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CaixaDeTexto 16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19" name="Conector reto 18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68"/>
          <p:cNvGrpSpPr/>
          <p:nvPr/>
        </p:nvGrpSpPr>
        <p:grpSpPr>
          <a:xfrm>
            <a:off x="1547664" y="2843644"/>
            <a:ext cx="5158154" cy="1521460"/>
            <a:chOff x="1547664" y="4005064"/>
            <a:chExt cx="5158154" cy="1521460"/>
          </a:xfrm>
        </p:grpSpPr>
        <p:cxnSp>
          <p:nvCxnSpPr>
            <p:cNvPr id="70" name="Conector de seta reta 69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e seta reta 70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76" name="Conector reto 75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to 76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to 77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to 78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to 79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to 80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to 81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ector reto 82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to 83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to 84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to 85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to 86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CaixaDeTexto 72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75" name="Conector reto 74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87"/>
          <p:cNvGrpSpPr/>
          <p:nvPr/>
        </p:nvGrpSpPr>
        <p:grpSpPr>
          <a:xfrm>
            <a:off x="1547664" y="4221088"/>
            <a:ext cx="5158154" cy="1521460"/>
            <a:chOff x="1547664" y="4005064"/>
            <a:chExt cx="5158154" cy="1521460"/>
          </a:xfrm>
        </p:grpSpPr>
        <p:cxnSp>
          <p:nvCxnSpPr>
            <p:cNvPr id="89" name="Conector de seta reta 88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de seta reta 89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95" name="Conector reto 94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ector reto 95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ector reto 96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ector reto 97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ector reto 98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ector reto 99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ector reto 100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ector reto 101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ector reto 102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ector reto 103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ector reto 104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ector reto 105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CaixaDeTexto 91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94" name="Conector reto 93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Conector reto 107"/>
          <p:cNvCxnSpPr/>
          <p:nvPr/>
        </p:nvCxnSpPr>
        <p:spPr>
          <a:xfrm>
            <a:off x="183569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to 109"/>
          <p:cNvCxnSpPr/>
          <p:nvPr/>
        </p:nvCxnSpPr>
        <p:spPr>
          <a:xfrm flipV="1">
            <a:off x="255577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/>
          <p:nvPr/>
        </p:nvCxnSpPr>
        <p:spPr>
          <a:xfrm>
            <a:off x="219573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to 111"/>
          <p:cNvCxnSpPr/>
          <p:nvPr/>
        </p:nvCxnSpPr>
        <p:spPr>
          <a:xfrm>
            <a:off x="255577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to 112"/>
          <p:cNvCxnSpPr/>
          <p:nvPr/>
        </p:nvCxnSpPr>
        <p:spPr>
          <a:xfrm>
            <a:off x="291581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/>
          <p:nvPr/>
        </p:nvCxnSpPr>
        <p:spPr>
          <a:xfrm flipV="1">
            <a:off x="327585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reto 114"/>
          <p:cNvCxnSpPr/>
          <p:nvPr/>
        </p:nvCxnSpPr>
        <p:spPr>
          <a:xfrm>
            <a:off x="327585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/>
          <p:nvPr/>
        </p:nvCxnSpPr>
        <p:spPr>
          <a:xfrm flipV="1">
            <a:off x="399593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to 116"/>
          <p:cNvCxnSpPr/>
          <p:nvPr/>
        </p:nvCxnSpPr>
        <p:spPr>
          <a:xfrm>
            <a:off x="363589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399593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to 118"/>
          <p:cNvCxnSpPr/>
          <p:nvPr/>
        </p:nvCxnSpPr>
        <p:spPr>
          <a:xfrm>
            <a:off x="435597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to 119"/>
          <p:cNvCxnSpPr/>
          <p:nvPr/>
        </p:nvCxnSpPr>
        <p:spPr>
          <a:xfrm flipV="1">
            <a:off x="471601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to 120"/>
          <p:cNvCxnSpPr/>
          <p:nvPr/>
        </p:nvCxnSpPr>
        <p:spPr>
          <a:xfrm>
            <a:off x="471601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507605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to 122"/>
          <p:cNvCxnSpPr/>
          <p:nvPr/>
        </p:nvCxnSpPr>
        <p:spPr>
          <a:xfrm>
            <a:off x="183569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 flipV="1">
            <a:off x="21957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to 124"/>
          <p:cNvCxnSpPr/>
          <p:nvPr/>
        </p:nvCxnSpPr>
        <p:spPr>
          <a:xfrm flipV="1">
            <a:off x="255577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to 125"/>
          <p:cNvCxnSpPr/>
          <p:nvPr/>
        </p:nvCxnSpPr>
        <p:spPr>
          <a:xfrm>
            <a:off x="219573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to 126"/>
          <p:cNvCxnSpPr/>
          <p:nvPr/>
        </p:nvCxnSpPr>
        <p:spPr>
          <a:xfrm>
            <a:off x="255577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to 127"/>
          <p:cNvCxnSpPr/>
          <p:nvPr/>
        </p:nvCxnSpPr>
        <p:spPr>
          <a:xfrm flipV="1">
            <a:off x="291581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to 128"/>
          <p:cNvCxnSpPr/>
          <p:nvPr/>
        </p:nvCxnSpPr>
        <p:spPr>
          <a:xfrm flipV="1">
            <a:off x="327585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to 129"/>
          <p:cNvCxnSpPr/>
          <p:nvPr/>
        </p:nvCxnSpPr>
        <p:spPr>
          <a:xfrm>
            <a:off x="291581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to 130"/>
          <p:cNvCxnSpPr/>
          <p:nvPr/>
        </p:nvCxnSpPr>
        <p:spPr>
          <a:xfrm>
            <a:off x="327585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to 131"/>
          <p:cNvCxnSpPr/>
          <p:nvPr/>
        </p:nvCxnSpPr>
        <p:spPr>
          <a:xfrm flipV="1">
            <a:off x="363589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to 132"/>
          <p:cNvCxnSpPr/>
          <p:nvPr/>
        </p:nvCxnSpPr>
        <p:spPr>
          <a:xfrm flipV="1">
            <a:off x="39959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to 133"/>
          <p:cNvCxnSpPr/>
          <p:nvPr/>
        </p:nvCxnSpPr>
        <p:spPr>
          <a:xfrm>
            <a:off x="363589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to 134"/>
          <p:cNvCxnSpPr/>
          <p:nvPr/>
        </p:nvCxnSpPr>
        <p:spPr>
          <a:xfrm>
            <a:off x="399593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to 135"/>
          <p:cNvCxnSpPr/>
          <p:nvPr/>
        </p:nvCxnSpPr>
        <p:spPr>
          <a:xfrm flipV="1">
            <a:off x="435597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to 136"/>
          <p:cNvCxnSpPr/>
          <p:nvPr/>
        </p:nvCxnSpPr>
        <p:spPr>
          <a:xfrm flipV="1">
            <a:off x="471601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to 137"/>
          <p:cNvCxnSpPr/>
          <p:nvPr/>
        </p:nvCxnSpPr>
        <p:spPr>
          <a:xfrm>
            <a:off x="435597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to 138"/>
          <p:cNvCxnSpPr/>
          <p:nvPr/>
        </p:nvCxnSpPr>
        <p:spPr>
          <a:xfrm>
            <a:off x="471601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to 139"/>
          <p:cNvCxnSpPr/>
          <p:nvPr/>
        </p:nvCxnSpPr>
        <p:spPr>
          <a:xfrm flipV="1">
            <a:off x="507605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to 141"/>
          <p:cNvCxnSpPr/>
          <p:nvPr/>
        </p:nvCxnSpPr>
        <p:spPr>
          <a:xfrm>
            <a:off x="507605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to 146"/>
          <p:cNvCxnSpPr/>
          <p:nvPr/>
        </p:nvCxnSpPr>
        <p:spPr>
          <a:xfrm>
            <a:off x="183569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to 147"/>
          <p:cNvCxnSpPr/>
          <p:nvPr/>
        </p:nvCxnSpPr>
        <p:spPr>
          <a:xfrm>
            <a:off x="219573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reto 148"/>
          <p:cNvCxnSpPr/>
          <p:nvPr/>
        </p:nvCxnSpPr>
        <p:spPr>
          <a:xfrm>
            <a:off x="291581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/>
          <p:cNvCxnSpPr/>
          <p:nvPr/>
        </p:nvCxnSpPr>
        <p:spPr>
          <a:xfrm>
            <a:off x="255577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to 150"/>
          <p:cNvCxnSpPr/>
          <p:nvPr/>
        </p:nvCxnSpPr>
        <p:spPr>
          <a:xfrm flipV="1">
            <a:off x="219573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to 151"/>
          <p:cNvCxnSpPr/>
          <p:nvPr/>
        </p:nvCxnSpPr>
        <p:spPr>
          <a:xfrm flipV="1">
            <a:off x="327585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327585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to 153"/>
          <p:cNvCxnSpPr/>
          <p:nvPr/>
        </p:nvCxnSpPr>
        <p:spPr>
          <a:xfrm>
            <a:off x="363589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>
            <a:off x="435597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to 155"/>
          <p:cNvCxnSpPr/>
          <p:nvPr/>
        </p:nvCxnSpPr>
        <p:spPr>
          <a:xfrm>
            <a:off x="399593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to 156"/>
          <p:cNvCxnSpPr/>
          <p:nvPr/>
        </p:nvCxnSpPr>
        <p:spPr>
          <a:xfrm flipV="1">
            <a:off x="363589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reto 157"/>
          <p:cNvCxnSpPr/>
          <p:nvPr/>
        </p:nvCxnSpPr>
        <p:spPr>
          <a:xfrm flipV="1">
            <a:off x="471601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to 158"/>
          <p:cNvCxnSpPr/>
          <p:nvPr/>
        </p:nvCxnSpPr>
        <p:spPr>
          <a:xfrm flipV="1">
            <a:off x="543609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reto 159"/>
          <p:cNvCxnSpPr/>
          <p:nvPr/>
        </p:nvCxnSpPr>
        <p:spPr>
          <a:xfrm>
            <a:off x="543609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to 160"/>
          <p:cNvCxnSpPr/>
          <p:nvPr/>
        </p:nvCxnSpPr>
        <p:spPr>
          <a:xfrm>
            <a:off x="579613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to 162"/>
          <p:cNvCxnSpPr/>
          <p:nvPr/>
        </p:nvCxnSpPr>
        <p:spPr>
          <a:xfrm flipV="1">
            <a:off x="543609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543609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to 164"/>
          <p:cNvCxnSpPr/>
          <p:nvPr/>
        </p:nvCxnSpPr>
        <p:spPr>
          <a:xfrm flipV="1">
            <a:off x="57961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to 165"/>
          <p:cNvCxnSpPr/>
          <p:nvPr/>
        </p:nvCxnSpPr>
        <p:spPr>
          <a:xfrm>
            <a:off x="579613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to 167"/>
          <p:cNvCxnSpPr/>
          <p:nvPr/>
        </p:nvCxnSpPr>
        <p:spPr>
          <a:xfrm>
            <a:off x="471601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507605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to 169"/>
          <p:cNvCxnSpPr/>
          <p:nvPr/>
        </p:nvCxnSpPr>
        <p:spPr>
          <a:xfrm>
            <a:off x="579613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to 170"/>
          <p:cNvCxnSpPr/>
          <p:nvPr/>
        </p:nvCxnSpPr>
        <p:spPr>
          <a:xfrm>
            <a:off x="543609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reto 171"/>
          <p:cNvCxnSpPr/>
          <p:nvPr/>
        </p:nvCxnSpPr>
        <p:spPr>
          <a:xfrm flipV="1">
            <a:off x="507605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CaixaDeTexto 173"/>
          <p:cNvSpPr txBox="1"/>
          <p:nvPr/>
        </p:nvSpPr>
        <p:spPr>
          <a:xfrm>
            <a:off x="755576" y="2348880"/>
            <a:ext cx="108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Entrada 1</a:t>
            </a:r>
            <a:endParaRPr lang="pt-BR" dirty="0"/>
          </a:p>
        </p:txBody>
      </p:sp>
      <p:sp>
        <p:nvSpPr>
          <p:cNvPr id="175" name="CaixaDeTexto 174"/>
          <p:cNvSpPr txBox="1"/>
          <p:nvPr/>
        </p:nvSpPr>
        <p:spPr>
          <a:xfrm>
            <a:off x="755576" y="3635732"/>
            <a:ext cx="108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Entrada 2</a:t>
            </a:r>
            <a:endParaRPr lang="pt-BR" dirty="0"/>
          </a:p>
        </p:txBody>
      </p:sp>
      <p:sp>
        <p:nvSpPr>
          <p:cNvPr id="176" name="CaixaDeTexto 175"/>
          <p:cNvSpPr txBox="1"/>
          <p:nvPr/>
        </p:nvSpPr>
        <p:spPr>
          <a:xfrm>
            <a:off x="755576" y="508518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graphicFrame>
        <p:nvGraphicFramePr>
          <p:cNvPr id="141" name="Espaço Reservado para Conteúdo 6"/>
          <p:cNvGraphicFramePr>
            <a:graphicFrameLocks/>
          </p:cNvGraphicFramePr>
          <p:nvPr/>
        </p:nvGraphicFramePr>
        <p:xfrm>
          <a:off x="7596336" y="1556792"/>
          <a:ext cx="136815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2"/>
                <a:gridCol w="373132"/>
                <a:gridCol w="62188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A.B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Operação NÃO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Terceira e última das operações funda-</a:t>
            </a:r>
          </a:p>
          <a:p>
            <a:pPr>
              <a:buNone/>
            </a:pPr>
            <a:r>
              <a:rPr lang="pt-BR" dirty="0" smtClean="0"/>
              <a:t>mentais;</a:t>
            </a:r>
          </a:p>
          <a:p>
            <a:pPr>
              <a:buNone/>
            </a:pPr>
            <a:r>
              <a:rPr lang="pt-BR" dirty="0" smtClean="0"/>
              <a:t>Pode ser interpretada como: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rgbClr val="00B050"/>
                </a:solidFill>
              </a:rPr>
              <a:t>“complemento ou inverso do valor atual”</a:t>
            </a:r>
            <a:endParaRPr lang="pt-BR" dirty="0" smtClean="0"/>
          </a:p>
          <a:p>
            <a:r>
              <a:rPr lang="pt-BR" dirty="0" smtClean="0"/>
              <a:t>Representa o NÃO lógico;</a:t>
            </a:r>
          </a:p>
          <a:p>
            <a:r>
              <a:rPr lang="pt-BR" dirty="0" smtClean="0"/>
              <a:t>Representações alternativas:</a:t>
            </a:r>
          </a:p>
          <a:p>
            <a:pPr lvl="1"/>
            <a:r>
              <a:rPr lang="pt-BR" dirty="0" smtClean="0"/>
              <a:t>NÃO, NOT, ~, ¬</a:t>
            </a:r>
          </a:p>
          <a:p>
            <a:r>
              <a:rPr lang="pt-BR" dirty="0" smtClean="0"/>
              <a:t>Há uma notação muito usada na qual a operação não é representada com uma barra sobre a variável Booleana. Ex: Ā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7596336" y="1556792"/>
          <a:ext cx="1008112" cy="1116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~A</a:t>
                      </a:r>
                      <a:endParaRPr lang="pt-BR" b="1" dirty="0"/>
                    </a:p>
                  </a:txBody>
                  <a:tcPr/>
                </a:tc>
              </a:tr>
              <a:tr h="36803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7" name="Grupo 16"/>
          <p:cNvGrpSpPr/>
          <p:nvPr/>
        </p:nvGrpSpPr>
        <p:grpSpPr>
          <a:xfrm>
            <a:off x="7236296" y="764704"/>
            <a:ext cx="1440160" cy="432048"/>
            <a:chOff x="7236296" y="764704"/>
            <a:chExt cx="1440160" cy="432048"/>
          </a:xfrm>
        </p:grpSpPr>
        <p:sp>
          <p:nvSpPr>
            <p:cNvPr id="8" name="Fluxograma: Mesclar 7"/>
            <p:cNvSpPr/>
            <p:nvPr/>
          </p:nvSpPr>
          <p:spPr>
            <a:xfrm rot="16200000">
              <a:off x="7740352" y="764704"/>
              <a:ext cx="432048" cy="432048"/>
            </a:xfrm>
            <a:prstGeom prst="flowChartMer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4" name="Conector reto 13"/>
            <p:cNvCxnSpPr/>
            <p:nvPr/>
          </p:nvCxnSpPr>
          <p:spPr>
            <a:xfrm>
              <a:off x="8172400" y="980728"/>
              <a:ext cx="504056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7236296" y="980728"/>
              <a:ext cx="504056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ipse 15"/>
            <p:cNvSpPr/>
            <p:nvPr/>
          </p:nvSpPr>
          <p:spPr>
            <a:xfrm>
              <a:off x="8155733" y="945013"/>
              <a:ext cx="72008" cy="7200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 NÃO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941168"/>
            <a:ext cx="33909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84984"/>
            <a:ext cx="21145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Espaço Reservado para Conteúdo 6"/>
          <p:cNvGraphicFramePr>
            <a:graphicFrameLocks/>
          </p:cNvGraphicFramePr>
          <p:nvPr/>
        </p:nvGraphicFramePr>
        <p:xfrm>
          <a:off x="7596336" y="1556792"/>
          <a:ext cx="1008112" cy="1116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~A</a:t>
                      </a:r>
                      <a:endParaRPr lang="pt-BR" b="1" dirty="0"/>
                    </a:p>
                  </a:txBody>
                  <a:tcPr/>
                </a:tc>
              </a:tr>
              <a:tr h="36803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Tempo – NÃO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  <p:grpSp>
        <p:nvGrpSpPr>
          <p:cNvPr id="3" name="Grupo 68"/>
          <p:cNvGrpSpPr/>
          <p:nvPr/>
        </p:nvGrpSpPr>
        <p:grpSpPr>
          <a:xfrm>
            <a:off x="1547664" y="1826240"/>
            <a:ext cx="5158154" cy="1521460"/>
            <a:chOff x="1547664" y="4005064"/>
            <a:chExt cx="5158154" cy="1521460"/>
          </a:xfrm>
        </p:grpSpPr>
        <p:cxnSp>
          <p:nvCxnSpPr>
            <p:cNvPr id="70" name="Conector de seta reta 69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e seta reta 70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76" name="Conector reto 75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to 76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to 77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to 78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to 79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to 80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to 81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ector reto 82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to 83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to 84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to 85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to 86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CaixaDeTexto 72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75" name="Conector reto 74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87"/>
          <p:cNvGrpSpPr/>
          <p:nvPr/>
        </p:nvGrpSpPr>
        <p:grpSpPr>
          <a:xfrm>
            <a:off x="1547664" y="3203684"/>
            <a:ext cx="5158154" cy="1521460"/>
            <a:chOff x="1547664" y="4005064"/>
            <a:chExt cx="5158154" cy="1521460"/>
          </a:xfrm>
        </p:grpSpPr>
        <p:cxnSp>
          <p:nvCxnSpPr>
            <p:cNvPr id="89" name="Conector de seta reta 88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de seta reta 89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95" name="Conector reto 94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ector reto 95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ector reto 96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ector reto 97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ector reto 98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ector reto 99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ector reto 100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ector reto 101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ector reto 102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ector reto 103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ector reto 104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ector reto 105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CaixaDeTexto 91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94" name="Conector reto 93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3" name="Conector reto 122"/>
          <p:cNvCxnSpPr/>
          <p:nvPr/>
        </p:nvCxnSpPr>
        <p:spPr>
          <a:xfrm>
            <a:off x="1835696" y="320368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 flipV="1">
            <a:off x="2195736" y="2627620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to 124"/>
          <p:cNvCxnSpPr/>
          <p:nvPr/>
        </p:nvCxnSpPr>
        <p:spPr>
          <a:xfrm flipV="1">
            <a:off x="2555776" y="2627620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to 125"/>
          <p:cNvCxnSpPr/>
          <p:nvPr/>
        </p:nvCxnSpPr>
        <p:spPr>
          <a:xfrm>
            <a:off x="2195736" y="2627620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to 126"/>
          <p:cNvCxnSpPr/>
          <p:nvPr/>
        </p:nvCxnSpPr>
        <p:spPr>
          <a:xfrm>
            <a:off x="2555776" y="320368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to 127"/>
          <p:cNvCxnSpPr/>
          <p:nvPr/>
        </p:nvCxnSpPr>
        <p:spPr>
          <a:xfrm flipV="1">
            <a:off x="2915816" y="2627620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to 128"/>
          <p:cNvCxnSpPr/>
          <p:nvPr/>
        </p:nvCxnSpPr>
        <p:spPr>
          <a:xfrm flipV="1">
            <a:off x="3275856" y="2627620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to 129"/>
          <p:cNvCxnSpPr/>
          <p:nvPr/>
        </p:nvCxnSpPr>
        <p:spPr>
          <a:xfrm>
            <a:off x="2915816" y="2627620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to 130"/>
          <p:cNvCxnSpPr/>
          <p:nvPr/>
        </p:nvCxnSpPr>
        <p:spPr>
          <a:xfrm>
            <a:off x="3275856" y="320368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to 131"/>
          <p:cNvCxnSpPr/>
          <p:nvPr/>
        </p:nvCxnSpPr>
        <p:spPr>
          <a:xfrm flipV="1">
            <a:off x="3635896" y="2627620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to 132"/>
          <p:cNvCxnSpPr/>
          <p:nvPr/>
        </p:nvCxnSpPr>
        <p:spPr>
          <a:xfrm flipV="1">
            <a:off x="3995936" y="2627620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to 133"/>
          <p:cNvCxnSpPr/>
          <p:nvPr/>
        </p:nvCxnSpPr>
        <p:spPr>
          <a:xfrm>
            <a:off x="3635896" y="2627620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to 134"/>
          <p:cNvCxnSpPr/>
          <p:nvPr/>
        </p:nvCxnSpPr>
        <p:spPr>
          <a:xfrm>
            <a:off x="3995936" y="320368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to 135"/>
          <p:cNvCxnSpPr/>
          <p:nvPr/>
        </p:nvCxnSpPr>
        <p:spPr>
          <a:xfrm flipV="1">
            <a:off x="4355976" y="2627620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to 136"/>
          <p:cNvCxnSpPr/>
          <p:nvPr/>
        </p:nvCxnSpPr>
        <p:spPr>
          <a:xfrm flipV="1">
            <a:off x="4716016" y="2627620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to 137"/>
          <p:cNvCxnSpPr/>
          <p:nvPr/>
        </p:nvCxnSpPr>
        <p:spPr>
          <a:xfrm>
            <a:off x="4355976" y="2627620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to 138"/>
          <p:cNvCxnSpPr/>
          <p:nvPr/>
        </p:nvCxnSpPr>
        <p:spPr>
          <a:xfrm>
            <a:off x="4716016" y="320368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to 139"/>
          <p:cNvCxnSpPr/>
          <p:nvPr/>
        </p:nvCxnSpPr>
        <p:spPr>
          <a:xfrm flipV="1">
            <a:off x="5076056" y="2627620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to 141"/>
          <p:cNvCxnSpPr/>
          <p:nvPr/>
        </p:nvCxnSpPr>
        <p:spPr>
          <a:xfrm>
            <a:off x="5076056" y="2627620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to 146"/>
          <p:cNvCxnSpPr/>
          <p:nvPr/>
        </p:nvCxnSpPr>
        <p:spPr>
          <a:xfrm>
            <a:off x="1835696" y="4005064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to 147"/>
          <p:cNvCxnSpPr/>
          <p:nvPr/>
        </p:nvCxnSpPr>
        <p:spPr>
          <a:xfrm>
            <a:off x="2195736" y="457183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reto 148"/>
          <p:cNvCxnSpPr/>
          <p:nvPr/>
        </p:nvCxnSpPr>
        <p:spPr>
          <a:xfrm>
            <a:off x="2915816" y="458112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/>
          <p:cNvCxnSpPr/>
          <p:nvPr/>
        </p:nvCxnSpPr>
        <p:spPr>
          <a:xfrm>
            <a:off x="2555776" y="4005064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to 150"/>
          <p:cNvCxnSpPr/>
          <p:nvPr/>
        </p:nvCxnSpPr>
        <p:spPr>
          <a:xfrm flipV="1">
            <a:off x="2915816" y="3995772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to 151"/>
          <p:cNvCxnSpPr/>
          <p:nvPr/>
        </p:nvCxnSpPr>
        <p:spPr>
          <a:xfrm flipV="1">
            <a:off x="3275856" y="3995772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3275856" y="4005064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to 153"/>
          <p:cNvCxnSpPr/>
          <p:nvPr/>
        </p:nvCxnSpPr>
        <p:spPr>
          <a:xfrm>
            <a:off x="3635896" y="458112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>
            <a:off x="4355976" y="458112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to 155"/>
          <p:cNvCxnSpPr/>
          <p:nvPr/>
        </p:nvCxnSpPr>
        <p:spPr>
          <a:xfrm>
            <a:off x="3995936" y="4005064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to 156"/>
          <p:cNvCxnSpPr/>
          <p:nvPr/>
        </p:nvCxnSpPr>
        <p:spPr>
          <a:xfrm flipV="1">
            <a:off x="4355976" y="3995772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reto 157"/>
          <p:cNvCxnSpPr/>
          <p:nvPr/>
        </p:nvCxnSpPr>
        <p:spPr>
          <a:xfrm flipV="1">
            <a:off x="4716016" y="3995772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to 162"/>
          <p:cNvCxnSpPr/>
          <p:nvPr/>
        </p:nvCxnSpPr>
        <p:spPr>
          <a:xfrm flipV="1">
            <a:off x="5436096" y="2627620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5436096" y="320368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to 164"/>
          <p:cNvCxnSpPr/>
          <p:nvPr/>
        </p:nvCxnSpPr>
        <p:spPr>
          <a:xfrm flipV="1">
            <a:off x="5796136" y="2627620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to 165"/>
          <p:cNvCxnSpPr/>
          <p:nvPr/>
        </p:nvCxnSpPr>
        <p:spPr>
          <a:xfrm>
            <a:off x="5796136" y="2627620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to 167"/>
          <p:cNvCxnSpPr/>
          <p:nvPr/>
        </p:nvCxnSpPr>
        <p:spPr>
          <a:xfrm>
            <a:off x="4716016" y="4005064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5076056" y="457183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to 169"/>
          <p:cNvCxnSpPr/>
          <p:nvPr/>
        </p:nvCxnSpPr>
        <p:spPr>
          <a:xfrm>
            <a:off x="5796136" y="458112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to 170"/>
          <p:cNvCxnSpPr/>
          <p:nvPr/>
        </p:nvCxnSpPr>
        <p:spPr>
          <a:xfrm>
            <a:off x="5436096" y="4005064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reto 171"/>
          <p:cNvCxnSpPr/>
          <p:nvPr/>
        </p:nvCxnSpPr>
        <p:spPr>
          <a:xfrm flipV="1">
            <a:off x="5796136" y="3995772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aixaDeTexto 174"/>
          <p:cNvSpPr txBox="1"/>
          <p:nvPr/>
        </p:nvSpPr>
        <p:spPr>
          <a:xfrm>
            <a:off x="755576" y="2618328"/>
            <a:ext cx="911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Entrada</a:t>
            </a:r>
            <a:endParaRPr lang="pt-BR" dirty="0"/>
          </a:p>
        </p:txBody>
      </p:sp>
      <p:sp>
        <p:nvSpPr>
          <p:cNvPr id="176" name="CaixaDeTexto 175"/>
          <p:cNvSpPr txBox="1"/>
          <p:nvPr/>
        </p:nvSpPr>
        <p:spPr>
          <a:xfrm>
            <a:off x="755576" y="406778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cxnSp>
        <p:nvCxnSpPr>
          <p:cNvPr id="141" name="Conector reto 140"/>
          <p:cNvCxnSpPr/>
          <p:nvPr/>
        </p:nvCxnSpPr>
        <p:spPr>
          <a:xfrm flipV="1">
            <a:off x="2195736" y="4005064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/>
          <p:cNvCxnSpPr/>
          <p:nvPr/>
        </p:nvCxnSpPr>
        <p:spPr>
          <a:xfrm flipV="1">
            <a:off x="2555776" y="4005064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to 143"/>
          <p:cNvCxnSpPr/>
          <p:nvPr/>
        </p:nvCxnSpPr>
        <p:spPr>
          <a:xfrm flipV="1">
            <a:off x="3635896" y="4005064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to 144"/>
          <p:cNvCxnSpPr/>
          <p:nvPr/>
        </p:nvCxnSpPr>
        <p:spPr>
          <a:xfrm flipV="1">
            <a:off x="3995936" y="4005064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to 145"/>
          <p:cNvCxnSpPr/>
          <p:nvPr/>
        </p:nvCxnSpPr>
        <p:spPr>
          <a:xfrm flipV="1">
            <a:off x="5076056" y="4005064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to 161"/>
          <p:cNvCxnSpPr/>
          <p:nvPr/>
        </p:nvCxnSpPr>
        <p:spPr>
          <a:xfrm flipV="1">
            <a:off x="5436096" y="4005064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7" name="Espaço Reservado para Conteúdo 6"/>
          <p:cNvGraphicFramePr>
            <a:graphicFrameLocks/>
          </p:cNvGraphicFramePr>
          <p:nvPr/>
        </p:nvGraphicFramePr>
        <p:xfrm>
          <a:off x="7596336" y="1556792"/>
          <a:ext cx="1008112" cy="1116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~A</a:t>
                      </a:r>
                      <a:endParaRPr lang="pt-BR" b="1" dirty="0"/>
                    </a:p>
                  </a:txBody>
                  <a:tcPr/>
                </a:tc>
              </a:tr>
              <a:tr h="36803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Compostas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É possível definir algumas operações compostas a partir das operações básicas</a:t>
            </a:r>
          </a:p>
          <a:p>
            <a:r>
              <a:rPr lang="pt-BR" dirty="0" smtClean="0"/>
              <a:t>Ex: Em Álgebra tradicional N</a:t>
            </a:r>
            <a:r>
              <a:rPr lang="pt-BR" baseline="30000" dirty="0" smtClean="0"/>
              <a:t>2</a:t>
            </a:r>
            <a:r>
              <a:rPr lang="pt-BR" dirty="0" smtClean="0"/>
              <a:t> = </a:t>
            </a:r>
            <a:r>
              <a:rPr lang="pt-BR" dirty="0" err="1" smtClean="0"/>
              <a:t>N×N</a:t>
            </a:r>
            <a:endParaRPr lang="pt-BR" dirty="0" smtClean="0"/>
          </a:p>
          <a:p>
            <a:r>
              <a:rPr lang="pt-BR" dirty="0" smtClean="0"/>
              <a:t>Em Álgebra Booleana, definem-se as seguintes operações compostas:</a:t>
            </a:r>
          </a:p>
          <a:p>
            <a:pPr lvl="1"/>
            <a:r>
              <a:rPr lang="pt-BR" dirty="0" smtClean="0"/>
              <a:t>NAND</a:t>
            </a:r>
          </a:p>
          <a:p>
            <a:pPr lvl="1"/>
            <a:r>
              <a:rPr lang="pt-BR" dirty="0" smtClean="0"/>
              <a:t>NOR</a:t>
            </a:r>
          </a:p>
          <a:p>
            <a:pPr lvl="1"/>
            <a:r>
              <a:rPr lang="pt-BR" dirty="0" smtClean="0"/>
              <a:t>XOR</a:t>
            </a:r>
          </a:p>
          <a:p>
            <a:pPr lvl="1"/>
            <a:r>
              <a:rPr lang="pt-BR" dirty="0" smtClean="0"/>
              <a:t>XNOR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 NÃO 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17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7596336" y="1556792"/>
          <a:ext cx="136815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2"/>
                <a:gridCol w="373132"/>
                <a:gridCol w="62188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A⋅B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Conector reto 7"/>
          <p:cNvCxnSpPr/>
          <p:nvPr/>
        </p:nvCxnSpPr>
        <p:spPr>
          <a:xfrm>
            <a:off x="8474721" y="1628800"/>
            <a:ext cx="3600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725144"/>
            <a:ext cx="34004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12976"/>
            <a:ext cx="21050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Tempo – NÃO 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18</a:t>
            </a:fld>
            <a:endParaRPr lang="pt-BR" dirty="0"/>
          </a:p>
        </p:txBody>
      </p:sp>
      <p:grpSp>
        <p:nvGrpSpPr>
          <p:cNvPr id="3" name="Grupo 66"/>
          <p:cNvGrpSpPr/>
          <p:nvPr/>
        </p:nvGrpSpPr>
        <p:grpSpPr>
          <a:xfrm>
            <a:off x="1547664" y="1484784"/>
            <a:ext cx="5158154" cy="1521460"/>
            <a:chOff x="1547664" y="4005064"/>
            <a:chExt cx="5158154" cy="1521460"/>
          </a:xfrm>
        </p:grpSpPr>
        <p:cxnSp>
          <p:nvCxnSpPr>
            <p:cNvPr id="20" name="Conector de seta reta 19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22" name="Conector reto 21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3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1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2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CaixaDeTexto 16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19" name="Conector reto 18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68"/>
          <p:cNvGrpSpPr/>
          <p:nvPr/>
        </p:nvGrpSpPr>
        <p:grpSpPr>
          <a:xfrm>
            <a:off x="1547664" y="2843644"/>
            <a:ext cx="5158154" cy="1521460"/>
            <a:chOff x="1547664" y="4005064"/>
            <a:chExt cx="5158154" cy="1521460"/>
          </a:xfrm>
        </p:grpSpPr>
        <p:cxnSp>
          <p:nvCxnSpPr>
            <p:cNvPr id="70" name="Conector de seta reta 69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e seta reta 70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76" name="Conector reto 75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to 76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to 77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to 78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to 79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to 80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to 81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ector reto 82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to 83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to 84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to 85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to 86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CaixaDeTexto 72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75" name="Conector reto 74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87"/>
          <p:cNvGrpSpPr/>
          <p:nvPr/>
        </p:nvGrpSpPr>
        <p:grpSpPr>
          <a:xfrm>
            <a:off x="1547664" y="4221088"/>
            <a:ext cx="5158154" cy="1521460"/>
            <a:chOff x="1547664" y="4005064"/>
            <a:chExt cx="5158154" cy="1521460"/>
          </a:xfrm>
        </p:grpSpPr>
        <p:cxnSp>
          <p:nvCxnSpPr>
            <p:cNvPr id="89" name="Conector de seta reta 88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de seta reta 89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95" name="Conector reto 94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ector reto 95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ector reto 96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ector reto 97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ector reto 98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ector reto 99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ector reto 100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ector reto 101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ector reto 102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ector reto 103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ector reto 104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ector reto 105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CaixaDeTexto 91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94" name="Conector reto 93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Conector reto 107"/>
          <p:cNvCxnSpPr/>
          <p:nvPr/>
        </p:nvCxnSpPr>
        <p:spPr>
          <a:xfrm>
            <a:off x="183569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to 109"/>
          <p:cNvCxnSpPr/>
          <p:nvPr/>
        </p:nvCxnSpPr>
        <p:spPr>
          <a:xfrm flipV="1">
            <a:off x="255577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/>
          <p:nvPr/>
        </p:nvCxnSpPr>
        <p:spPr>
          <a:xfrm>
            <a:off x="219573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to 111"/>
          <p:cNvCxnSpPr/>
          <p:nvPr/>
        </p:nvCxnSpPr>
        <p:spPr>
          <a:xfrm>
            <a:off x="255577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to 112"/>
          <p:cNvCxnSpPr/>
          <p:nvPr/>
        </p:nvCxnSpPr>
        <p:spPr>
          <a:xfrm>
            <a:off x="291581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/>
          <p:nvPr/>
        </p:nvCxnSpPr>
        <p:spPr>
          <a:xfrm flipV="1">
            <a:off x="327585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reto 114"/>
          <p:cNvCxnSpPr/>
          <p:nvPr/>
        </p:nvCxnSpPr>
        <p:spPr>
          <a:xfrm>
            <a:off x="327585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/>
          <p:nvPr/>
        </p:nvCxnSpPr>
        <p:spPr>
          <a:xfrm flipV="1">
            <a:off x="399593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to 116"/>
          <p:cNvCxnSpPr/>
          <p:nvPr/>
        </p:nvCxnSpPr>
        <p:spPr>
          <a:xfrm>
            <a:off x="363589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399593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to 118"/>
          <p:cNvCxnSpPr/>
          <p:nvPr/>
        </p:nvCxnSpPr>
        <p:spPr>
          <a:xfrm>
            <a:off x="435597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to 119"/>
          <p:cNvCxnSpPr/>
          <p:nvPr/>
        </p:nvCxnSpPr>
        <p:spPr>
          <a:xfrm flipV="1">
            <a:off x="471601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to 120"/>
          <p:cNvCxnSpPr/>
          <p:nvPr/>
        </p:nvCxnSpPr>
        <p:spPr>
          <a:xfrm>
            <a:off x="471601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507605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to 122"/>
          <p:cNvCxnSpPr/>
          <p:nvPr/>
        </p:nvCxnSpPr>
        <p:spPr>
          <a:xfrm>
            <a:off x="183569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 flipV="1">
            <a:off x="21957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to 124"/>
          <p:cNvCxnSpPr/>
          <p:nvPr/>
        </p:nvCxnSpPr>
        <p:spPr>
          <a:xfrm flipV="1">
            <a:off x="255577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to 125"/>
          <p:cNvCxnSpPr/>
          <p:nvPr/>
        </p:nvCxnSpPr>
        <p:spPr>
          <a:xfrm>
            <a:off x="219573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to 126"/>
          <p:cNvCxnSpPr/>
          <p:nvPr/>
        </p:nvCxnSpPr>
        <p:spPr>
          <a:xfrm>
            <a:off x="255577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to 127"/>
          <p:cNvCxnSpPr/>
          <p:nvPr/>
        </p:nvCxnSpPr>
        <p:spPr>
          <a:xfrm flipV="1">
            <a:off x="291581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to 128"/>
          <p:cNvCxnSpPr/>
          <p:nvPr/>
        </p:nvCxnSpPr>
        <p:spPr>
          <a:xfrm flipV="1">
            <a:off x="327585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to 129"/>
          <p:cNvCxnSpPr/>
          <p:nvPr/>
        </p:nvCxnSpPr>
        <p:spPr>
          <a:xfrm>
            <a:off x="291581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to 130"/>
          <p:cNvCxnSpPr/>
          <p:nvPr/>
        </p:nvCxnSpPr>
        <p:spPr>
          <a:xfrm>
            <a:off x="327585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to 131"/>
          <p:cNvCxnSpPr/>
          <p:nvPr/>
        </p:nvCxnSpPr>
        <p:spPr>
          <a:xfrm flipV="1">
            <a:off x="363589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to 132"/>
          <p:cNvCxnSpPr/>
          <p:nvPr/>
        </p:nvCxnSpPr>
        <p:spPr>
          <a:xfrm flipV="1">
            <a:off x="39959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to 133"/>
          <p:cNvCxnSpPr/>
          <p:nvPr/>
        </p:nvCxnSpPr>
        <p:spPr>
          <a:xfrm>
            <a:off x="363589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to 134"/>
          <p:cNvCxnSpPr/>
          <p:nvPr/>
        </p:nvCxnSpPr>
        <p:spPr>
          <a:xfrm>
            <a:off x="399593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to 135"/>
          <p:cNvCxnSpPr/>
          <p:nvPr/>
        </p:nvCxnSpPr>
        <p:spPr>
          <a:xfrm flipV="1">
            <a:off x="435597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to 136"/>
          <p:cNvCxnSpPr/>
          <p:nvPr/>
        </p:nvCxnSpPr>
        <p:spPr>
          <a:xfrm flipV="1">
            <a:off x="471601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to 137"/>
          <p:cNvCxnSpPr/>
          <p:nvPr/>
        </p:nvCxnSpPr>
        <p:spPr>
          <a:xfrm>
            <a:off x="435597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to 138"/>
          <p:cNvCxnSpPr/>
          <p:nvPr/>
        </p:nvCxnSpPr>
        <p:spPr>
          <a:xfrm>
            <a:off x="471601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to 139"/>
          <p:cNvCxnSpPr/>
          <p:nvPr/>
        </p:nvCxnSpPr>
        <p:spPr>
          <a:xfrm flipV="1">
            <a:off x="507605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to 141"/>
          <p:cNvCxnSpPr/>
          <p:nvPr/>
        </p:nvCxnSpPr>
        <p:spPr>
          <a:xfrm>
            <a:off x="507605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to 146"/>
          <p:cNvCxnSpPr/>
          <p:nvPr/>
        </p:nvCxnSpPr>
        <p:spPr>
          <a:xfrm>
            <a:off x="183569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to 147"/>
          <p:cNvCxnSpPr/>
          <p:nvPr/>
        </p:nvCxnSpPr>
        <p:spPr>
          <a:xfrm>
            <a:off x="219573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reto 148"/>
          <p:cNvCxnSpPr/>
          <p:nvPr/>
        </p:nvCxnSpPr>
        <p:spPr>
          <a:xfrm>
            <a:off x="291581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/>
          <p:cNvCxnSpPr/>
          <p:nvPr/>
        </p:nvCxnSpPr>
        <p:spPr>
          <a:xfrm>
            <a:off x="255577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to 150"/>
          <p:cNvCxnSpPr/>
          <p:nvPr/>
        </p:nvCxnSpPr>
        <p:spPr>
          <a:xfrm flipV="1">
            <a:off x="291581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to 151"/>
          <p:cNvCxnSpPr/>
          <p:nvPr/>
        </p:nvCxnSpPr>
        <p:spPr>
          <a:xfrm flipV="1">
            <a:off x="327585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327585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to 153"/>
          <p:cNvCxnSpPr/>
          <p:nvPr/>
        </p:nvCxnSpPr>
        <p:spPr>
          <a:xfrm>
            <a:off x="363589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>
            <a:off x="435597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to 155"/>
          <p:cNvCxnSpPr/>
          <p:nvPr/>
        </p:nvCxnSpPr>
        <p:spPr>
          <a:xfrm>
            <a:off x="399593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to 156"/>
          <p:cNvCxnSpPr/>
          <p:nvPr/>
        </p:nvCxnSpPr>
        <p:spPr>
          <a:xfrm flipV="1">
            <a:off x="435597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reto 157"/>
          <p:cNvCxnSpPr/>
          <p:nvPr/>
        </p:nvCxnSpPr>
        <p:spPr>
          <a:xfrm flipV="1">
            <a:off x="471601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to 158"/>
          <p:cNvCxnSpPr/>
          <p:nvPr/>
        </p:nvCxnSpPr>
        <p:spPr>
          <a:xfrm flipV="1">
            <a:off x="543609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reto 159"/>
          <p:cNvCxnSpPr/>
          <p:nvPr/>
        </p:nvCxnSpPr>
        <p:spPr>
          <a:xfrm>
            <a:off x="543609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to 160"/>
          <p:cNvCxnSpPr/>
          <p:nvPr/>
        </p:nvCxnSpPr>
        <p:spPr>
          <a:xfrm>
            <a:off x="579613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to 162"/>
          <p:cNvCxnSpPr/>
          <p:nvPr/>
        </p:nvCxnSpPr>
        <p:spPr>
          <a:xfrm flipV="1">
            <a:off x="543609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543609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to 164"/>
          <p:cNvCxnSpPr/>
          <p:nvPr/>
        </p:nvCxnSpPr>
        <p:spPr>
          <a:xfrm flipV="1">
            <a:off x="57961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to 165"/>
          <p:cNvCxnSpPr/>
          <p:nvPr/>
        </p:nvCxnSpPr>
        <p:spPr>
          <a:xfrm>
            <a:off x="579613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to 167"/>
          <p:cNvCxnSpPr/>
          <p:nvPr/>
        </p:nvCxnSpPr>
        <p:spPr>
          <a:xfrm>
            <a:off x="471601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507605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to 169"/>
          <p:cNvCxnSpPr/>
          <p:nvPr/>
        </p:nvCxnSpPr>
        <p:spPr>
          <a:xfrm>
            <a:off x="579613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to 170"/>
          <p:cNvCxnSpPr/>
          <p:nvPr/>
        </p:nvCxnSpPr>
        <p:spPr>
          <a:xfrm>
            <a:off x="543609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reto 171"/>
          <p:cNvCxnSpPr/>
          <p:nvPr/>
        </p:nvCxnSpPr>
        <p:spPr>
          <a:xfrm flipV="1">
            <a:off x="579613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CaixaDeTexto 173"/>
          <p:cNvSpPr txBox="1"/>
          <p:nvPr/>
        </p:nvSpPr>
        <p:spPr>
          <a:xfrm>
            <a:off x="683568" y="2348880"/>
            <a:ext cx="108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Entrada 1</a:t>
            </a:r>
            <a:endParaRPr lang="pt-BR" dirty="0"/>
          </a:p>
        </p:txBody>
      </p:sp>
      <p:sp>
        <p:nvSpPr>
          <p:cNvPr id="175" name="CaixaDeTexto 174"/>
          <p:cNvSpPr txBox="1"/>
          <p:nvPr/>
        </p:nvSpPr>
        <p:spPr>
          <a:xfrm>
            <a:off x="683568" y="3635732"/>
            <a:ext cx="108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Entrada 2</a:t>
            </a:r>
            <a:endParaRPr lang="pt-BR" dirty="0"/>
          </a:p>
        </p:txBody>
      </p:sp>
      <p:sp>
        <p:nvSpPr>
          <p:cNvPr id="176" name="CaixaDeTexto 175"/>
          <p:cNvSpPr txBox="1"/>
          <p:nvPr/>
        </p:nvSpPr>
        <p:spPr>
          <a:xfrm>
            <a:off x="683568" y="508518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graphicFrame>
        <p:nvGraphicFramePr>
          <p:cNvPr id="141" name="Espaço Reservado para Conteúdo 6"/>
          <p:cNvGraphicFramePr>
            <a:graphicFrameLocks/>
          </p:cNvGraphicFramePr>
          <p:nvPr/>
        </p:nvGraphicFramePr>
        <p:xfrm>
          <a:off x="7596336" y="1556792"/>
          <a:ext cx="136815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2"/>
                <a:gridCol w="373132"/>
                <a:gridCol w="62188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A⋅B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4" name="Conector reto 143"/>
          <p:cNvCxnSpPr/>
          <p:nvPr/>
        </p:nvCxnSpPr>
        <p:spPr>
          <a:xfrm>
            <a:off x="8474721" y="1628800"/>
            <a:ext cx="3600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 NÃO OU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19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7596336" y="1556792"/>
          <a:ext cx="136815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2"/>
                <a:gridCol w="373132"/>
                <a:gridCol w="62188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A+B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Conector reto 7"/>
          <p:cNvCxnSpPr/>
          <p:nvPr/>
        </p:nvCxnSpPr>
        <p:spPr>
          <a:xfrm>
            <a:off x="8474721" y="1628800"/>
            <a:ext cx="3600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675212"/>
            <a:ext cx="33718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84984"/>
            <a:ext cx="21336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 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/>
          <a:lstStyle/>
          <a:p>
            <a:r>
              <a:rPr lang="pt-BR" dirty="0" smtClean="0"/>
              <a:t>Adição e subtração binária;</a:t>
            </a:r>
          </a:p>
          <a:p>
            <a:r>
              <a:rPr lang="pt-BR" dirty="0" smtClean="0"/>
              <a:t>Adição e Subtração no sistema de complemento de 2;</a:t>
            </a:r>
          </a:p>
          <a:p>
            <a:r>
              <a:rPr lang="pt-BR" dirty="0" smtClean="0"/>
              <a:t>Multiplicação de números binários;</a:t>
            </a:r>
          </a:p>
          <a:p>
            <a:r>
              <a:rPr lang="pt-BR" dirty="0" smtClean="0"/>
              <a:t>Divisão de números binários;</a:t>
            </a:r>
          </a:p>
          <a:p>
            <a:r>
              <a:rPr lang="pt-BR" dirty="0" smtClean="0"/>
              <a:t>Aritmética hexadecimal.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Tempo – NÃO OU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20</a:t>
            </a:fld>
            <a:endParaRPr lang="pt-BR" dirty="0"/>
          </a:p>
        </p:txBody>
      </p:sp>
      <p:grpSp>
        <p:nvGrpSpPr>
          <p:cNvPr id="3" name="Grupo 66"/>
          <p:cNvGrpSpPr/>
          <p:nvPr/>
        </p:nvGrpSpPr>
        <p:grpSpPr>
          <a:xfrm>
            <a:off x="1547664" y="1484784"/>
            <a:ext cx="5158154" cy="1521460"/>
            <a:chOff x="1547664" y="4005064"/>
            <a:chExt cx="5158154" cy="1521460"/>
          </a:xfrm>
        </p:grpSpPr>
        <p:cxnSp>
          <p:nvCxnSpPr>
            <p:cNvPr id="20" name="Conector de seta reta 19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22" name="Conector reto 21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3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1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2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CaixaDeTexto 16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19" name="Conector reto 18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68"/>
          <p:cNvGrpSpPr/>
          <p:nvPr/>
        </p:nvGrpSpPr>
        <p:grpSpPr>
          <a:xfrm>
            <a:off x="1547664" y="2843644"/>
            <a:ext cx="5158154" cy="1521460"/>
            <a:chOff x="1547664" y="4005064"/>
            <a:chExt cx="5158154" cy="1521460"/>
          </a:xfrm>
        </p:grpSpPr>
        <p:cxnSp>
          <p:nvCxnSpPr>
            <p:cNvPr id="70" name="Conector de seta reta 69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e seta reta 70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76" name="Conector reto 75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to 76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to 77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to 78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to 79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to 80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to 81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ector reto 82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to 83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to 84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to 85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to 86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CaixaDeTexto 72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75" name="Conector reto 74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87"/>
          <p:cNvGrpSpPr/>
          <p:nvPr/>
        </p:nvGrpSpPr>
        <p:grpSpPr>
          <a:xfrm>
            <a:off x="1547664" y="4221088"/>
            <a:ext cx="5158154" cy="1521460"/>
            <a:chOff x="1547664" y="4005064"/>
            <a:chExt cx="5158154" cy="1521460"/>
          </a:xfrm>
        </p:grpSpPr>
        <p:cxnSp>
          <p:nvCxnSpPr>
            <p:cNvPr id="89" name="Conector de seta reta 88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de seta reta 89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95" name="Conector reto 94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ector reto 95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ector reto 96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ector reto 97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ector reto 98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ector reto 99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ector reto 100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ector reto 101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ector reto 102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ector reto 103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ector reto 104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ector reto 105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CaixaDeTexto 91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94" name="Conector reto 93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Conector reto 107"/>
          <p:cNvCxnSpPr/>
          <p:nvPr/>
        </p:nvCxnSpPr>
        <p:spPr>
          <a:xfrm>
            <a:off x="183569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to 109"/>
          <p:cNvCxnSpPr/>
          <p:nvPr/>
        </p:nvCxnSpPr>
        <p:spPr>
          <a:xfrm flipV="1">
            <a:off x="255577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/>
          <p:nvPr/>
        </p:nvCxnSpPr>
        <p:spPr>
          <a:xfrm>
            <a:off x="219573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to 111"/>
          <p:cNvCxnSpPr/>
          <p:nvPr/>
        </p:nvCxnSpPr>
        <p:spPr>
          <a:xfrm>
            <a:off x="255577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to 112"/>
          <p:cNvCxnSpPr/>
          <p:nvPr/>
        </p:nvCxnSpPr>
        <p:spPr>
          <a:xfrm>
            <a:off x="291581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/>
          <p:nvPr/>
        </p:nvCxnSpPr>
        <p:spPr>
          <a:xfrm flipV="1">
            <a:off x="327585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reto 114"/>
          <p:cNvCxnSpPr/>
          <p:nvPr/>
        </p:nvCxnSpPr>
        <p:spPr>
          <a:xfrm>
            <a:off x="327585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/>
          <p:nvPr/>
        </p:nvCxnSpPr>
        <p:spPr>
          <a:xfrm flipV="1">
            <a:off x="399593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to 116"/>
          <p:cNvCxnSpPr/>
          <p:nvPr/>
        </p:nvCxnSpPr>
        <p:spPr>
          <a:xfrm>
            <a:off x="363589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399593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to 118"/>
          <p:cNvCxnSpPr/>
          <p:nvPr/>
        </p:nvCxnSpPr>
        <p:spPr>
          <a:xfrm>
            <a:off x="435597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to 119"/>
          <p:cNvCxnSpPr/>
          <p:nvPr/>
        </p:nvCxnSpPr>
        <p:spPr>
          <a:xfrm flipV="1">
            <a:off x="471601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to 120"/>
          <p:cNvCxnSpPr/>
          <p:nvPr/>
        </p:nvCxnSpPr>
        <p:spPr>
          <a:xfrm>
            <a:off x="471601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507605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to 122"/>
          <p:cNvCxnSpPr/>
          <p:nvPr/>
        </p:nvCxnSpPr>
        <p:spPr>
          <a:xfrm>
            <a:off x="183569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 flipV="1">
            <a:off x="21957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to 124"/>
          <p:cNvCxnSpPr/>
          <p:nvPr/>
        </p:nvCxnSpPr>
        <p:spPr>
          <a:xfrm flipV="1">
            <a:off x="255577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to 125"/>
          <p:cNvCxnSpPr/>
          <p:nvPr/>
        </p:nvCxnSpPr>
        <p:spPr>
          <a:xfrm>
            <a:off x="219573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to 126"/>
          <p:cNvCxnSpPr/>
          <p:nvPr/>
        </p:nvCxnSpPr>
        <p:spPr>
          <a:xfrm>
            <a:off x="255577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to 127"/>
          <p:cNvCxnSpPr/>
          <p:nvPr/>
        </p:nvCxnSpPr>
        <p:spPr>
          <a:xfrm flipV="1">
            <a:off x="291581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to 128"/>
          <p:cNvCxnSpPr/>
          <p:nvPr/>
        </p:nvCxnSpPr>
        <p:spPr>
          <a:xfrm flipV="1">
            <a:off x="327585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to 129"/>
          <p:cNvCxnSpPr/>
          <p:nvPr/>
        </p:nvCxnSpPr>
        <p:spPr>
          <a:xfrm>
            <a:off x="291581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to 130"/>
          <p:cNvCxnSpPr/>
          <p:nvPr/>
        </p:nvCxnSpPr>
        <p:spPr>
          <a:xfrm>
            <a:off x="327585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to 131"/>
          <p:cNvCxnSpPr/>
          <p:nvPr/>
        </p:nvCxnSpPr>
        <p:spPr>
          <a:xfrm flipV="1">
            <a:off x="363589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to 132"/>
          <p:cNvCxnSpPr/>
          <p:nvPr/>
        </p:nvCxnSpPr>
        <p:spPr>
          <a:xfrm flipV="1">
            <a:off x="39959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to 133"/>
          <p:cNvCxnSpPr/>
          <p:nvPr/>
        </p:nvCxnSpPr>
        <p:spPr>
          <a:xfrm>
            <a:off x="363589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to 134"/>
          <p:cNvCxnSpPr/>
          <p:nvPr/>
        </p:nvCxnSpPr>
        <p:spPr>
          <a:xfrm>
            <a:off x="399593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to 135"/>
          <p:cNvCxnSpPr/>
          <p:nvPr/>
        </p:nvCxnSpPr>
        <p:spPr>
          <a:xfrm flipV="1">
            <a:off x="435597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to 136"/>
          <p:cNvCxnSpPr/>
          <p:nvPr/>
        </p:nvCxnSpPr>
        <p:spPr>
          <a:xfrm flipV="1">
            <a:off x="471601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to 137"/>
          <p:cNvCxnSpPr/>
          <p:nvPr/>
        </p:nvCxnSpPr>
        <p:spPr>
          <a:xfrm>
            <a:off x="435597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to 138"/>
          <p:cNvCxnSpPr/>
          <p:nvPr/>
        </p:nvCxnSpPr>
        <p:spPr>
          <a:xfrm>
            <a:off x="471601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to 139"/>
          <p:cNvCxnSpPr/>
          <p:nvPr/>
        </p:nvCxnSpPr>
        <p:spPr>
          <a:xfrm flipV="1">
            <a:off x="507605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to 141"/>
          <p:cNvCxnSpPr/>
          <p:nvPr/>
        </p:nvCxnSpPr>
        <p:spPr>
          <a:xfrm>
            <a:off x="507605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to 146"/>
          <p:cNvCxnSpPr/>
          <p:nvPr/>
        </p:nvCxnSpPr>
        <p:spPr>
          <a:xfrm>
            <a:off x="183569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to 147"/>
          <p:cNvCxnSpPr/>
          <p:nvPr/>
        </p:nvCxnSpPr>
        <p:spPr>
          <a:xfrm>
            <a:off x="219573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reto 148"/>
          <p:cNvCxnSpPr/>
          <p:nvPr/>
        </p:nvCxnSpPr>
        <p:spPr>
          <a:xfrm>
            <a:off x="291581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/>
          <p:cNvCxnSpPr/>
          <p:nvPr/>
        </p:nvCxnSpPr>
        <p:spPr>
          <a:xfrm>
            <a:off x="255577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to 150"/>
          <p:cNvCxnSpPr/>
          <p:nvPr/>
        </p:nvCxnSpPr>
        <p:spPr>
          <a:xfrm flipV="1">
            <a:off x="219573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to 151"/>
          <p:cNvCxnSpPr/>
          <p:nvPr/>
        </p:nvCxnSpPr>
        <p:spPr>
          <a:xfrm flipV="1">
            <a:off x="327585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327585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to 153"/>
          <p:cNvCxnSpPr/>
          <p:nvPr/>
        </p:nvCxnSpPr>
        <p:spPr>
          <a:xfrm>
            <a:off x="363589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>
            <a:off x="435597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to 155"/>
          <p:cNvCxnSpPr/>
          <p:nvPr/>
        </p:nvCxnSpPr>
        <p:spPr>
          <a:xfrm>
            <a:off x="399593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to 156"/>
          <p:cNvCxnSpPr/>
          <p:nvPr/>
        </p:nvCxnSpPr>
        <p:spPr>
          <a:xfrm flipV="1">
            <a:off x="363589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reto 157"/>
          <p:cNvCxnSpPr/>
          <p:nvPr/>
        </p:nvCxnSpPr>
        <p:spPr>
          <a:xfrm flipV="1">
            <a:off x="471601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to 158"/>
          <p:cNvCxnSpPr/>
          <p:nvPr/>
        </p:nvCxnSpPr>
        <p:spPr>
          <a:xfrm flipV="1">
            <a:off x="543609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reto 159"/>
          <p:cNvCxnSpPr/>
          <p:nvPr/>
        </p:nvCxnSpPr>
        <p:spPr>
          <a:xfrm>
            <a:off x="543609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to 160"/>
          <p:cNvCxnSpPr/>
          <p:nvPr/>
        </p:nvCxnSpPr>
        <p:spPr>
          <a:xfrm>
            <a:off x="579613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to 162"/>
          <p:cNvCxnSpPr/>
          <p:nvPr/>
        </p:nvCxnSpPr>
        <p:spPr>
          <a:xfrm flipV="1">
            <a:off x="543609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543609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to 164"/>
          <p:cNvCxnSpPr/>
          <p:nvPr/>
        </p:nvCxnSpPr>
        <p:spPr>
          <a:xfrm flipV="1">
            <a:off x="57961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to 165"/>
          <p:cNvCxnSpPr/>
          <p:nvPr/>
        </p:nvCxnSpPr>
        <p:spPr>
          <a:xfrm>
            <a:off x="579613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to 167"/>
          <p:cNvCxnSpPr/>
          <p:nvPr/>
        </p:nvCxnSpPr>
        <p:spPr>
          <a:xfrm>
            <a:off x="471601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507605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to 169"/>
          <p:cNvCxnSpPr/>
          <p:nvPr/>
        </p:nvCxnSpPr>
        <p:spPr>
          <a:xfrm>
            <a:off x="579613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to 170"/>
          <p:cNvCxnSpPr/>
          <p:nvPr/>
        </p:nvCxnSpPr>
        <p:spPr>
          <a:xfrm>
            <a:off x="543609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reto 171"/>
          <p:cNvCxnSpPr/>
          <p:nvPr/>
        </p:nvCxnSpPr>
        <p:spPr>
          <a:xfrm flipV="1">
            <a:off x="507605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CaixaDeTexto 173"/>
          <p:cNvSpPr txBox="1"/>
          <p:nvPr/>
        </p:nvSpPr>
        <p:spPr>
          <a:xfrm>
            <a:off x="755576" y="2348880"/>
            <a:ext cx="108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Entrada 1</a:t>
            </a:r>
            <a:endParaRPr lang="pt-BR" dirty="0"/>
          </a:p>
        </p:txBody>
      </p:sp>
      <p:sp>
        <p:nvSpPr>
          <p:cNvPr id="175" name="CaixaDeTexto 174"/>
          <p:cNvSpPr txBox="1"/>
          <p:nvPr/>
        </p:nvSpPr>
        <p:spPr>
          <a:xfrm>
            <a:off x="755576" y="3635732"/>
            <a:ext cx="108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Entrada 2</a:t>
            </a:r>
            <a:endParaRPr lang="pt-BR" dirty="0"/>
          </a:p>
        </p:txBody>
      </p:sp>
      <p:sp>
        <p:nvSpPr>
          <p:cNvPr id="176" name="CaixaDeTexto 175"/>
          <p:cNvSpPr txBox="1"/>
          <p:nvPr/>
        </p:nvSpPr>
        <p:spPr>
          <a:xfrm>
            <a:off x="755576" y="508518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graphicFrame>
        <p:nvGraphicFramePr>
          <p:cNvPr id="141" name="Espaço Reservado para Conteúdo 6"/>
          <p:cNvGraphicFramePr>
            <a:graphicFrameLocks/>
          </p:cNvGraphicFramePr>
          <p:nvPr/>
        </p:nvGraphicFramePr>
        <p:xfrm>
          <a:off x="7596336" y="1556792"/>
          <a:ext cx="136815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2"/>
                <a:gridCol w="373132"/>
                <a:gridCol w="62188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A+B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3" name="Conector reto 142"/>
          <p:cNvCxnSpPr/>
          <p:nvPr/>
        </p:nvCxnSpPr>
        <p:spPr>
          <a:xfrm>
            <a:off x="8474721" y="1628800"/>
            <a:ext cx="3600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 XOU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21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7452320" y="1556792"/>
          <a:ext cx="1512168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409"/>
                <a:gridCol w="412409"/>
                <a:gridCol w="687350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A⊕B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581128"/>
            <a:ext cx="33813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84984"/>
            <a:ext cx="21240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Tempo – XOU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22</a:t>
            </a:fld>
            <a:endParaRPr lang="pt-BR" dirty="0"/>
          </a:p>
        </p:txBody>
      </p:sp>
      <p:grpSp>
        <p:nvGrpSpPr>
          <p:cNvPr id="3" name="Grupo 66"/>
          <p:cNvGrpSpPr/>
          <p:nvPr/>
        </p:nvGrpSpPr>
        <p:grpSpPr>
          <a:xfrm>
            <a:off x="1547664" y="1484784"/>
            <a:ext cx="5158154" cy="1521460"/>
            <a:chOff x="1547664" y="4005064"/>
            <a:chExt cx="5158154" cy="1521460"/>
          </a:xfrm>
        </p:grpSpPr>
        <p:cxnSp>
          <p:nvCxnSpPr>
            <p:cNvPr id="20" name="Conector de seta reta 19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22" name="Conector reto 21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3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1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2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CaixaDeTexto 16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19" name="Conector reto 18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68"/>
          <p:cNvGrpSpPr/>
          <p:nvPr/>
        </p:nvGrpSpPr>
        <p:grpSpPr>
          <a:xfrm>
            <a:off x="1547664" y="2843644"/>
            <a:ext cx="5158154" cy="1521460"/>
            <a:chOff x="1547664" y="4005064"/>
            <a:chExt cx="5158154" cy="1521460"/>
          </a:xfrm>
        </p:grpSpPr>
        <p:cxnSp>
          <p:nvCxnSpPr>
            <p:cNvPr id="70" name="Conector de seta reta 69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e seta reta 70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76" name="Conector reto 75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to 76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to 77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to 78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to 79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to 80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to 81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ector reto 82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to 83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to 84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to 85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to 86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CaixaDeTexto 72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75" name="Conector reto 74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87"/>
          <p:cNvGrpSpPr/>
          <p:nvPr/>
        </p:nvGrpSpPr>
        <p:grpSpPr>
          <a:xfrm>
            <a:off x="1547664" y="4221088"/>
            <a:ext cx="5158154" cy="1521460"/>
            <a:chOff x="1547664" y="4005064"/>
            <a:chExt cx="5158154" cy="1521460"/>
          </a:xfrm>
        </p:grpSpPr>
        <p:cxnSp>
          <p:nvCxnSpPr>
            <p:cNvPr id="89" name="Conector de seta reta 88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de seta reta 89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95" name="Conector reto 94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ector reto 95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ector reto 96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ector reto 97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ector reto 98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ector reto 99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ector reto 100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ector reto 101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ector reto 102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ector reto 103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ector reto 104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ector reto 105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CaixaDeTexto 91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94" name="Conector reto 93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Conector reto 107"/>
          <p:cNvCxnSpPr/>
          <p:nvPr/>
        </p:nvCxnSpPr>
        <p:spPr>
          <a:xfrm>
            <a:off x="183569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to 109"/>
          <p:cNvCxnSpPr/>
          <p:nvPr/>
        </p:nvCxnSpPr>
        <p:spPr>
          <a:xfrm flipV="1">
            <a:off x="255577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/>
          <p:nvPr/>
        </p:nvCxnSpPr>
        <p:spPr>
          <a:xfrm>
            <a:off x="219573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to 111"/>
          <p:cNvCxnSpPr/>
          <p:nvPr/>
        </p:nvCxnSpPr>
        <p:spPr>
          <a:xfrm>
            <a:off x="255577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to 112"/>
          <p:cNvCxnSpPr/>
          <p:nvPr/>
        </p:nvCxnSpPr>
        <p:spPr>
          <a:xfrm>
            <a:off x="291581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/>
          <p:nvPr/>
        </p:nvCxnSpPr>
        <p:spPr>
          <a:xfrm flipV="1">
            <a:off x="327585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reto 114"/>
          <p:cNvCxnSpPr/>
          <p:nvPr/>
        </p:nvCxnSpPr>
        <p:spPr>
          <a:xfrm>
            <a:off x="327585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/>
          <p:nvPr/>
        </p:nvCxnSpPr>
        <p:spPr>
          <a:xfrm flipV="1">
            <a:off x="399593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to 116"/>
          <p:cNvCxnSpPr/>
          <p:nvPr/>
        </p:nvCxnSpPr>
        <p:spPr>
          <a:xfrm>
            <a:off x="363589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399593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to 118"/>
          <p:cNvCxnSpPr/>
          <p:nvPr/>
        </p:nvCxnSpPr>
        <p:spPr>
          <a:xfrm>
            <a:off x="435597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to 119"/>
          <p:cNvCxnSpPr/>
          <p:nvPr/>
        </p:nvCxnSpPr>
        <p:spPr>
          <a:xfrm flipV="1">
            <a:off x="471601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to 120"/>
          <p:cNvCxnSpPr/>
          <p:nvPr/>
        </p:nvCxnSpPr>
        <p:spPr>
          <a:xfrm>
            <a:off x="471601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507605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to 122"/>
          <p:cNvCxnSpPr/>
          <p:nvPr/>
        </p:nvCxnSpPr>
        <p:spPr>
          <a:xfrm>
            <a:off x="183569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 flipV="1">
            <a:off x="21957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to 124"/>
          <p:cNvCxnSpPr/>
          <p:nvPr/>
        </p:nvCxnSpPr>
        <p:spPr>
          <a:xfrm flipV="1">
            <a:off x="255577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to 125"/>
          <p:cNvCxnSpPr/>
          <p:nvPr/>
        </p:nvCxnSpPr>
        <p:spPr>
          <a:xfrm>
            <a:off x="219573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to 126"/>
          <p:cNvCxnSpPr/>
          <p:nvPr/>
        </p:nvCxnSpPr>
        <p:spPr>
          <a:xfrm>
            <a:off x="255577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to 127"/>
          <p:cNvCxnSpPr/>
          <p:nvPr/>
        </p:nvCxnSpPr>
        <p:spPr>
          <a:xfrm flipV="1">
            <a:off x="291581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to 128"/>
          <p:cNvCxnSpPr/>
          <p:nvPr/>
        </p:nvCxnSpPr>
        <p:spPr>
          <a:xfrm flipV="1">
            <a:off x="327585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to 129"/>
          <p:cNvCxnSpPr/>
          <p:nvPr/>
        </p:nvCxnSpPr>
        <p:spPr>
          <a:xfrm>
            <a:off x="291581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to 130"/>
          <p:cNvCxnSpPr/>
          <p:nvPr/>
        </p:nvCxnSpPr>
        <p:spPr>
          <a:xfrm>
            <a:off x="327585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to 131"/>
          <p:cNvCxnSpPr/>
          <p:nvPr/>
        </p:nvCxnSpPr>
        <p:spPr>
          <a:xfrm flipV="1">
            <a:off x="363589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to 132"/>
          <p:cNvCxnSpPr/>
          <p:nvPr/>
        </p:nvCxnSpPr>
        <p:spPr>
          <a:xfrm flipV="1">
            <a:off x="39959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to 133"/>
          <p:cNvCxnSpPr/>
          <p:nvPr/>
        </p:nvCxnSpPr>
        <p:spPr>
          <a:xfrm>
            <a:off x="363589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to 134"/>
          <p:cNvCxnSpPr/>
          <p:nvPr/>
        </p:nvCxnSpPr>
        <p:spPr>
          <a:xfrm>
            <a:off x="399593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to 135"/>
          <p:cNvCxnSpPr/>
          <p:nvPr/>
        </p:nvCxnSpPr>
        <p:spPr>
          <a:xfrm flipV="1">
            <a:off x="435597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to 136"/>
          <p:cNvCxnSpPr/>
          <p:nvPr/>
        </p:nvCxnSpPr>
        <p:spPr>
          <a:xfrm flipV="1">
            <a:off x="471601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to 137"/>
          <p:cNvCxnSpPr/>
          <p:nvPr/>
        </p:nvCxnSpPr>
        <p:spPr>
          <a:xfrm>
            <a:off x="435597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to 138"/>
          <p:cNvCxnSpPr/>
          <p:nvPr/>
        </p:nvCxnSpPr>
        <p:spPr>
          <a:xfrm>
            <a:off x="471601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to 139"/>
          <p:cNvCxnSpPr/>
          <p:nvPr/>
        </p:nvCxnSpPr>
        <p:spPr>
          <a:xfrm flipV="1">
            <a:off x="507605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to 141"/>
          <p:cNvCxnSpPr/>
          <p:nvPr/>
        </p:nvCxnSpPr>
        <p:spPr>
          <a:xfrm>
            <a:off x="507605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to 146"/>
          <p:cNvCxnSpPr/>
          <p:nvPr/>
        </p:nvCxnSpPr>
        <p:spPr>
          <a:xfrm>
            <a:off x="183569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to 147"/>
          <p:cNvCxnSpPr/>
          <p:nvPr/>
        </p:nvCxnSpPr>
        <p:spPr>
          <a:xfrm>
            <a:off x="219573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reto 148"/>
          <p:cNvCxnSpPr/>
          <p:nvPr/>
        </p:nvCxnSpPr>
        <p:spPr>
          <a:xfrm>
            <a:off x="291581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/>
          <p:cNvCxnSpPr/>
          <p:nvPr/>
        </p:nvCxnSpPr>
        <p:spPr>
          <a:xfrm>
            <a:off x="255577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to 150"/>
          <p:cNvCxnSpPr/>
          <p:nvPr/>
        </p:nvCxnSpPr>
        <p:spPr>
          <a:xfrm flipV="1">
            <a:off x="219573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to 151"/>
          <p:cNvCxnSpPr/>
          <p:nvPr/>
        </p:nvCxnSpPr>
        <p:spPr>
          <a:xfrm flipV="1">
            <a:off x="291581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to 158"/>
          <p:cNvCxnSpPr/>
          <p:nvPr/>
        </p:nvCxnSpPr>
        <p:spPr>
          <a:xfrm flipV="1">
            <a:off x="543609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reto 159"/>
          <p:cNvCxnSpPr/>
          <p:nvPr/>
        </p:nvCxnSpPr>
        <p:spPr>
          <a:xfrm>
            <a:off x="543609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to 160"/>
          <p:cNvCxnSpPr/>
          <p:nvPr/>
        </p:nvCxnSpPr>
        <p:spPr>
          <a:xfrm>
            <a:off x="579613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to 162"/>
          <p:cNvCxnSpPr/>
          <p:nvPr/>
        </p:nvCxnSpPr>
        <p:spPr>
          <a:xfrm flipV="1">
            <a:off x="543609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543609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to 164"/>
          <p:cNvCxnSpPr/>
          <p:nvPr/>
        </p:nvCxnSpPr>
        <p:spPr>
          <a:xfrm flipV="1">
            <a:off x="57961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to 165"/>
          <p:cNvCxnSpPr/>
          <p:nvPr/>
        </p:nvCxnSpPr>
        <p:spPr>
          <a:xfrm>
            <a:off x="579613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CaixaDeTexto 173"/>
          <p:cNvSpPr txBox="1"/>
          <p:nvPr/>
        </p:nvSpPr>
        <p:spPr>
          <a:xfrm>
            <a:off x="755576" y="2348880"/>
            <a:ext cx="108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Entrada 1</a:t>
            </a:r>
            <a:endParaRPr lang="pt-BR" dirty="0"/>
          </a:p>
        </p:txBody>
      </p:sp>
      <p:sp>
        <p:nvSpPr>
          <p:cNvPr id="175" name="CaixaDeTexto 174"/>
          <p:cNvSpPr txBox="1"/>
          <p:nvPr/>
        </p:nvSpPr>
        <p:spPr>
          <a:xfrm>
            <a:off x="755576" y="3635732"/>
            <a:ext cx="108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Entrada 2</a:t>
            </a:r>
            <a:endParaRPr lang="pt-BR" dirty="0"/>
          </a:p>
        </p:txBody>
      </p:sp>
      <p:sp>
        <p:nvSpPr>
          <p:cNvPr id="176" name="CaixaDeTexto 175"/>
          <p:cNvSpPr txBox="1"/>
          <p:nvPr/>
        </p:nvSpPr>
        <p:spPr>
          <a:xfrm>
            <a:off x="755576" y="508518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cxnSp>
        <p:nvCxnSpPr>
          <p:cNvPr id="141" name="Conector reto 140"/>
          <p:cNvCxnSpPr/>
          <p:nvPr/>
        </p:nvCxnSpPr>
        <p:spPr>
          <a:xfrm>
            <a:off x="327585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/>
          <p:cNvCxnSpPr/>
          <p:nvPr/>
        </p:nvCxnSpPr>
        <p:spPr>
          <a:xfrm>
            <a:off x="363589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to 143"/>
          <p:cNvCxnSpPr/>
          <p:nvPr/>
        </p:nvCxnSpPr>
        <p:spPr>
          <a:xfrm>
            <a:off x="435597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to 144"/>
          <p:cNvCxnSpPr/>
          <p:nvPr/>
        </p:nvCxnSpPr>
        <p:spPr>
          <a:xfrm>
            <a:off x="399593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to 145"/>
          <p:cNvCxnSpPr/>
          <p:nvPr/>
        </p:nvCxnSpPr>
        <p:spPr>
          <a:xfrm flipV="1">
            <a:off x="363589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to 161"/>
          <p:cNvCxnSpPr/>
          <p:nvPr/>
        </p:nvCxnSpPr>
        <p:spPr>
          <a:xfrm flipV="1">
            <a:off x="435597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/>
          <p:cNvCxnSpPr/>
          <p:nvPr/>
        </p:nvCxnSpPr>
        <p:spPr>
          <a:xfrm>
            <a:off x="471601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/>
          <p:nvPr/>
        </p:nvCxnSpPr>
        <p:spPr>
          <a:xfrm>
            <a:off x="507605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/>
          <p:cNvCxnSpPr/>
          <p:nvPr/>
        </p:nvCxnSpPr>
        <p:spPr>
          <a:xfrm>
            <a:off x="579613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to 177"/>
          <p:cNvCxnSpPr/>
          <p:nvPr/>
        </p:nvCxnSpPr>
        <p:spPr>
          <a:xfrm>
            <a:off x="543609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to 178"/>
          <p:cNvCxnSpPr/>
          <p:nvPr/>
        </p:nvCxnSpPr>
        <p:spPr>
          <a:xfrm flipV="1">
            <a:off x="507605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to 179"/>
          <p:cNvCxnSpPr/>
          <p:nvPr/>
        </p:nvCxnSpPr>
        <p:spPr>
          <a:xfrm flipV="1">
            <a:off x="579613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1" name="Espaço Reservado para Conteúdo 6"/>
          <p:cNvGraphicFramePr>
            <a:graphicFrameLocks/>
          </p:cNvGraphicFramePr>
          <p:nvPr/>
        </p:nvGraphicFramePr>
        <p:xfrm>
          <a:off x="7452320" y="1556792"/>
          <a:ext cx="1512168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409"/>
                <a:gridCol w="412409"/>
                <a:gridCol w="687350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A⊕B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Operação NÃO </a:t>
            </a:r>
            <a:r>
              <a:rPr lang="pt-BR" dirty="0" err="1" smtClean="0"/>
              <a:t>OU-Exclusivo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 ser interpretada como: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rgbClr val="00B050"/>
                </a:solidFill>
              </a:rPr>
              <a:t>“verdade (1) quando os dois</a:t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>operadores forem iguais”</a:t>
            </a:r>
          </a:p>
          <a:p>
            <a:r>
              <a:rPr lang="pt-BR" dirty="0" smtClean="0"/>
              <a:t>F(A,B) =  (Ā⋅B̄)+(A⋅B) = A⊗B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23</a:t>
            </a:fld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/>
        </p:nvGraphicFramePr>
        <p:xfrm>
          <a:off x="7452320" y="1556792"/>
          <a:ext cx="1512168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409"/>
                <a:gridCol w="412409"/>
                <a:gridCol w="687350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A⊗B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upo 16"/>
          <p:cNvGrpSpPr/>
          <p:nvPr/>
        </p:nvGrpSpPr>
        <p:grpSpPr>
          <a:xfrm>
            <a:off x="7418412" y="188640"/>
            <a:ext cx="1555602" cy="504056"/>
            <a:chOff x="7418412" y="188640"/>
            <a:chExt cx="1555602" cy="504056"/>
          </a:xfrm>
        </p:grpSpPr>
        <p:cxnSp>
          <p:nvCxnSpPr>
            <p:cNvPr id="12" name="Conector reto 11"/>
            <p:cNvCxnSpPr/>
            <p:nvPr/>
          </p:nvCxnSpPr>
          <p:spPr>
            <a:xfrm>
              <a:off x="7418412" y="260648"/>
              <a:ext cx="504056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>
              <a:off x="7418412" y="620688"/>
              <a:ext cx="504056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luxograma: Dados armazenados 10"/>
            <p:cNvSpPr/>
            <p:nvPr/>
          </p:nvSpPr>
          <p:spPr>
            <a:xfrm rot="10800000">
              <a:off x="7965902" y="188640"/>
              <a:ext cx="504056" cy="504056"/>
            </a:xfrm>
            <a:prstGeom prst="flowChartOnlineStorag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4" name="Conector reto 13"/>
            <p:cNvCxnSpPr/>
            <p:nvPr/>
          </p:nvCxnSpPr>
          <p:spPr>
            <a:xfrm>
              <a:off x="8469958" y="438005"/>
              <a:ext cx="504056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ipse 9"/>
            <p:cNvSpPr/>
            <p:nvPr/>
          </p:nvSpPr>
          <p:spPr>
            <a:xfrm>
              <a:off x="8469958" y="404664"/>
              <a:ext cx="72008" cy="72008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Colchete esquerdo 15"/>
            <p:cNvSpPr/>
            <p:nvPr/>
          </p:nvSpPr>
          <p:spPr>
            <a:xfrm rot="10800000">
              <a:off x="7812360" y="188640"/>
              <a:ext cx="144016" cy="504056"/>
            </a:xfrm>
            <a:prstGeom prst="leftBracket">
              <a:avLst>
                <a:gd name="adj" fmla="val 124294"/>
              </a:avLst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Precedência de Operadores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Existem apenas três operadores fundamentais: (</a:t>
            </a:r>
            <a:r>
              <a:rPr lang="pt-BR" b="1" dirty="0" smtClean="0">
                <a:solidFill>
                  <a:srgbClr val="00B050"/>
                </a:solidFill>
              </a:rPr>
              <a:t>¬,∧,∨</a:t>
            </a:r>
            <a:r>
              <a:rPr lang="pt-BR" dirty="0" smtClean="0"/>
              <a:t>)</a:t>
            </a:r>
          </a:p>
          <a:p>
            <a:r>
              <a:rPr lang="pt-BR" dirty="0" smtClean="0"/>
              <a:t>Sua precedência segue a orientação da esquerda para a direita, sendo o operador mais a esquerda o mais significativo</a:t>
            </a:r>
          </a:p>
          <a:p>
            <a:r>
              <a:rPr lang="pt-BR" dirty="0" smtClean="0"/>
              <a:t>Os símbolos “(“e”)” podem ser utilizados para alterar a precedência entre operações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 de Funções Booleanas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pt-BR" dirty="0" smtClean="0"/>
              <a:t>F(A,B) = A⋅B</a:t>
            </a:r>
          </a:p>
          <a:p>
            <a:r>
              <a:rPr lang="pt-BR" dirty="0" smtClean="0"/>
              <a:t>F(A,B) = A+B</a:t>
            </a:r>
          </a:p>
          <a:p>
            <a:r>
              <a:rPr lang="pt-BR" dirty="0" smtClean="0"/>
              <a:t>F(A,B) =  Ā⋅B</a:t>
            </a:r>
          </a:p>
          <a:p>
            <a:r>
              <a:rPr lang="pt-BR" dirty="0" smtClean="0"/>
              <a:t>F(A,B,C) = A⋅B⋅C</a:t>
            </a:r>
          </a:p>
          <a:p>
            <a:r>
              <a:rPr lang="pt-BR" dirty="0" smtClean="0"/>
              <a:t>F(A,B) =  (Ā⋅B)+(B̄⋅A)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25</a:t>
            </a:fld>
            <a:endParaRPr lang="pt-BR" dirty="0"/>
          </a:p>
        </p:txBody>
      </p:sp>
      <p:sp>
        <p:nvSpPr>
          <p:cNvPr id="8" name="Texto explicativo em forma de nuvem 7"/>
          <p:cNvSpPr/>
          <p:nvPr/>
        </p:nvSpPr>
        <p:spPr>
          <a:xfrm>
            <a:off x="3347864" y="1700808"/>
            <a:ext cx="4104456" cy="2160240"/>
          </a:xfrm>
          <a:prstGeom prst="cloud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Parênteses são usados para redefinir a ordem de avaliação de expressões Booleanas, tal como na Álgebra tradicional.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Tabelas Verdade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Listagem sistemática de TODOS os possíveis valores que uma função Booleana pode assumir.</a:t>
            </a:r>
          </a:p>
          <a:p>
            <a:r>
              <a:rPr lang="pt-BR" sz="2800" dirty="0" smtClean="0"/>
              <a:t>Ex: F(A,B,C) = A⋅B⋅C</a:t>
            </a:r>
          </a:p>
          <a:p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3"/>
          </p:nvPr>
        </p:nvGraphicFramePr>
        <p:xfrm>
          <a:off x="5364088" y="3043768"/>
          <a:ext cx="316835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59"/>
                <a:gridCol w="528059"/>
                <a:gridCol w="528059"/>
                <a:gridCol w="576063"/>
                <a:gridCol w="1008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r>
                        <a:rPr lang="pt-BR" sz="1800" dirty="0" smtClean="0"/>
                        <a:t>⋅</a:t>
                      </a:r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r>
                        <a:rPr lang="pt-BR" sz="1800" dirty="0" smtClean="0"/>
                        <a:t>⋅</a:t>
                      </a:r>
                      <a:r>
                        <a:rPr lang="pt-BR" b="1" dirty="0" smtClean="0"/>
                        <a:t>B</a:t>
                      </a:r>
                      <a:r>
                        <a:rPr lang="pt-BR" sz="1800" dirty="0" smtClean="0"/>
                        <a:t>⋅</a:t>
                      </a:r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26</a:t>
            </a:fld>
            <a:endParaRPr lang="pt-BR" dirty="0"/>
          </a:p>
        </p:txBody>
      </p:sp>
      <p:sp>
        <p:nvSpPr>
          <p:cNvPr id="8" name="Chave esquerda 7"/>
          <p:cNvSpPr/>
          <p:nvPr/>
        </p:nvSpPr>
        <p:spPr>
          <a:xfrm rot="5400000">
            <a:off x="5760132" y="2600908"/>
            <a:ext cx="288032" cy="792088"/>
          </a:xfrm>
          <a:prstGeom prst="leftBrace">
            <a:avLst>
              <a:gd name="adj1" fmla="val 41667"/>
              <a:gd name="adj2" fmla="val 5000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have esquerda 8"/>
          <p:cNvSpPr/>
          <p:nvPr/>
        </p:nvSpPr>
        <p:spPr>
          <a:xfrm rot="5400000">
            <a:off x="6876256" y="2564904"/>
            <a:ext cx="288032" cy="864096"/>
          </a:xfrm>
          <a:prstGeom prst="leftBrace">
            <a:avLst>
              <a:gd name="adj1" fmla="val 41667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Forma 10"/>
          <p:cNvCxnSpPr>
            <a:stCxn id="8" idx="1"/>
          </p:cNvCxnSpPr>
          <p:nvPr/>
        </p:nvCxnSpPr>
        <p:spPr>
          <a:xfrm rot="16200000" flipH="1">
            <a:off x="6462210" y="2294874"/>
            <a:ext cx="144016" cy="1260140"/>
          </a:xfrm>
          <a:prstGeom prst="curvedConnector4">
            <a:avLst>
              <a:gd name="adj1" fmla="val -244712"/>
              <a:gd name="adj2" fmla="val 99554"/>
            </a:avLst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Forma 16"/>
          <p:cNvCxnSpPr>
            <a:stCxn id="9" idx="1"/>
          </p:cNvCxnSpPr>
          <p:nvPr/>
        </p:nvCxnSpPr>
        <p:spPr>
          <a:xfrm rot="16200000" flipH="1">
            <a:off x="7488324" y="2384884"/>
            <a:ext cx="144016" cy="1080120"/>
          </a:xfrm>
          <a:prstGeom prst="curvedConnector4">
            <a:avLst>
              <a:gd name="adj1" fmla="val -264553"/>
              <a:gd name="adj2" fmla="val 99878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F(A,B) =  (Ā⋅B)+(B̄⋅A)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3"/>
          </p:nvPr>
        </p:nvGraphicFramePr>
        <p:xfrm>
          <a:off x="2123728" y="2996952"/>
          <a:ext cx="51125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845"/>
                <a:gridCol w="599845"/>
                <a:gridCol w="599845"/>
                <a:gridCol w="599845"/>
                <a:gridCol w="768971"/>
                <a:gridCol w="576064"/>
                <a:gridCol w="13681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Ā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B̄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Ā⋅B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B̄⋅A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(Ā⋅B)+(B̄⋅A)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F(A,B,C) = A⋅B̄⋅C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28</a:t>
            </a:fld>
            <a:endParaRPr lang="pt-BR" dirty="0"/>
          </a:p>
        </p:txBody>
      </p:sp>
      <p:graphicFrame>
        <p:nvGraphicFramePr>
          <p:cNvPr id="8" name="Espaço Reservado para Conteúdo 6"/>
          <p:cNvGraphicFramePr>
            <a:graphicFrameLocks/>
          </p:cNvGraphicFramePr>
          <p:nvPr/>
        </p:nvGraphicFramePr>
        <p:xfrm>
          <a:off x="2915816" y="2708920"/>
          <a:ext cx="338437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284"/>
                <a:gridCol w="477284"/>
                <a:gridCol w="477284"/>
                <a:gridCol w="520673"/>
                <a:gridCol w="520673"/>
                <a:gridCol w="9111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B̄</a:t>
                      </a:r>
                      <a:endParaRPr lang="pt-BR" b="1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r>
                        <a:rPr lang="pt-BR" sz="1800" b="1" dirty="0" smtClean="0"/>
                        <a:t>⋅</a:t>
                      </a:r>
                      <a:r>
                        <a:rPr lang="pt-BR" b="1" dirty="0" smtClean="0"/>
                        <a:t>B̄</a:t>
                      </a:r>
                      <a:endParaRPr lang="pt-BR" b="1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r>
                        <a:rPr lang="pt-BR" sz="1800" b="1" dirty="0" smtClean="0"/>
                        <a:t>⋅</a:t>
                      </a:r>
                      <a:r>
                        <a:rPr lang="pt-BR" b="1" dirty="0" smtClean="0"/>
                        <a:t>B̄</a:t>
                      </a:r>
                      <a:r>
                        <a:rPr lang="pt-BR" sz="1800" b="1" dirty="0" smtClean="0"/>
                        <a:t>⋅</a:t>
                      </a:r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Mais um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F(A,B,C) = (A⋅B̄)⋅(C+Ā)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3"/>
          </p:nvPr>
        </p:nvGraphicFramePr>
        <p:xfrm>
          <a:off x="2123728" y="2636912"/>
          <a:ext cx="511257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666337"/>
                <a:gridCol w="666337"/>
                <a:gridCol w="12596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Ā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B̄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A⋅B̄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C+Ā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(A⋅B̄)⋅(C+Ā)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Conceitos básicos da Álgebra Booleana;</a:t>
            </a:r>
          </a:p>
          <a:p>
            <a:r>
              <a:rPr lang="pt-BR" dirty="0" smtClean="0"/>
              <a:t>Variáveis e Funções Booleanas;</a:t>
            </a:r>
          </a:p>
          <a:p>
            <a:r>
              <a:rPr lang="pt-BR" dirty="0" smtClean="0"/>
              <a:t>Operações E, OU e NÃO;</a:t>
            </a:r>
          </a:p>
          <a:p>
            <a:r>
              <a:rPr lang="pt-BR" dirty="0" smtClean="0"/>
              <a:t>Tabelas Verdade;</a:t>
            </a:r>
          </a:p>
          <a:p>
            <a:r>
              <a:rPr lang="pt-BR" dirty="0" smtClean="0"/>
              <a:t>Exemplos de Funções Lógicas;</a:t>
            </a:r>
          </a:p>
          <a:p>
            <a:r>
              <a:rPr lang="pt-BR" dirty="0" smtClean="0"/>
              <a:t>Operações compostas:</a:t>
            </a:r>
          </a:p>
          <a:p>
            <a:pPr lvl="1"/>
            <a:r>
              <a:rPr lang="pt-BR" dirty="0" smtClean="0"/>
              <a:t>NÃO-E;</a:t>
            </a:r>
          </a:p>
          <a:p>
            <a:pPr lvl="1"/>
            <a:r>
              <a:rPr lang="pt-BR" dirty="0" smtClean="0"/>
              <a:t>NÃO-OU;</a:t>
            </a:r>
          </a:p>
          <a:p>
            <a:pPr lvl="1"/>
            <a:r>
              <a:rPr lang="pt-BR" dirty="0" err="1" smtClean="0"/>
              <a:t>OU-Exclusivo</a:t>
            </a:r>
            <a:r>
              <a:rPr lang="pt-BR" dirty="0" smtClean="0"/>
              <a:t>;</a:t>
            </a:r>
          </a:p>
          <a:p>
            <a:pPr lvl="1"/>
            <a:r>
              <a:rPr lang="pt-BR" dirty="0" err="1" smtClean="0"/>
              <a:t>NÃO-OU-Exclusivo</a:t>
            </a:r>
            <a:r>
              <a:rPr lang="pt-BR" dirty="0" smtClean="0"/>
              <a:t>;</a:t>
            </a:r>
          </a:p>
          <a:p>
            <a:r>
              <a:rPr lang="pt-BR" dirty="0" smtClean="0"/>
              <a:t>Circuitos Lógicos Gerados a partir de Expressões Booleanas;</a:t>
            </a:r>
          </a:p>
          <a:p>
            <a:r>
              <a:rPr lang="pt-BR" dirty="0" smtClean="0"/>
              <a:t>Expressões Booleanas Geradas por Circuitos Lógicos;</a:t>
            </a:r>
          </a:p>
          <a:p>
            <a:r>
              <a:rPr lang="pt-BR" dirty="0" smtClean="0"/>
              <a:t>Interligação entre Expressões, Circuitos e Tabelas Verdade.</a:t>
            </a:r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Circuitos Lógicos a Partir de Expressões Booleanas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064896" cy="452596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Há uma correlação direta entre circuitos lógicos e expressões Booleanas;</a:t>
            </a:r>
          </a:p>
          <a:p>
            <a:r>
              <a:rPr lang="pt-BR" dirty="0" smtClean="0"/>
              <a:t>Ex: Dada a Função Booleana abaixo, construa o circuito lógico que a implementa:</a:t>
            </a:r>
          </a:p>
          <a:p>
            <a:pPr algn="ctr">
              <a:buNone/>
            </a:pPr>
            <a:r>
              <a:rPr lang="pt-BR" b="1" dirty="0" smtClean="0">
                <a:solidFill>
                  <a:srgbClr val="00B050"/>
                </a:solidFill>
              </a:rPr>
              <a:t>F(A,B) =  (Ā⋅B)+(A⋅B̄)</a:t>
            </a:r>
          </a:p>
          <a:p>
            <a:r>
              <a:rPr lang="pt-BR" dirty="0" smtClean="0"/>
              <a:t>Passo 1: identificar as entradas</a:t>
            </a:r>
          </a:p>
          <a:p>
            <a:pPr lvl="1"/>
            <a:r>
              <a:rPr lang="pt-BR" dirty="0" smtClean="0"/>
              <a:t>As entradas do circuito sempre encontram-se na assinatura da função </a:t>
            </a:r>
            <a:r>
              <a:rPr lang="pt-BR" b="1" dirty="0" smtClean="0">
                <a:solidFill>
                  <a:srgbClr val="00B050"/>
                </a:solidFill>
              </a:rPr>
              <a:t>F(A,B)</a:t>
            </a:r>
            <a:r>
              <a:rPr lang="pt-BR" dirty="0" smtClean="0"/>
              <a:t>. Caso a assinatura não seja dada, basta identificar todas as variáveis distintas.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Circuitos Lógicos a Partir de Expressões Booleanas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Desenhe as entradas no topo de linhas paralelas verticais. Desenhe uma linha para cada entrada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31</a:t>
            </a:fld>
            <a:endParaRPr lang="pt-BR" dirty="0"/>
          </a:p>
        </p:txBody>
      </p:sp>
      <p:grpSp>
        <p:nvGrpSpPr>
          <p:cNvPr id="7" name="Grupo 11"/>
          <p:cNvGrpSpPr/>
          <p:nvPr/>
        </p:nvGrpSpPr>
        <p:grpSpPr>
          <a:xfrm>
            <a:off x="1798996" y="3150863"/>
            <a:ext cx="984814" cy="2942433"/>
            <a:chOff x="1798996" y="3150863"/>
            <a:chExt cx="984814" cy="2942433"/>
          </a:xfrm>
        </p:grpSpPr>
        <p:cxnSp>
          <p:nvCxnSpPr>
            <p:cNvPr id="8" name="Conector reto 7"/>
            <p:cNvCxnSpPr/>
            <p:nvPr/>
          </p:nvCxnSpPr>
          <p:spPr>
            <a:xfrm>
              <a:off x="1979712" y="3573016"/>
              <a:ext cx="0" cy="25202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2627784" y="3573016"/>
              <a:ext cx="0" cy="25202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ixaDeTexto 9"/>
            <p:cNvSpPr txBox="1"/>
            <p:nvPr/>
          </p:nvSpPr>
          <p:spPr>
            <a:xfrm>
              <a:off x="1798996" y="3150863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A</a:t>
              </a:r>
              <a:endParaRPr lang="pt-BR" sz="2400" b="1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2426020" y="3154031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B</a:t>
              </a:r>
              <a:endParaRPr lang="pt-BR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Circuitos Lógicos a Partir de Expressões Booleanas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seguir, identifique todas as operações lógicas da expressão</a:t>
            </a:r>
          </a:p>
          <a:p>
            <a:pPr algn="ctr">
              <a:buNone/>
            </a:pPr>
            <a:r>
              <a:rPr lang="pt-BR" b="1" dirty="0" smtClean="0"/>
              <a:t>F(A,B) = (A</a:t>
            </a:r>
            <a:r>
              <a:rPr lang="pt-BR" b="1" dirty="0" smtClean="0">
                <a:solidFill>
                  <a:srgbClr val="FF0000"/>
                </a:solidFill>
              </a:rPr>
              <a:t>⋅</a:t>
            </a:r>
            <a:r>
              <a:rPr lang="pt-BR" b="1" dirty="0" smtClean="0"/>
              <a:t>B)</a:t>
            </a:r>
            <a:r>
              <a:rPr lang="pt-BR" b="1" dirty="0" smtClean="0">
                <a:solidFill>
                  <a:srgbClr val="FF0000"/>
                </a:solidFill>
              </a:rPr>
              <a:t>+</a:t>
            </a:r>
            <a:r>
              <a:rPr lang="pt-BR" b="1" dirty="0" smtClean="0"/>
              <a:t>(A</a:t>
            </a:r>
            <a:r>
              <a:rPr lang="pt-BR" b="1" dirty="0" smtClean="0">
                <a:solidFill>
                  <a:srgbClr val="FF0000"/>
                </a:solidFill>
              </a:rPr>
              <a:t>⋅</a:t>
            </a:r>
            <a:r>
              <a:rPr lang="pt-BR" b="1" dirty="0" smtClean="0"/>
              <a:t>B)</a:t>
            </a:r>
          </a:p>
          <a:p>
            <a:pPr algn="just"/>
            <a:r>
              <a:rPr lang="pt-BR" dirty="0" smtClean="0"/>
              <a:t>Cada operação identificada será traduzida diretamente para uma porta lógica;</a:t>
            </a:r>
          </a:p>
          <a:p>
            <a:pPr algn="just"/>
            <a:r>
              <a:rPr lang="pt-BR" dirty="0" smtClean="0"/>
              <a:t>A seguir, desenhe todas as portas lógicas identificadas.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32</a:t>
            </a:fld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4618608" y="2780928"/>
            <a:ext cx="2160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6012160" y="2780928"/>
            <a:ext cx="2160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Circuitos Lógicos a Partir de Expressões Booleanas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33</a:t>
            </a:fld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1475656" y="1988840"/>
            <a:ext cx="0" cy="40225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2123728" y="1988840"/>
            <a:ext cx="0" cy="40225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294940" y="148478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</a:t>
            </a:r>
            <a:endParaRPr lang="pt-BR" sz="24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921964" y="148795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B</a:t>
            </a:r>
            <a:endParaRPr lang="pt-BR" sz="2400" b="1" dirty="0"/>
          </a:p>
        </p:txBody>
      </p:sp>
      <p:sp>
        <p:nvSpPr>
          <p:cNvPr id="11" name="Fluxograma: Atraso 10"/>
          <p:cNvSpPr/>
          <p:nvPr/>
        </p:nvSpPr>
        <p:spPr>
          <a:xfrm>
            <a:off x="3203848" y="2194969"/>
            <a:ext cx="576064" cy="576064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12" name="Fluxograma: Dados armazenados 11"/>
          <p:cNvSpPr/>
          <p:nvPr/>
        </p:nvSpPr>
        <p:spPr>
          <a:xfrm rot="10800000">
            <a:off x="3131840" y="3995169"/>
            <a:ext cx="576064" cy="504056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luxograma: Atraso 12"/>
          <p:cNvSpPr/>
          <p:nvPr/>
        </p:nvSpPr>
        <p:spPr>
          <a:xfrm>
            <a:off x="3203848" y="2987057"/>
            <a:ext cx="576064" cy="576064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Grupo 15"/>
          <p:cNvGrpSpPr/>
          <p:nvPr/>
        </p:nvGrpSpPr>
        <p:grpSpPr>
          <a:xfrm>
            <a:off x="3203848" y="4715249"/>
            <a:ext cx="504056" cy="432048"/>
            <a:chOff x="4788024" y="3717032"/>
            <a:chExt cx="504056" cy="432048"/>
          </a:xfrm>
        </p:grpSpPr>
        <p:sp>
          <p:nvSpPr>
            <p:cNvPr id="14" name="Fluxograma: Mesclar 13"/>
            <p:cNvSpPr/>
            <p:nvPr/>
          </p:nvSpPr>
          <p:spPr>
            <a:xfrm rot="16200000">
              <a:off x="4788024" y="3717032"/>
              <a:ext cx="432048" cy="432048"/>
            </a:xfrm>
            <a:prstGeom prst="flowChartMerg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Elipse 14"/>
            <p:cNvSpPr/>
            <p:nvPr/>
          </p:nvSpPr>
          <p:spPr>
            <a:xfrm>
              <a:off x="5220072" y="3894382"/>
              <a:ext cx="72008" cy="72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6" name="Grupo 16"/>
          <p:cNvGrpSpPr/>
          <p:nvPr/>
        </p:nvGrpSpPr>
        <p:grpSpPr>
          <a:xfrm>
            <a:off x="3203848" y="5291313"/>
            <a:ext cx="504056" cy="432048"/>
            <a:chOff x="4788024" y="3717032"/>
            <a:chExt cx="504056" cy="432048"/>
          </a:xfrm>
        </p:grpSpPr>
        <p:sp>
          <p:nvSpPr>
            <p:cNvPr id="18" name="Fluxograma: Mesclar 17"/>
            <p:cNvSpPr/>
            <p:nvPr/>
          </p:nvSpPr>
          <p:spPr>
            <a:xfrm rot="16200000">
              <a:off x="4788024" y="3717032"/>
              <a:ext cx="432048" cy="432048"/>
            </a:xfrm>
            <a:prstGeom prst="flowChartMerg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Elipse 18"/>
            <p:cNvSpPr/>
            <p:nvPr/>
          </p:nvSpPr>
          <p:spPr>
            <a:xfrm>
              <a:off x="5220072" y="3894382"/>
              <a:ext cx="72008" cy="72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2" name="Espaço Reservado para Conteúdo 2"/>
          <p:cNvSpPr>
            <a:spLocks noGrp="1"/>
          </p:cNvSpPr>
          <p:nvPr>
            <p:ph idx="1"/>
          </p:nvPr>
        </p:nvSpPr>
        <p:spPr>
          <a:xfrm>
            <a:off x="4499992" y="1600200"/>
            <a:ext cx="4186808" cy="4525963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A seguir, comece a ligar as portas lógicas;</a:t>
            </a:r>
          </a:p>
          <a:p>
            <a:r>
              <a:rPr lang="pt-BR" dirty="0" smtClean="0"/>
              <a:t>Obedeça a precedência entre operadores e respeite os parênteses</a:t>
            </a:r>
          </a:p>
          <a:p>
            <a:r>
              <a:rPr lang="pt-BR" dirty="0" smtClean="0"/>
              <a:t>Negações de variáveis são sempre seguras para serem ligadas primeiro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Circuitos Lógicos a Partir de Expressões Booleanas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34</a:t>
            </a:fld>
            <a:endParaRPr lang="pt-BR" dirty="0"/>
          </a:p>
        </p:txBody>
      </p:sp>
      <p:cxnSp>
        <p:nvCxnSpPr>
          <p:cNvPr id="21" name="Conector reto 20"/>
          <p:cNvCxnSpPr/>
          <p:nvPr/>
        </p:nvCxnSpPr>
        <p:spPr>
          <a:xfrm>
            <a:off x="1475656" y="1988840"/>
            <a:ext cx="0" cy="40225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2123728" y="1988840"/>
            <a:ext cx="0" cy="40225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1294940" y="148478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</a:t>
            </a:r>
            <a:endParaRPr lang="pt-BR" sz="2400" b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921964" y="148795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B</a:t>
            </a:r>
            <a:endParaRPr lang="pt-BR" sz="2400" b="1" dirty="0"/>
          </a:p>
        </p:txBody>
      </p:sp>
      <p:sp>
        <p:nvSpPr>
          <p:cNvPr id="25" name="Fluxograma: Atraso 24"/>
          <p:cNvSpPr/>
          <p:nvPr/>
        </p:nvSpPr>
        <p:spPr>
          <a:xfrm>
            <a:off x="3203848" y="2194969"/>
            <a:ext cx="576064" cy="576064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6" name="Fluxograma: Dados armazenados 25"/>
          <p:cNvSpPr/>
          <p:nvPr/>
        </p:nvSpPr>
        <p:spPr>
          <a:xfrm rot="10800000">
            <a:off x="3131840" y="3995169"/>
            <a:ext cx="576064" cy="504056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Fluxograma: Atraso 26"/>
          <p:cNvSpPr/>
          <p:nvPr/>
        </p:nvSpPr>
        <p:spPr>
          <a:xfrm>
            <a:off x="3203848" y="2987057"/>
            <a:ext cx="576064" cy="576064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Grupo 27"/>
          <p:cNvGrpSpPr/>
          <p:nvPr/>
        </p:nvGrpSpPr>
        <p:grpSpPr>
          <a:xfrm>
            <a:off x="3203848" y="4715249"/>
            <a:ext cx="504056" cy="432048"/>
            <a:chOff x="4788024" y="3717032"/>
            <a:chExt cx="504056" cy="432048"/>
          </a:xfrm>
        </p:grpSpPr>
        <p:sp>
          <p:nvSpPr>
            <p:cNvPr id="29" name="Fluxograma: Mesclar 28"/>
            <p:cNvSpPr/>
            <p:nvPr/>
          </p:nvSpPr>
          <p:spPr>
            <a:xfrm rot="16200000">
              <a:off x="4788024" y="3717032"/>
              <a:ext cx="432048" cy="432048"/>
            </a:xfrm>
            <a:prstGeom prst="flowChartMerg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Elipse 29"/>
            <p:cNvSpPr/>
            <p:nvPr/>
          </p:nvSpPr>
          <p:spPr>
            <a:xfrm>
              <a:off x="5220072" y="3894382"/>
              <a:ext cx="72008" cy="72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7" name="Grupo 30"/>
          <p:cNvGrpSpPr/>
          <p:nvPr/>
        </p:nvGrpSpPr>
        <p:grpSpPr>
          <a:xfrm>
            <a:off x="3203848" y="5291313"/>
            <a:ext cx="504056" cy="432048"/>
            <a:chOff x="4788024" y="3717032"/>
            <a:chExt cx="504056" cy="432048"/>
          </a:xfrm>
        </p:grpSpPr>
        <p:sp>
          <p:nvSpPr>
            <p:cNvPr id="32" name="Fluxograma: Mesclar 31"/>
            <p:cNvSpPr/>
            <p:nvPr/>
          </p:nvSpPr>
          <p:spPr>
            <a:xfrm rot="16200000">
              <a:off x="4788024" y="3717032"/>
              <a:ext cx="432048" cy="432048"/>
            </a:xfrm>
            <a:prstGeom prst="flowChartMerg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Elipse 32"/>
            <p:cNvSpPr/>
            <p:nvPr/>
          </p:nvSpPr>
          <p:spPr>
            <a:xfrm>
              <a:off x="5220072" y="3894382"/>
              <a:ext cx="72008" cy="72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35" name="Conector reto 34"/>
          <p:cNvCxnSpPr/>
          <p:nvPr/>
        </p:nvCxnSpPr>
        <p:spPr>
          <a:xfrm>
            <a:off x="1475656" y="4941168"/>
            <a:ext cx="172819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2123728" y="5517232"/>
            <a:ext cx="108012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ângulo 38"/>
          <p:cNvSpPr/>
          <p:nvPr/>
        </p:nvSpPr>
        <p:spPr>
          <a:xfrm>
            <a:off x="7032909" y="1484784"/>
            <a:ext cx="2111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pt-BR" b="1" dirty="0" smtClean="0">
                <a:solidFill>
                  <a:srgbClr val="00B050"/>
                </a:solidFill>
              </a:rPr>
              <a:t>F(A,B) =  (Ā⋅B)+(A⋅B̄)</a:t>
            </a:r>
          </a:p>
        </p:txBody>
      </p:sp>
      <p:cxnSp>
        <p:nvCxnSpPr>
          <p:cNvPr id="40" name="Conector reto 39"/>
          <p:cNvCxnSpPr/>
          <p:nvPr/>
        </p:nvCxnSpPr>
        <p:spPr>
          <a:xfrm>
            <a:off x="2123728" y="2348880"/>
            <a:ext cx="108012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Forma 41"/>
          <p:cNvCxnSpPr>
            <a:stCxn id="30" idx="6"/>
          </p:cNvCxnSpPr>
          <p:nvPr/>
        </p:nvCxnSpPr>
        <p:spPr>
          <a:xfrm flipH="1" flipV="1">
            <a:off x="2987824" y="2636912"/>
            <a:ext cx="720080" cy="2291691"/>
          </a:xfrm>
          <a:prstGeom prst="bentConnector4">
            <a:avLst>
              <a:gd name="adj1" fmla="val -31746"/>
              <a:gd name="adj2" fmla="val 5078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2987824" y="2636912"/>
            <a:ext cx="2160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>
            <a:off x="1475656" y="3140968"/>
            <a:ext cx="172819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Forma 47"/>
          <p:cNvCxnSpPr>
            <a:stCxn id="33" idx="6"/>
          </p:cNvCxnSpPr>
          <p:nvPr/>
        </p:nvCxnSpPr>
        <p:spPr>
          <a:xfrm flipH="1" flipV="1">
            <a:off x="2843808" y="3429000"/>
            <a:ext cx="864096" cy="2075667"/>
          </a:xfrm>
          <a:prstGeom prst="bentConnector4">
            <a:avLst>
              <a:gd name="adj1" fmla="val -52910"/>
              <a:gd name="adj2" fmla="val 4123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2843808" y="3429000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Forma 54"/>
          <p:cNvCxnSpPr>
            <a:stCxn id="25" idx="3"/>
          </p:cNvCxnSpPr>
          <p:nvPr/>
        </p:nvCxnSpPr>
        <p:spPr>
          <a:xfrm flipH="1">
            <a:off x="2483768" y="2483001"/>
            <a:ext cx="1296144" cy="1666079"/>
          </a:xfrm>
          <a:prstGeom prst="bentConnector4">
            <a:avLst>
              <a:gd name="adj1" fmla="val -17637"/>
              <a:gd name="adj2" fmla="val 22627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>
          <a:xfrm>
            <a:off x="2483768" y="4149080"/>
            <a:ext cx="72008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Forma 60"/>
          <p:cNvCxnSpPr>
            <a:stCxn id="27" idx="3"/>
          </p:cNvCxnSpPr>
          <p:nvPr/>
        </p:nvCxnSpPr>
        <p:spPr>
          <a:xfrm flipH="1">
            <a:off x="2339752" y="3275089"/>
            <a:ext cx="1440160" cy="369935"/>
          </a:xfrm>
          <a:prstGeom prst="bentConnector3">
            <a:avLst>
              <a:gd name="adj1" fmla="val -15873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Forma 60"/>
          <p:cNvCxnSpPr/>
          <p:nvPr/>
        </p:nvCxnSpPr>
        <p:spPr>
          <a:xfrm>
            <a:off x="2339752" y="3645024"/>
            <a:ext cx="864096" cy="720080"/>
          </a:xfrm>
          <a:prstGeom prst="bentConnector3">
            <a:avLst>
              <a:gd name="adj1" fmla="val -1808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>
            <a:off x="3707904" y="4221088"/>
            <a:ext cx="108012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tângulo 71"/>
          <p:cNvSpPr/>
          <p:nvPr/>
        </p:nvSpPr>
        <p:spPr>
          <a:xfrm>
            <a:off x="4860032" y="4005064"/>
            <a:ext cx="700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pt-BR" b="1" dirty="0" smtClean="0">
                <a:solidFill>
                  <a:srgbClr val="00B050"/>
                </a:solidFill>
              </a:rPr>
              <a:t>Saída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Circuitos Lógicos a Partir de Expressões Booleanas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35</a:t>
            </a:fld>
            <a:endParaRPr lang="pt-BR" dirty="0"/>
          </a:p>
        </p:txBody>
      </p:sp>
      <p:sp>
        <p:nvSpPr>
          <p:cNvPr id="22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600200"/>
            <a:ext cx="7632848" cy="2404863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 seguir, reorganize a ordem das portas de modo que a disposição geral do circuito fique mais clara;</a:t>
            </a:r>
          </a:p>
          <a:p>
            <a:r>
              <a:rPr lang="pt-BR" dirty="0" smtClean="0"/>
              <a:t>Tente minimizar o número de ligações se cruzando.</a:t>
            </a:r>
            <a:endParaRPr lang="pt-BR" dirty="0"/>
          </a:p>
        </p:txBody>
      </p:sp>
      <p:cxnSp>
        <p:nvCxnSpPr>
          <p:cNvPr id="25" name="Conector reto 24"/>
          <p:cNvCxnSpPr/>
          <p:nvPr/>
        </p:nvCxnSpPr>
        <p:spPr>
          <a:xfrm>
            <a:off x="1619672" y="4509120"/>
            <a:ext cx="0" cy="1944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2267744" y="4509120"/>
            <a:ext cx="0" cy="1944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1438956" y="40050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</a:t>
            </a:r>
            <a:endParaRPr lang="pt-BR" sz="24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2065980" y="400823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B</a:t>
            </a:r>
            <a:endParaRPr lang="pt-BR" sz="2400" b="1" dirty="0"/>
          </a:p>
        </p:txBody>
      </p:sp>
      <p:sp>
        <p:nvSpPr>
          <p:cNvPr id="29" name="Fluxograma: Atraso 28"/>
          <p:cNvSpPr/>
          <p:nvPr/>
        </p:nvSpPr>
        <p:spPr>
          <a:xfrm>
            <a:off x="3347864" y="4715249"/>
            <a:ext cx="576064" cy="576064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0" name="Fluxograma: Dados armazenados 29"/>
          <p:cNvSpPr/>
          <p:nvPr/>
        </p:nvSpPr>
        <p:spPr>
          <a:xfrm rot="10800000">
            <a:off x="4211960" y="5157192"/>
            <a:ext cx="576064" cy="504056"/>
          </a:xfrm>
          <a:prstGeom prst="flowChartOnline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Fluxograma: Atraso 30"/>
          <p:cNvSpPr/>
          <p:nvPr/>
        </p:nvSpPr>
        <p:spPr>
          <a:xfrm>
            <a:off x="3347864" y="5507337"/>
            <a:ext cx="576064" cy="576064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Grupo 15"/>
          <p:cNvGrpSpPr/>
          <p:nvPr/>
        </p:nvGrpSpPr>
        <p:grpSpPr>
          <a:xfrm>
            <a:off x="2555776" y="4653136"/>
            <a:ext cx="504056" cy="432048"/>
            <a:chOff x="4788024" y="3717032"/>
            <a:chExt cx="504056" cy="432048"/>
          </a:xfrm>
        </p:grpSpPr>
        <p:sp>
          <p:nvSpPr>
            <p:cNvPr id="33" name="Fluxograma: Mesclar 32"/>
            <p:cNvSpPr/>
            <p:nvPr/>
          </p:nvSpPr>
          <p:spPr>
            <a:xfrm rot="16200000">
              <a:off x="4788024" y="3717032"/>
              <a:ext cx="432048" cy="432048"/>
            </a:xfrm>
            <a:prstGeom prst="flowChartMerg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Elipse 33"/>
            <p:cNvSpPr/>
            <p:nvPr/>
          </p:nvSpPr>
          <p:spPr>
            <a:xfrm>
              <a:off x="5220072" y="3894382"/>
              <a:ext cx="72008" cy="72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7" name="Grupo 16"/>
          <p:cNvGrpSpPr/>
          <p:nvPr/>
        </p:nvGrpSpPr>
        <p:grpSpPr>
          <a:xfrm>
            <a:off x="2555776" y="5733256"/>
            <a:ext cx="504056" cy="432048"/>
            <a:chOff x="4788024" y="3717032"/>
            <a:chExt cx="504056" cy="432048"/>
          </a:xfrm>
        </p:grpSpPr>
        <p:sp>
          <p:nvSpPr>
            <p:cNvPr id="36" name="Fluxograma: Mesclar 35"/>
            <p:cNvSpPr/>
            <p:nvPr/>
          </p:nvSpPr>
          <p:spPr>
            <a:xfrm rot="16200000">
              <a:off x="4788024" y="3717032"/>
              <a:ext cx="432048" cy="432048"/>
            </a:xfrm>
            <a:prstGeom prst="flowChartMerg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Elipse 36"/>
            <p:cNvSpPr/>
            <p:nvPr/>
          </p:nvSpPr>
          <p:spPr>
            <a:xfrm>
              <a:off x="5220072" y="3894382"/>
              <a:ext cx="72008" cy="72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39" name="Conector reto 38"/>
          <p:cNvCxnSpPr/>
          <p:nvPr/>
        </p:nvCxnSpPr>
        <p:spPr>
          <a:xfrm>
            <a:off x="2267744" y="5949280"/>
            <a:ext cx="2880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1619672" y="4869160"/>
            <a:ext cx="93610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3059832" y="5949280"/>
            <a:ext cx="2880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3059832" y="4869160"/>
            <a:ext cx="28803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44"/>
          <p:cNvCxnSpPr>
            <a:stCxn id="29" idx="3"/>
          </p:cNvCxnSpPr>
          <p:nvPr/>
        </p:nvCxnSpPr>
        <p:spPr>
          <a:xfrm>
            <a:off x="3923928" y="5003281"/>
            <a:ext cx="360040" cy="297927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>
            <a:stCxn id="31" idx="3"/>
          </p:cNvCxnSpPr>
          <p:nvPr/>
        </p:nvCxnSpPr>
        <p:spPr>
          <a:xfrm flipV="1">
            <a:off x="3923928" y="5517232"/>
            <a:ext cx="360040" cy="278137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>
            <a:off x="4788024" y="54017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49"/>
          <p:cNvSpPr/>
          <p:nvPr/>
        </p:nvSpPr>
        <p:spPr>
          <a:xfrm>
            <a:off x="5076056" y="5188942"/>
            <a:ext cx="700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b="1" dirty="0" smtClean="0">
                <a:solidFill>
                  <a:srgbClr val="00B050"/>
                </a:solidFill>
              </a:rPr>
              <a:t>Saída</a:t>
            </a:r>
          </a:p>
        </p:txBody>
      </p:sp>
      <p:cxnSp>
        <p:nvCxnSpPr>
          <p:cNvPr id="62" name="Conector reto 61"/>
          <p:cNvCxnSpPr/>
          <p:nvPr/>
        </p:nvCxnSpPr>
        <p:spPr>
          <a:xfrm>
            <a:off x="2267744" y="5157192"/>
            <a:ext cx="108012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>
            <a:off x="1619672" y="5661248"/>
            <a:ext cx="172819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Expressões Booleanas a Partir de Circuitos Lógicos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36</a:t>
            </a:fld>
            <a:endParaRPr lang="pt-BR" dirty="0"/>
          </a:p>
        </p:txBody>
      </p:sp>
      <p:sp>
        <p:nvSpPr>
          <p:cNvPr id="30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154076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Primeiramente redesenhamos o circuito de modo que possamos escrever sobre as conexões;</a:t>
            </a:r>
            <a:endParaRPr lang="pt-BR" dirty="0"/>
          </a:p>
        </p:txBody>
      </p:sp>
      <p:grpSp>
        <p:nvGrpSpPr>
          <p:cNvPr id="3" name="Grupo 55"/>
          <p:cNvGrpSpPr/>
          <p:nvPr/>
        </p:nvGrpSpPr>
        <p:grpSpPr>
          <a:xfrm>
            <a:off x="2771800" y="3284984"/>
            <a:ext cx="4049901" cy="2448272"/>
            <a:chOff x="790884" y="3284984"/>
            <a:chExt cx="4049901" cy="2448272"/>
          </a:xfrm>
        </p:grpSpPr>
        <p:cxnSp>
          <p:nvCxnSpPr>
            <p:cNvPr id="7" name="Conector reto 6"/>
            <p:cNvCxnSpPr/>
            <p:nvPr/>
          </p:nvCxnSpPr>
          <p:spPr>
            <a:xfrm>
              <a:off x="971600" y="3789040"/>
              <a:ext cx="0" cy="19442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>
              <a:off x="1619672" y="3789040"/>
              <a:ext cx="0" cy="19442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ixaDeTexto 8"/>
            <p:cNvSpPr txBox="1"/>
            <p:nvPr/>
          </p:nvSpPr>
          <p:spPr>
            <a:xfrm>
              <a:off x="790884" y="3284984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A</a:t>
              </a:r>
              <a:endParaRPr lang="pt-BR" sz="2400" b="1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1417908" y="3288152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B</a:t>
              </a:r>
              <a:endParaRPr lang="pt-BR" sz="2400" b="1" dirty="0"/>
            </a:p>
          </p:txBody>
        </p:sp>
        <p:sp>
          <p:nvSpPr>
            <p:cNvPr id="11" name="Fluxograma: Atraso 10"/>
            <p:cNvSpPr/>
            <p:nvPr/>
          </p:nvSpPr>
          <p:spPr>
            <a:xfrm>
              <a:off x="2699792" y="3995169"/>
              <a:ext cx="576064" cy="576064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.</a:t>
              </a:r>
              <a:endParaRPr lang="pt-BR" dirty="0"/>
            </a:p>
          </p:txBody>
        </p:sp>
        <p:sp>
          <p:nvSpPr>
            <p:cNvPr id="12" name="Fluxograma: Dados armazenados 11"/>
            <p:cNvSpPr/>
            <p:nvPr/>
          </p:nvSpPr>
          <p:spPr>
            <a:xfrm rot="10800000">
              <a:off x="3563888" y="4437112"/>
              <a:ext cx="576064" cy="504056"/>
            </a:xfrm>
            <a:prstGeom prst="flowChartOnlineStorag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Fluxograma: Atraso 12"/>
            <p:cNvSpPr/>
            <p:nvPr/>
          </p:nvSpPr>
          <p:spPr>
            <a:xfrm>
              <a:off x="2699792" y="4787257"/>
              <a:ext cx="576064" cy="576064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4" name="Grupo 15"/>
            <p:cNvGrpSpPr/>
            <p:nvPr/>
          </p:nvGrpSpPr>
          <p:grpSpPr>
            <a:xfrm>
              <a:off x="1907704" y="3933056"/>
              <a:ext cx="504056" cy="432048"/>
              <a:chOff x="4788024" y="3717032"/>
              <a:chExt cx="504056" cy="432048"/>
            </a:xfrm>
          </p:grpSpPr>
          <p:sp>
            <p:nvSpPr>
              <p:cNvPr id="15" name="Fluxograma: Mesclar 14"/>
              <p:cNvSpPr/>
              <p:nvPr/>
            </p:nvSpPr>
            <p:spPr>
              <a:xfrm rot="16200000">
                <a:off x="4788024" y="3717032"/>
                <a:ext cx="432048" cy="432048"/>
              </a:xfrm>
              <a:prstGeom prst="flowChartMerg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6" name="Elipse 15"/>
              <p:cNvSpPr/>
              <p:nvPr/>
            </p:nvSpPr>
            <p:spPr>
              <a:xfrm>
                <a:off x="5220072" y="3894382"/>
                <a:ext cx="72008" cy="72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7" name="Grupo 16"/>
            <p:cNvGrpSpPr/>
            <p:nvPr/>
          </p:nvGrpSpPr>
          <p:grpSpPr>
            <a:xfrm>
              <a:off x="1907704" y="5013176"/>
              <a:ext cx="504056" cy="432048"/>
              <a:chOff x="4788024" y="3717032"/>
              <a:chExt cx="504056" cy="432048"/>
            </a:xfrm>
          </p:grpSpPr>
          <p:sp>
            <p:nvSpPr>
              <p:cNvPr id="18" name="Fluxograma: Mesclar 17"/>
              <p:cNvSpPr/>
              <p:nvPr/>
            </p:nvSpPr>
            <p:spPr>
              <a:xfrm rot="16200000">
                <a:off x="4788024" y="3717032"/>
                <a:ext cx="432048" cy="432048"/>
              </a:xfrm>
              <a:prstGeom prst="flowChartMerg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9" name="Elipse 18"/>
              <p:cNvSpPr/>
              <p:nvPr/>
            </p:nvSpPr>
            <p:spPr>
              <a:xfrm>
                <a:off x="5220072" y="3894382"/>
                <a:ext cx="72008" cy="72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20" name="Conector reto 19"/>
            <p:cNvCxnSpPr/>
            <p:nvPr/>
          </p:nvCxnSpPr>
          <p:spPr>
            <a:xfrm>
              <a:off x="1619672" y="5229200"/>
              <a:ext cx="28803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>
              <a:off x="971600" y="4149080"/>
              <a:ext cx="936104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/>
            <p:cNvCxnSpPr/>
            <p:nvPr/>
          </p:nvCxnSpPr>
          <p:spPr>
            <a:xfrm>
              <a:off x="2411760" y="5229200"/>
              <a:ext cx="28803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>
              <a:off x="2411760" y="4149080"/>
              <a:ext cx="28803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angulado 23"/>
            <p:cNvCxnSpPr>
              <a:stCxn id="11" idx="3"/>
            </p:cNvCxnSpPr>
            <p:nvPr/>
          </p:nvCxnSpPr>
          <p:spPr>
            <a:xfrm>
              <a:off x="3275856" y="4283201"/>
              <a:ext cx="360040" cy="297927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angulado 24"/>
            <p:cNvCxnSpPr>
              <a:stCxn id="13" idx="3"/>
            </p:cNvCxnSpPr>
            <p:nvPr/>
          </p:nvCxnSpPr>
          <p:spPr>
            <a:xfrm flipV="1">
              <a:off x="3275856" y="4797152"/>
              <a:ext cx="360040" cy="278137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>
              <a:off x="4139952" y="4681708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tângulo 26"/>
            <p:cNvSpPr/>
            <p:nvPr/>
          </p:nvSpPr>
          <p:spPr>
            <a:xfrm>
              <a:off x="4139952" y="4653136"/>
              <a:ext cx="70083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pt-BR" b="1" dirty="0" smtClean="0">
                  <a:solidFill>
                    <a:srgbClr val="00B050"/>
                  </a:solidFill>
                </a:rPr>
                <a:t>Saída</a:t>
              </a:r>
            </a:p>
          </p:txBody>
        </p:sp>
        <p:cxnSp>
          <p:nvCxnSpPr>
            <p:cNvPr id="28" name="Conector reto 27"/>
            <p:cNvCxnSpPr/>
            <p:nvPr/>
          </p:nvCxnSpPr>
          <p:spPr>
            <a:xfrm>
              <a:off x="1619672" y="4437112"/>
              <a:ext cx="108012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971600" y="4941168"/>
              <a:ext cx="1728192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tângulo 56"/>
          <p:cNvSpPr/>
          <p:nvPr/>
        </p:nvSpPr>
        <p:spPr>
          <a:xfrm>
            <a:off x="899592" y="2996952"/>
            <a:ext cx="8064896" cy="3384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1" name="Grupo 118"/>
          <p:cNvGrpSpPr/>
          <p:nvPr/>
        </p:nvGrpSpPr>
        <p:grpSpPr>
          <a:xfrm>
            <a:off x="1691680" y="3356992"/>
            <a:ext cx="6249456" cy="2448272"/>
            <a:chOff x="1691680" y="3356992"/>
            <a:chExt cx="6249456" cy="2448272"/>
          </a:xfrm>
        </p:grpSpPr>
        <p:cxnSp>
          <p:nvCxnSpPr>
            <p:cNvPr id="81" name="Conector reto 80"/>
            <p:cNvCxnSpPr/>
            <p:nvPr/>
          </p:nvCxnSpPr>
          <p:spPr>
            <a:xfrm>
              <a:off x="1872396" y="3861048"/>
              <a:ext cx="0" cy="19442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to 81"/>
            <p:cNvCxnSpPr/>
            <p:nvPr/>
          </p:nvCxnSpPr>
          <p:spPr>
            <a:xfrm>
              <a:off x="2520468" y="3861048"/>
              <a:ext cx="0" cy="19442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CaixaDeTexto 82"/>
            <p:cNvSpPr txBox="1"/>
            <p:nvPr/>
          </p:nvSpPr>
          <p:spPr>
            <a:xfrm>
              <a:off x="1691680" y="3356992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A</a:t>
              </a:r>
              <a:endParaRPr lang="pt-BR" sz="2400" b="1" dirty="0"/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2318704" y="3360160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B</a:t>
              </a:r>
              <a:endParaRPr lang="pt-BR" sz="2400" b="1" dirty="0"/>
            </a:p>
          </p:txBody>
        </p:sp>
        <p:sp>
          <p:nvSpPr>
            <p:cNvPr id="85" name="Fluxograma: Atraso 84"/>
            <p:cNvSpPr/>
            <p:nvPr/>
          </p:nvSpPr>
          <p:spPr>
            <a:xfrm>
              <a:off x="4716016" y="4067177"/>
              <a:ext cx="576064" cy="576064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.</a:t>
              </a:r>
              <a:endParaRPr lang="pt-BR" dirty="0"/>
            </a:p>
          </p:txBody>
        </p:sp>
        <p:sp>
          <p:nvSpPr>
            <p:cNvPr id="86" name="Fluxograma: Dados armazenados 85"/>
            <p:cNvSpPr/>
            <p:nvPr/>
          </p:nvSpPr>
          <p:spPr>
            <a:xfrm rot="10800000">
              <a:off x="6103415" y="4509120"/>
              <a:ext cx="576064" cy="504056"/>
            </a:xfrm>
            <a:prstGeom prst="flowChartOnlineStorag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Fluxograma: Atraso 86"/>
            <p:cNvSpPr/>
            <p:nvPr/>
          </p:nvSpPr>
          <p:spPr>
            <a:xfrm>
              <a:off x="4716016" y="4859265"/>
              <a:ext cx="576064" cy="576064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2" name="Grupo 15"/>
            <p:cNvGrpSpPr/>
            <p:nvPr/>
          </p:nvGrpSpPr>
          <p:grpSpPr>
            <a:xfrm>
              <a:off x="3275856" y="4005064"/>
              <a:ext cx="504056" cy="432048"/>
              <a:chOff x="4788024" y="3717032"/>
              <a:chExt cx="504056" cy="432048"/>
            </a:xfrm>
          </p:grpSpPr>
          <p:sp>
            <p:nvSpPr>
              <p:cNvPr id="89" name="Fluxograma: Mesclar 88"/>
              <p:cNvSpPr/>
              <p:nvPr/>
            </p:nvSpPr>
            <p:spPr>
              <a:xfrm rot="16200000">
                <a:off x="4788024" y="3717032"/>
                <a:ext cx="432048" cy="432048"/>
              </a:xfrm>
              <a:prstGeom prst="flowChartMerg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0" name="Elipse 89"/>
              <p:cNvSpPr/>
              <p:nvPr/>
            </p:nvSpPr>
            <p:spPr>
              <a:xfrm>
                <a:off x="5220072" y="3894382"/>
                <a:ext cx="72008" cy="72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33" name="Grupo 90"/>
            <p:cNvGrpSpPr/>
            <p:nvPr/>
          </p:nvGrpSpPr>
          <p:grpSpPr>
            <a:xfrm>
              <a:off x="3275856" y="5085184"/>
              <a:ext cx="504056" cy="432048"/>
              <a:chOff x="4788024" y="3717032"/>
              <a:chExt cx="504056" cy="432048"/>
            </a:xfrm>
          </p:grpSpPr>
          <p:sp>
            <p:nvSpPr>
              <p:cNvPr id="92" name="Fluxograma: Mesclar 91"/>
              <p:cNvSpPr/>
              <p:nvPr/>
            </p:nvSpPr>
            <p:spPr>
              <a:xfrm rot="16200000">
                <a:off x="4788024" y="3717032"/>
                <a:ext cx="432048" cy="432048"/>
              </a:xfrm>
              <a:prstGeom prst="flowChartMerg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3" name="Elipse 92"/>
              <p:cNvSpPr/>
              <p:nvPr/>
            </p:nvSpPr>
            <p:spPr>
              <a:xfrm>
                <a:off x="5220072" y="3894382"/>
                <a:ext cx="72008" cy="72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94" name="Conector reto 93"/>
            <p:cNvCxnSpPr>
              <a:endCxn id="92" idx="0"/>
            </p:cNvCxnSpPr>
            <p:nvPr/>
          </p:nvCxnSpPr>
          <p:spPr>
            <a:xfrm>
              <a:off x="2520468" y="5301208"/>
              <a:ext cx="755388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reto 94"/>
            <p:cNvCxnSpPr>
              <a:endCxn id="89" idx="0"/>
            </p:cNvCxnSpPr>
            <p:nvPr/>
          </p:nvCxnSpPr>
          <p:spPr>
            <a:xfrm>
              <a:off x="1872396" y="4221088"/>
              <a:ext cx="140346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reto 95"/>
            <p:cNvCxnSpPr/>
            <p:nvPr/>
          </p:nvCxnSpPr>
          <p:spPr>
            <a:xfrm>
              <a:off x="3779912" y="5301208"/>
              <a:ext cx="936104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ector reto 96"/>
            <p:cNvCxnSpPr/>
            <p:nvPr/>
          </p:nvCxnSpPr>
          <p:spPr>
            <a:xfrm>
              <a:off x="3779912" y="4221088"/>
              <a:ext cx="936104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angulado 97"/>
            <p:cNvCxnSpPr/>
            <p:nvPr/>
          </p:nvCxnSpPr>
          <p:spPr>
            <a:xfrm>
              <a:off x="5292080" y="4365104"/>
              <a:ext cx="883343" cy="288032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angulado 98"/>
            <p:cNvCxnSpPr>
              <a:stCxn id="87" idx="3"/>
            </p:cNvCxnSpPr>
            <p:nvPr/>
          </p:nvCxnSpPr>
          <p:spPr>
            <a:xfrm flipV="1">
              <a:off x="5292080" y="4869161"/>
              <a:ext cx="883343" cy="278136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tângulo 100"/>
            <p:cNvSpPr/>
            <p:nvPr/>
          </p:nvSpPr>
          <p:spPr>
            <a:xfrm>
              <a:off x="6679479" y="4725144"/>
              <a:ext cx="70083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pt-BR" b="1" dirty="0" smtClean="0">
                  <a:solidFill>
                    <a:srgbClr val="00B050"/>
                  </a:solidFill>
                </a:rPr>
                <a:t>Saída</a:t>
              </a:r>
            </a:p>
          </p:txBody>
        </p:sp>
        <p:cxnSp>
          <p:nvCxnSpPr>
            <p:cNvPr id="102" name="Conector reto 101"/>
            <p:cNvCxnSpPr/>
            <p:nvPr/>
          </p:nvCxnSpPr>
          <p:spPr>
            <a:xfrm>
              <a:off x="2520468" y="4509120"/>
              <a:ext cx="2195548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to 102"/>
            <p:cNvCxnSpPr/>
            <p:nvPr/>
          </p:nvCxnSpPr>
          <p:spPr>
            <a:xfrm>
              <a:off x="1872396" y="5013176"/>
              <a:ext cx="284362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to 109"/>
            <p:cNvCxnSpPr/>
            <p:nvPr/>
          </p:nvCxnSpPr>
          <p:spPr>
            <a:xfrm>
              <a:off x="6717000" y="4763244"/>
              <a:ext cx="122413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781128"/>
          </a:xfrm>
        </p:spPr>
        <p:txBody>
          <a:bodyPr/>
          <a:lstStyle/>
          <a:p>
            <a:r>
              <a:rPr lang="pt-BR" dirty="0" smtClean="0"/>
              <a:t>A seguir, propague as entradas para as entradas das portas lógicas;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Por fim, escreva a função Booleana, como sendo a saída → </a:t>
            </a:r>
            <a:r>
              <a:rPr lang="pt-BR" b="1" dirty="0" smtClean="0">
                <a:solidFill>
                  <a:srgbClr val="00B050"/>
                </a:solidFill>
              </a:rPr>
              <a:t>F(A,B) =  (Ā⋅B)+(A⋅B̄)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37</a:t>
            </a:fld>
            <a:endParaRPr lang="pt-BR" dirty="0"/>
          </a:p>
        </p:txBody>
      </p:sp>
      <p:grpSp>
        <p:nvGrpSpPr>
          <p:cNvPr id="7" name="Grupo 30"/>
          <p:cNvGrpSpPr/>
          <p:nvPr/>
        </p:nvGrpSpPr>
        <p:grpSpPr>
          <a:xfrm>
            <a:off x="1691680" y="2492896"/>
            <a:ext cx="6249456" cy="2448272"/>
            <a:chOff x="1691680" y="3356992"/>
            <a:chExt cx="6249456" cy="2448272"/>
          </a:xfrm>
        </p:grpSpPr>
        <p:cxnSp>
          <p:nvCxnSpPr>
            <p:cNvPr id="32" name="Conector reto 31"/>
            <p:cNvCxnSpPr/>
            <p:nvPr/>
          </p:nvCxnSpPr>
          <p:spPr>
            <a:xfrm>
              <a:off x="1872396" y="3861048"/>
              <a:ext cx="0" cy="19442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/>
            <p:nvPr/>
          </p:nvCxnSpPr>
          <p:spPr>
            <a:xfrm>
              <a:off x="2520468" y="3861048"/>
              <a:ext cx="0" cy="19442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ixaDeTexto 33"/>
            <p:cNvSpPr txBox="1"/>
            <p:nvPr/>
          </p:nvSpPr>
          <p:spPr>
            <a:xfrm>
              <a:off x="1691680" y="3356992"/>
              <a:ext cx="3706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A</a:t>
              </a:r>
              <a:endParaRPr lang="pt-BR" sz="2400" b="1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2318704" y="3360160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B</a:t>
              </a:r>
              <a:endParaRPr lang="pt-BR" sz="2400" b="1" dirty="0"/>
            </a:p>
          </p:txBody>
        </p:sp>
        <p:sp>
          <p:nvSpPr>
            <p:cNvPr id="36" name="Fluxograma: Atraso 35"/>
            <p:cNvSpPr/>
            <p:nvPr/>
          </p:nvSpPr>
          <p:spPr>
            <a:xfrm>
              <a:off x="4716016" y="4067177"/>
              <a:ext cx="576064" cy="576064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.</a:t>
              </a:r>
              <a:endParaRPr lang="pt-BR" dirty="0"/>
            </a:p>
          </p:txBody>
        </p:sp>
        <p:sp>
          <p:nvSpPr>
            <p:cNvPr id="37" name="Fluxograma: Dados armazenados 36"/>
            <p:cNvSpPr/>
            <p:nvPr/>
          </p:nvSpPr>
          <p:spPr>
            <a:xfrm rot="10800000">
              <a:off x="6103415" y="4509120"/>
              <a:ext cx="576064" cy="504056"/>
            </a:xfrm>
            <a:prstGeom prst="flowChartOnlineStorag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Fluxograma: Atraso 37"/>
            <p:cNvSpPr/>
            <p:nvPr/>
          </p:nvSpPr>
          <p:spPr>
            <a:xfrm>
              <a:off x="4716016" y="4859265"/>
              <a:ext cx="576064" cy="576064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8" name="Grupo 15"/>
            <p:cNvGrpSpPr/>
            <p:nvPr/>
          </p:nvGrpSpPr>
          <p:grpSpPr>
            <a:xfrm>
              <a:off x="3275856" y="4005064"/>
              <a:ext cx="504056" cy="432048"/>
              <a:chOff x="4788024" y="3717032"/>
              <a:chExt cx="504056" cy="432048"/>
            </a:xfrm>
          </p:grpSpPr>
          <p:sp>
            <p:nvSpPr>
              <p:cNvPr id="53" name="Fluxograma: Mesclar 52"/>
              <p:cNvSpPr/>
              <p:nvPr/>
            </p:nvSpPr>
            <p:spPr>
              <a:xfrm rot="16200000">
                <a:off x="4788024" y="3717032"/>
                <a:ext cx="432048" cy="432048"/>
              </a:xfrm>
              <a:prstGeom prst="flowChartMerg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4" name="Elipse 53"/>
              <p:cNvSpPr/>
              <p:nvPr/>
            </p:nvSpPr>
            <p:spPr>
              <a:xfrm>
                <a:off x="5220072" y="3894382"/>
                <a:ext cx="72008" cy="72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9" name="Grupo 90"/>
            <p:cNvGrpSpPr/>
            <p:nvPr/>
          </p:nvGrpSpPr>
          <p:grpSpPr>
            <a:xfrm>
              <a:off x="3275856" y="5085184"/>
              <a:ext cx="504056" cy="432048"/>
              <a:chOff x="4788024" y="3717032"/>
              <a:chExt cx="504056" cy="432048"/>
            </a:xfrm>
          </p:grpSpPr>
          <p:sp>
            <p:nvSpPr>
              <p:cNvPr id="51" name="Fluxograma: Mesclar 50"/>
              <p:cNvSpPr/>
              <p:nvPr/>
            </p:nvSpPr>
            <p:spPr>
              <a:xfrm rot="16200000">
                <a:off x="4788024" y="3717032"/>
                <a:ext cx="432048" cy="432048"/>
              </a:xfrm>
              <a:prstGeom prst="flowChartMerg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2" name="Elipse 51"/>
              <p:cNvSpPr/>
              <p:nvPr/>
            </p:nvSpPr>
            <p:spPr>
              <a:xfrm>
                <a:off x="5220072" y="3894382"/>
                <a:ext cx="72008" cy="7200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41" name="Conector reto 40"/>
            <p:cNvCxnSpPr>
              <a:endCxn id="51" idx="0"/>
            </p:cNvCxnSpPr>
            <p:nvPr/>
          </p:nvCxnSpPr>
          <p:spPr>
            <a:xfrm>
              <a:off x="2520468" y="5301208"/>
              <a:ext cx="755388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>
              <a:endCxn id="53" idx="0"/>
            </p:cNvCxnSpPr>
            <p:nvPr/>
          </p:nvCxnSpPr>
          <p:spPr>
            <a:xfrm>
              <a:off x="1872396" y="4221088"/>
              <a:ext cx="140346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>
              <a:off x="3779912" y="5301208"/>
              <a:ext cx="936104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/>
            <p:nvPr/>
          </p:nvCxnSpPr>
          <p:spPr>
            <a:xfrm>
              <a:off x="3779912" y="4221088"/>
              <a:ext cx="936104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angulado 44"/>
            <p:cNvCxnSpPr/>
            <p:nvPr/>
          </p:nvCxnSpPr>
          <p:spPr>
            <a:xfrm>
              <a:off x="5292080" y="4365104"/>
              <a:ext cx="883343" cy="288032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angulado 45"/>
            <p:cNvCxnSpPr>
              <a:stCxn id="38" idx="3"/>
            </p:cNvCxnSpPr>
            <p:nvPr/>
          </p:nvCxnSpPr>
          <p:spPr>
            <a:xfrm flipV="1">
              <a:off x="5292080" y="4869161"/>
              <a:ext cx="883343" cy="278136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tângulo 46"/>
            <p:cNvSpPr/>
            <p:nvPr/>
          </p:nvSpPr>
          <p:spPr>
            <a:xfrm>
              <a:off x="6679479" y="4725144"/>
              <a:ext cx="70083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pt-BR" b="1" dirty="0" smtClean="0">
                  <a:solidFill>
                    <a:srgbClr val="00B050"/>
                  </a:solidFill>
                </a:rPr>
                <a:t>Saída</a:t>
              </a:r>
            </a:p>
          </p:txBody>
        </p:sp>
        <p:cxnSp>
          <p:nvCxnSpPr>
            <p:cNvPr id="48" name="Conector reto 47"/>
            <p:cNvCxnSpPr/>
            <p:nvPr/>
          </p:nvCxnSpPr>
          <p:spPr>
            <a:xfrm>
              <a:off x="2520468" y="4509120"/>
              <a:ext cx="2195548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to 48"/>
            <p:cNvCxnSpPr/>
            <p:nvPr/>
          </p:nvCxnSpPr>
          <p:spPr>
            <a:xfrm>
              <a:off x="1872396" y="5013176"/>
              <a:ext cx="284362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to 49"/>
            <p:cNvCxnSpPr/>
            <p:nvPr/>
          </p:nvCxnSpPr>
          <p:spPr>
            <a:xfrm>
              <a:off x="6717000" y="4763244"/>
              <a:ext cx="122413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CaixaDeTexto 54"/>
          <p:cNvSpPr txBox="1"/>
          <p:nvPr/>
        </p:nvSpPr>
        <p:spPr>
          <a:xfrm>
            <a:off x="2915816" y="407707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B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57" name="CaixaDeTexto 56"/>
          <p:cNvSpPr txBox="1"/>
          <p:nvPr/>
        </p:nvSpPr>
        <p:spPr>
          <a:xfrm>
            <a:off x="2915816" y="299695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A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3995936" y="299695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Ā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3995936" y="4077072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B̄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3995936" y="3284984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B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3995936" y="3759423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A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5292080" y="3111351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(Ā⋅B)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5353514" y="4191471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(A⋅B̄)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6631261" y="3471391"/>
            <a:ext cx="161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(Ā⋅B)+(A⋅B̄)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  <p:bldP spid="58" grpId="0"/>
      <p:bldP spid="59" grpId="0"/>
      <p:bldP spid="60" grpId="0"/>
      <p:bldP spid="61" grpId="0"/>
      <p:bldP spid="62" grpId="0"/>
      <p:bldP spid="62" grpId="1"/>
      <p:bldP spid="63" grpId="0"/>
      <p:bldP spid="63" grpId="1"/>
      <p:bldP spid="6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Interligação entre Expressões, Circuitos e Tabelas Verdade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Na aula passada, vimos que a partir de uma expressão Booleana, podemos levantar sua tabela verdade;</a:t>
            </a:r>
          </a:p>
          <a:p>
            <a:r>
              <a:rPr lang="pt-BR" dirty="0" smtClean="0"/>
              <a:t>Na aula de hoje, vimos que a partir de uma expressão Booleana podemos levantar o seu circuito lógico e vice-versa;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Na realidade, Tabelas Verdade, Função Booleana e Circuito Lógico nada mais são do que diferentes maneiras de se olhar para o mesmo problema.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Leitura: (</a:t>
            </a:r>
            <a:r>
              <a:rPr lang="pt-BR" dirty="0" err="1" smtClean="0"/>
              <a:t>Tocci</a:t>
            </a:r>
            <a:r>
              <a:rPr lang="pt-BR" dirty="0" smtClean="0"/>
              <a:t>) 3 – 3.7 (</a:t>
            </a:r>
            <a:r>
              <a:rPr lang="pt-BR" dirty="0" err="1" smtClean="0"/>
              <a:t>pgs</a:t>
            </a:r>
            <a:r>
              <a:rPr lang="pt-BR" dirty="0" smtClean="0"/>
              <a:t>. 48 – 62)</a:t>
            </a:r>
          </a:p>
          <a:p>
            <a:r>
              <a:rPr lang="pt-BR" dirty="0" smtClean="0"/>
              <a:t>Leitura: (</a:t>
            </a:r>
            <a:r>
              <a:rPr lang="pt-BR" dirty="0" err="1" smtClean="0"/>
              <a:t>Capuano</a:t>
            </a:r>
            <a:r>
              <a:rPr lang="pt-BR" dirty="0" smtClean="0"/>
              <a:t>) 2 – 2.2.6 (</a:t>
            </a:r>
            <a:r>
              <a:rPr lang="pt-BR" dirty="0" err="1" smtClean="0"/>
              <a:t>pgs</a:t>
            </a:r>
            <a:r>
              <a:rPr lang="pt-BR" dirty="0" smtClean="0"/>
              <a:t>. 44 – 52)</a:t>
            </a:r>
          </a:p>
          <a:p>
            <a:r>
              <a:rPr lang="pt-BR" dirty="0" smtClean="0"/>
              <a:t>Exercícios: (</a:t>
            </a:r>
            <a:r>
              <a:rPr lang="pt-BR" dirty="0" err="1" smtClean="0"/>
              <a:t>Tocci</a:t>
            </a:r>
            <a:r>
              <a:rPr lang="pt-BR" dirty="0" smtClean="0"/>
              <a:t>) 	E={3.1 – 3.15}</a:t>
            </a:r>
            <a:r>
              <a:rPr lang="pt-BR" sz="1800" dirty="0" smtClean="0"/>
              <a:t> </a:t>
            </a:r>
            <a:endParaRPr lang="pt-BR" sz="4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Principal Diferença com relação à Álgebra tradicional reside no fato de que as variáveis e funções podem assumir apenas dois possíveis valores: “</a:t>
            </a:r>
            <a:r>
              <a:rPr lang="pt-BR" b="1" dirty="0" smtClean="0">
                <a:solidFill>
                  <a:srgbClr val="00B050"/>
                </a:solidFill>
              </a:rPr>
              <a:t>0</a:t>
            </a:r>
            <a:r>
              <a:rPr lang="pt-BR" dirty="0" smtClean="0"/>
              <a:t>” ou “</a:t>
            </a:r>
            <a:r>
              <a:rPr lang="pt-BR" b="1" dirty="0" smtClean="0">
                <a:solidFill>
                  <a:srgbClr val="00B050"/>
                </a:solidFill>
              </a:rPr>
              <a:t>1</a:t>
            </a:r>
            <a:r>
              <a:rPr lang="pt-BR" dirty="0" smtClean="0"/>
              <a:t>”, ou seja, é um tipo especial de Álgebra que trabalha com números binários;</a:t>
            </a:r>
          </a:p>
          <a:p>
            <a:r>
              <a:rPr lang="pt-BR" dirty="0" smtClean="0"/>
              <a:t>Álgebra Booleana é definida por uma 6-</a:t>
            </a:r>
            <a:r>
              <a:rPr lang="pt-BR" dirty="0" err="1" smtClean="0"/>
              <a:t>upla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rgbClr val="00B050"/>
                </a:solidFill>
              </a:rPr>
              <a:t>(X,∧,∨,¬,0,1)</a:t>
            </a:r>
            <a:r>
              <a:rPr lang="pt-BR" dirty="0" smtClean="0"/>
              <a:t>, que é interpretado como uma variável Booleana, as três possíveis operações e as quantidades válidas;</a:t>
            </a:r>
          </a:p>
          <a:p>
            <a:r>
              <a:rPr lang="pt-BR" dirty="0" smtClean="0"/>
              <a:t>Vista anteriormente na disciplina de lógica para computação.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Extra!!!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Será considerado para fins de ajuste de notas;</a:t>
            </a:r>
          </a:p>
          <a:p>
            <a:r>
              <a:rPr lang="pt-BR" dirty="0" smtClean="0"/>
              <a:t>Individual;</a:t>
            </a:r>
          </a:p>
          <a:p>
            <a:r>
              <a:rPr lang="pt-BR" dirty="0" smtClean="0"/>
              <a:t>Demonstre via tabela da verdade que </a:t>
            </a:r>
          </a:p>
          <a:p>
            <a:r>
              <a:rPr lang="pt-BR" dirty="0" smtClean="0"/>
              <a:t>F(A,B) =  (Ā⋅B̄)+(A⋅B) = (Ā⋅B)+(B̄⋅A) = A⊗B = A⊕B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40</a:t>
            </a:fld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4932040" y="3429000"/>
            <a:ext cx="17281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259632" y="3933056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41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Variáveis e Funções Booleanas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Variáveis Booleanas, normalmente representadas por letras maiúsculas (A, B,C, D, etc...) podem acomodar apenas dois possíveis valores, ou seja, “0” ou “1”;</a:t>
            </a:r>
          </a:p>
          <a:p>
            <a:r>
              <a:rPr lang="pt-BR" dirty="0" smtClean="0"/>
              <a:t>Funções Booleanas, também geralmente representadas por letras maiúsculas (F,G, etc...) representam operações válidas entre variáveis Booleanas.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Álgebra Booleana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Importante:</a:t>
            </a:r>
          </a:p>
          <a:p>
            <a:pPr algn="just">
              <a:buNone/>
            </a:pPr>
            <a:r>
              <a:rPr lang="pt-BR" b="1" dirty="0" smtClean="0">
                <a:solidFill>
                  <a:srgbClr val="00B050"/>
                </a:solidFill>
              </a:rPr>
              <a:t>Como o conjunto de possíveis valores é discreto e reduzido, é possível listar todas os possíveis valores que uma função booleana pode assumir.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Operação 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Primeira das três operações funda-</a:t>
            </a:r>
          </a:p>
          <a:p>
            <a:pPr>
              <a:buNone/>
            </a:pPr>
            <a:r>
              <a:rPr lang="pt-BR" dirty="0" smtClean="0"/>
              <a:t>mentais da Álgebra Booleana;</a:t>
            </a:r>
          </a:p>
          <a:p>
            <a:pPr>
              <a:buNone/>
            </a:pPr>
            <a:r>
              <a:rPr lang="pt-BR" dirty="0" smtClean="0"/>
              <a:t>Pode ser interpretada como: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rgbClr val="00B050"/>
                </a:solidFill>
              </a:rPr>
              <a:t>“verdade (1) apenas quando ambos os </a:t>
            </a:r>
            <a:br>
              <a:rPr lang="pt-BR" dirty="0" smtClean="0">
                <a:solidFill>
                  <a:srgbClr val="00B050"/>
                </a:solidFill>
              </a:rPr>
            </a:br>
            <a:r>
              <a:rPr lang="pt-BR" dirty="0" smtClean="0">
                <a:solidFill>
                  <a:srgbClr val="00B050"/>
                </a:solidFill>
              </a:rPr>
              <a:t>operadores forem verdadeiros”</a:t>
            </a:r>
            <a:endParaRPr lang="pt-BR" dirty="0" smtClean="0"/>
          </a:p>
          <a:p>
            <a:r>
              <a:rPr lang="pt-BR" dirty="0" smtClean="0"/>
              <a:t>Representa a operação E lógico;</a:t>
            </a:r>
          </a:p>
          <a:p>
            <a:r>
              <a:rPr lang="pt-BR" dirty="0" smtClean="0"/>
              <a:t>Representações alternativas:</a:t>
            </a:r>
          </a:p>
          <a:p>
            <a:pPr lvl="1"/>
            <a:r>
              <a:rPr lang="pt-BR" dirty="0" smtClean="0"/>
              <a:t>E, AND, ⋅, ∧</a:t>
            </a:r>
          </a:p>
          <a:p>
            <a:pPr lvl="1"/>
            <a:r>
              <a:rPr lang="pt-BR" dirty="0" smtClean="0"/>
              <a:t>Em expressões/funções Booleanas, a ausência de operador significa que o operador E deve ser inferido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3"/>
          </p:nvPr>
        </p:nvGraphicFramePr>
        <p:xfrm>
          <a:off x="7596336" y="1556792"/>
          <a:ext cx="136815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2"/>
                <a:gridCol w="373132"/>
                <a:gridCol w="62188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A.B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7308304" y="620688"/>
            <a:ext cx="1521694" cy="504056"/>
            <a:chOff x="6804248" y="4005064"/>
            <a:chExt cx="1521694" cy="504056"/>
          </a:xfrm>
        </p:grpSpPr>
        <p:sp>
          <p:nvSpPr>
            <p:cNvPr id="8" name="Fluxograma: Atraso 7"/>
            <p:cNvSpPr/>
            <p:nvPr/>
          </p:nvSpPr>
          <p:spPr>
            <a:xfrm>
              <a:off x="7308304" y="4005064"/>
              <a:ext cx="504056" cy="504056"/>
            </a:xfrm>
            <a:prstGeom prst="flowChartDela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6804248" y="4077072"/>
              <a:ext cx="504056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6804248" y="4437112"/>
              <a:ext cx="504056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>
              <a:off x="7821886" y="4254429"/>
              <a:ext cx="504056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 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84984"/>
            <a:ext cx="20955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Espaço Reservado para Conteúdo 6"/>
          <p:cNvGraphicFramePr>
            <a:graphicFrameLocks/>
          </p:cNvGraphicFramePr>
          <p:nvPr/>
        </p:nvGraphicFramePr>
        <p:xfrm>
          <a:off x="7596336" y="1556792"/>
          <a:ext cx="136815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2"/>
                <a:gridCol w="373132"/>
                <a:gridCol w="62188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A.B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00" y="4509120"/>
            <a:ext cx="33909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Tempo – 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grpSp>
        <p:nvGrpSpPr>
          <p:cNvPr id="3" name="Grupo 66"/>
          <p:cNvGrpSpPr/>
          <p:nvPr/>
        </p:nvGrpSpPr>
        <p:grpSpPr>
          <a:xfrm>
            <a:off x="1547664" y="1484784"/>
            <a:ext cx="5158154" cy="1521460"/>
            <a:chOff x="1547664" y="4005064"/>
            <a:chExt cx="5158154" cy="1521460"/>
          </a:xfrm>
        </p:grpSpPr>
        <p:cxnSp>
          <p:nvCxnSpPr>
            <p:cNvPr id="20" name="Conector de seta reta 19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22" name="Conector reto 21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22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3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4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5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27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28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0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1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2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CaixaDeTexto 16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19" name="Conector reto 18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68"/>
          <p:cNvGrpSpPr/>
          <p:nvPr/>
        </p:nvGrpSpPr>
        <p:grpSpPr>
          <a:xfrm>
            <a:off x="1547664" y="2843644"/>
            <a:ext cx="5158154" cy="1521460"/>
            <a:chOff x="1547664" y="4005064"/>
            <a:chExt cx="5158154" cy="1521460"/>
          </a:xfrm>
        </p:grpSpPr>
        <p:cxnSp>
          <p:nvCxnSpPr>
            <p:cNvPr id="70" name="Conector de seta reta 69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de seta reta 70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76" name="Conector reto 75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Conector reto 76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to 77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to 78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to 79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ector reto 80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to 81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ector reto 82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to 83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ector reto 84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to 85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to 86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CaixaDeTexto 72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75" name="Conector reto 74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o 87"/>
          <p:cNvGrpSpPr/>
          <p:nvPr/>
        </p:nvGrpSpPr>
        <p:grpSpPr>
          <a:xfrm>
            <a:off x="1547664" y="4221088"/>
            <a:ext cx="5158154" cy="1521460"/>
            <a:chOff x="1547664" y="4005064"/>
            <a:chExt cx="5158154" cy="1521460"/>
          </a:xfrm>
        </p:grpSpPr>
        <p:cxnSp>
          <p:nvCxnSpPr>
            <p:cNvPr id="89" name="Conector de seta reta 88"/>
            <p:cNvCxnSpPr/>
            <p:nvPr/>
          </p:nvCxnSpPr>
          <p:spPr>
            <a:xfrm>
              <a:off x="1691680" y="5373216"/>
              <a:ext cx="475252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de seta reta 89"/>
            <p:cNvCxnSpPr/>
            <p:nvPr/>
          </p:nvCxnSpPr>
          <p:spPr>
            <a:xfrm flipV="1">
              <a:off x="1835696" y="4221088"/>
              <a:ext cx="0" cy="1296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upo 65"/>
            <p:cNvGrpSpPr/>
            <p:nvPr/>
          </p:nvGrpSpPr>
          <p:grpSpPr>
            <a:xfrm>
              <a:off x="2195736" y="4581128"/>
              <a:ext cx="3960440" cy="936104"/>
              <a:chOff x="2195736" y="4077072"/>
              <a:chExt cx="3960440" cy="1440160"/>
            </a:xfrm>
          </p:grpSpPr>
          <p:cxnSp>
            <p:nvCxnSpPr>
              <p:cNvPr id="95" name="Conector reto 94"/>
              <p:cNvCxnSpPr/>
              <p:nvPr/>
            </p:nvCxnSpPr>
            <p:spPr>
              <a:xfrm>
                <a:off x="21957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ector reto 95"/>
              <p:cNvCxnSpPr/>
              <p:nvPr/>
            </p:nvCxnSpPr>
            <p:spPr>
              <a:xfrm>
                <a:off x="25557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ector reto 96"/>
              <p:cNvCxnSpPr/>
              <p:nvPr/>
            </p:nvCxnSpPr>
            <p:spPr>
              <a:xfrm>
                <a:off x="29158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ector reto 97"/>
              <p:cNvCxnSpPr/>
              <p:nvPr/>
            </p:nvCxnSpPr>
            <p:spPr>
              <a:xfrm>
                <a:off x="32758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ector reto 98"/>
              <p:cNvCxnSpPr/>
              <p:nvPr/>
            </p:nvCxnSpPr>
            <p:spPr>
              <a:xfrm>
                <a:off x="36358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ector reto 99"/>
              <p:cNvCxnSpPr/>
              <p:nvPr/>
            </p:nvCxnSpPr>
            <p:spPr>
              <a:xfrm>
                <a:off x="39959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ector reto 100"/>
              <p:cNvCxnSpPr/>
              <p:nvPr/>
            </p:nvCxnSpPr>
            <p:spPr>
              <a:xfrm>
                <a:off x="43559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ector reto 101"/>
              <p:cNvCxnSpPr/>
              <p:nvPr/>
            </p:nvCxnSpPr>
            <p:spPr>
              <a:xfrm>
                <a:off x="471601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Conector reto 102"/>
              <p:cNvCxnSpPr/>
              <p:nvPr/>
            </p:nvCxnSpPr>
            <p:spPr>
              <a:xfrm>
                <a:off x="507605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ector reto 103"/>
              <p:cNvCxnSpPr/>
              <p:nvPr/>
            </p:nvCxnSpPr>
            <p:spPr>
              <a:xfrm>
                <a:off x="543609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ector reto 104"/>
              <p:cNvCxnSpPr/>
              <p:nvPr/>
            </p:nvCxnSpPr>
            <p:spPr>
              <a:xfrm>
                <a:off x="579613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Conector reto 105"/>
              <p:cNvCxnSpPr/>
              <p:nvPr/>
            </p:nvCxnSpPr>
            <p:spPr>
              <a:xfrm>
                <a:off x="6156176" y="4077072"/>
                <a:ext cx="0" cy="14401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2" name="CaixaDeTexto 91"/>
            <p:cNvSpPr txBox="1"/>
            <p:nvPr/>
          </p:nvSpPr>
          <p:spPr>
            <a:xfrm>
              <a:off x="6444208" y="5157192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t</a:t>
              </a:r>
              <a:endParaRPr lang="pt-BR" dirty="0"/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1547664" y="400506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v</a:t>
              </a:r>
              <a:endParaRPr lang="pt-BR" dirty="0"/>
            </a:p>
          </p:txBody>
        </p:sp>
        <p:cxnSp>
          <p:nvCxnSpPr>
            <p:cNvPr id="94" name="Conector reto 93"/>
            <p:cNvCxnSpPr/>
            <p:nvPr/>
          </p:nvCxnSpPr>
          <p:spPr>
            <a:xfrm>
              <a:off x="1691680" y="4797152"/>
              <a:ext cx="4824536" cy="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Conector reto 107"/>
          <p:cNvCxnSpPr/>
          <p:nvPr/>
        </p:nvCxnSpPr>
        <p:spPr>
          <a:xfrm>
            <a:off x="183569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to 109"/>
          <p:cNvCxnSpPr/>
          <p:nvPr/>
        </p:nvCxnSpPr>
        <p:spPr>
          <a:xfrm flipV="1">
            <a:off x="255577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/>
          <p:nvPr/>
        </p:nvCxnSpPr>
        <p:spPr>
          <a:xfrm>
            <a:off x="219573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to 111"/>
          <p:cNvCxnSpPr/>
          <p:nvPr/>
        </p:nvCxnSpPr>
        <p:spPr>
          <a:xfrm>
            <a:off x="255577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to 112"/>
          <p:cNvCxnSpPr/>
          <p:nvPr/>
        </p:nvCxnSpPr>
        <p:spPr>
          <a:xfrm>
            <a:off x="291581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/>
          <p:nvPr/>
        </p:nvCxnSpPr>
        <p:spPr>
          <a:xfrm flipV="1">
            <a:off x="327585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reto 114"/>
          <p:cNvCxnSpPr/>
          <p:nvPr/>
        </p:nvCxnSpPr>
        <p:spPr>
          <a:xfrm>
            <a:off x="327585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to 115"/>
          <p:cNvCxnSpPr/>
          <p:nvPr/>
        </p:nvCxnSpPr>
        <p:spPr>
          <a:xfrm flipV="1">
            <a:off x="399593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to 116"/>
          <p:cNvCxnSpPr/>
          <p:nvPr/>
        </p:nvCxnSpPr>
        <p:spPr>
          <a:xfrm>
            <a:off x="363589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 reto 117"/>
          <p:cNvCxnSpPr/>
          <p:nvPr/>
        </p:nvCxnSpPr>
        <p:spPr>
          <a:xfrm>
            <a:off x="399593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to 118"/>
          <p:cNvCxnSpPr/>
          <p:nvPr/>
        </p:nvCxnSpPr>
        <p:spPr>
          <a:xfrm>
            <a:off x="435597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to 119"/>
          <p:cNvCxnSpPr/>
          <p:nvPr/>
        </p:nvCxnSpPr>
        <p:spPr>
          <a:xfrm flipV="1">
            <a:off x="471601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to 120"/>
          <p:cNvCxnSpPr/>
          <p:nvPr/>
        </p:nvCxnSpPr>
        <p:spPr>
          <a:xfrm>
            <a:off x="471601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to 121"/>
          <p:cNvCxnSpPr/>
          <p:nvPr/>
        </p:nvCxnSpPr>
        <p:spPr>
          <a:xfrm>
            <a:off x="5076056" y="2852936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to 122"/>
          <p:cNvCxnSpPr/>
          <p:nvPr/>
        </p:nvCxnSpPr>
        <p:spPr>
          <a:xfrm>
            <a:off x="183569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to 123"/>
          <p:cNvCxnSpPr/>
          <p:nvPr/>
        </p:nvCxnSpPr>
        <p:spPr>
          <a:xfrm flipV="1">
            <a:off x="21957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to 124"/>
          <p:cNvCxnSpPr/>
          <p:nvPr/>
        </p:nvCxnSpPr>
        <p:spPr>
          <a:xfrm flipV="1">
            <a:off x="255577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to 125"/>
          <p:cNvCxnSpPr/>
          <p:nvPr/>
        </p:nvCxnSpPr>
        <p:spPr>
          <a:xfrm>
            <a:off x="219573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to 126"/>
          <p:cNvCxnSpPr/>
          <p:nvPr/>
        </p:nvCxnSpPr>
        <p:spPr>
          <a:xfrm>
            <a:off x="255577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to 127"/>
          <p:cNvCxnSpPr/>
          <p:nvPr/>
        </p:nvCxnSpPr>
        <p:spPr>
          <a:xfrm flipV="1">
            <a:off x="291581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to 128"/>
          <p:cNvCxnSpPr/>
          <p:nvPr/>
        </p:nvCxnSpPr>
        <p:spPr>
          <a:xfrm flipV="1">
            <a:off x="327585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to 129"/>
          <p:cNvCxnSpPr/>
          <p:nvPr/>
        </p:nvCxnSpPr>
        <p:spPr>
          <a:xfrm>
            <a:off x="291581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to 130"/>
          <p:cNvCxnSpPr/>
          <p:nvPr/>
        </p:nvCxnSpPr>
        <p:spPr>
          <a:xfrm>
            <a:off x="327585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to 131"/>
          <p:cNvCxnSpPr/>
          <p:nvPr/>
        </p:nvCxnSpPr>
        <p:spPr>
          <a:xfrm flipV="1">
            <a:off x="363589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to 132"/>
          <p:cNvCxnSpPr/>
          <p:nvPr/>
        </p:nvCxnSpPr>
        <p:spPr>
          <a:xfrm flipV="1">
            <a:off x="39959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to 133"/>
          <p:cNvCxnSpPr/>
          <p:nvPr/>
        </p:nvCxnSpPr>
        <p:spPr>
          <a:xfrm>
            <a:off x="363589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to 134"/>
          <p:cNvCxnSpPr/>
          <p:nvPr/>
        </p:nvCxnSpPr>
        <p:spPr>
          <a:xfrm>
            <a:off x="399593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reto 135"/>
          <p:cNvCxnSpPr/>
          <p:nvPr/>
        </p:nvCxnSpPr>
        <p:spPr>
          <a:xfrm flipV="1">
            <a:off x="435597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to 136"/>
          <p:cNvCxnSpPr/>
          <p:nvPr/>
        </p:nvCxnSpPr>
        <p:spPr>
          <a:xfrm flipV="1">
            <a:off x="471601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to 137"/>
          <p:cNvCxnSpPr/>
          <p:nvPr/>
        </p:nvCxnSpPr>
        <p:spPr>
          <a:xfrm>
            <a:off x="435597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to 138"/>
          <p:cNvCxnSpPr/>
          <p:nvPr/>
        </p:nvCxnSpPr>
        <p:spPr>
          <a:xfrm>
            <a:off x="471601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to 139"/>
          <p:cNvCxnSpPr/>
          <p:nvPr/>
        </p:nvCxnSpPr>
        <p:spPr>
          <a:xfrm flipV="1">
            <a:off x="507605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to 141"/>
          <p:cNvCxnSpPr/>
          <p:nvPr/>
        </p:nvCxnSpPr>
        <p:spPr>
          <a:xfrm>
            <a:off x="507605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to 146"/>
          <p:cNvCxnSpPr/>
          <p:nvPr/>
        </p:nvCxnSpPr>
        <p:spPr>
          <a:xfrm>
            <a:off x="183569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to 147"/>
          <p:cNvCxnSpPr/>
          <p:nvPr/>
        </p:nvCxnSpPr>
        <p:spPr>
          <a:xfrm>
            <a:off x="219573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reto 148"/>
          <p:cNvCxnSpPr/>
          <p:nvPr/>
        </p:nvCxnSpPr>
        <p:spPr>
          <a:xfrm>
            <a:off x="291581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/>
          <p:cNvCxnSpPr/>
          <p:nvPr/>
        </p:nvCxnSpPr>
        <p:spPr>
          <a:xfrm>
            <a:off x="255577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to 150"/>
          <p:cNvCxnSpPr/>
          <p:nvPr/>
        </p:nvCxnSpPr>
        <p:spPr>
          <a:xfrm flipV="1">
            <a:off x="291581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reto 151"/>
          <p:cNvCxnSpPr/>
          <p:nvPr/>
        </p:nvCxnSpPr>
        <p:spPr>
          <a:xfrm flipV="1">
            <a:off x="327585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>
            <a:off x="327585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to 153"/>
          <p:cNvCxnSpPr/>
          <p:nvPr/>
        </p:nvCxnSpPr>
        <p:spPr>
          <a:xfrm>
            <a:off x="363589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>
            <a:off x="435597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to 155"/>
          <p:cNvCxnSpPr/>
          <p:nvPr/>
        </p:nvCxnSpPr>
        <p:spPr>
          <a:xfrm>
            <a:off x="399593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to 156"/>
          <p:cNvCxnSpPr/>
          <p:nvPr/>
        </p:nvCxnSpPr>
        <p:spPr>
          <a:xfrm flipV="1">
            <a:off x="435597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reto 157"/>
          <p:cNvCxnSpPr/>
          <p:nvPr/>
        </p:nvCxnSpPr>
        <p:spPr>
          <a:xfrm flipV="1">
            <a:off x="471601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to 158"/>
          <p:cNvCxnSpPr/>
          <p:nvPr/>
        </p:nvCxnSpPr>
        <p:spPr>
          <a:xfrm flipV="1">
            <a:off x="5436096" y="2276872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reto 159"/>
          <p:cNvCxnSpPr/>
          <p:nvPr/>
        </p:nvCxnSpPr>
        <p:spPr>
          <a:xfrm>
            <a:off x="543609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to 160"/>
          <p:cNvCxnSpPr/>
          <p:nvPr/>
        </p:nvCxnSpPr>
        <p:spPr>
          <a:xfrm>
            <a:off x="5796136" y="2276872"/>
            <a:ext cx="36004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to 162"/>
          <p:cNvCxnSpPr/>
          <p:nvPr/>
        </p:nvCxnSpPr>
        <p:spPr>
          <a:xfrm flipV="1">
            <a:off x="543609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to 163"/>
          <p:cNvCxnSpPr/>
          <p:nvPr/>
        </p:nvCxnSpPr>
        <p:spPr>
          <a:xfrm>
            <a:off x="5436096" y="4221088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to 164"/>
          <p:cNvCxnSpPr/>
          <p:nvPr/>
        </p:nvCxnSpPr>
        <p:spPr>
          <a:xfrm flipV="1">
            <a:off x="5796136" y="3645024"/>
            <a:ext cx="0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reto 165"/>
          <p:cNvCxnSpPr/>
          <p:nvPr/>
        </p:nvCxnSpPr>
        <p:spPr>
          <a:xfrm>
            <a:off x="5796136" y="3645024"/>
            <a:ext cx="3600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reto 167"/>
          <p:cNvCxnSpPr/>
          <p:nvPr/>
        </p:nvCxnSpPr>
        <p:spPr>
          <a:xfrm>
            <a:off x="471601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to 168"/>
          <p:cNvCxnSpPr/>
          <p:nvPr/>
        </p:nvCxnSpPr>
        <p:spPr>
          <a:xfrm>
            <a:off x="507605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reto 169"/>
          <p:cNvCxnSpPr/>
          <p:nvPr/>
        </p:nvCxnSpPr>
        <p:spPr>
          <a:xfrm>
            <a:off x="5796136" y="501317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ector reto 170"/>
          <p:cNvCxnSpPr/>
          <p:nvPr/>
        </p:nvCxnSpPr>
        <p:spPr>
          <a:xfrm>
            <a:off x="5436096" y="5589240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reto 171"/>
          <p:cNvCxnSpPr/>
          <p:nvPr/>
        </p:nvCxnSpPr>
        <p:spPr>
          <a:xfrm flipV="1">
            <a:off x="5796136" y="5013176"/>
            <a:ext cx="0" cy="5760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CaixaDeTexto 173"/>
          <p:cNvSpPr txBox="1"/>
          <p:nvPr/>
        </p:nvSpPr>
        <p:spPr>
          <a:xfrm>
            <a:off x="755576" y="2420888"/>
            <a:ext cx="108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Entrada 1</a:t>
            </a:r>
            <a:endParaRPr lang="pt-BR" dirty="0"/>
          </a:p>
        </p:txBody>
      </p:sp>
      <p:sp>
        <p:nvSpPr>
          <p:cNvPr id="175" name="CaixaDeTexto 174"/>
          <p:cNvSpPr txBox="1"/>
          <p:nvPr/>
        </p:nvSpPr>
        <p:spPr>
          <a:xfrm>
            <a:off x="755576" y="3707740"/>
            <a:ext cx="108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Entrada 2</a:t>
            </a:r>
            <a:endParaRPr lang="pt-BR" dirty="0"/>
          </a:p>
        </p:txBody>
      </p:sp>
      <p:sp>
        <p:nvSpPr>
          <p:cNvPr id="176" name="CaixaDeTexto 175"/>
          <p:cNvSpPr txBox="1"/>
          <p:nvPr/>
        </p:nvSpPr>
        <p:spPr>
          <a:xfrm>
            <a:off x="755576" y="515719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Saída</a:t>
            </a:r>
            <a:endParaRPr lang="pt-BR" dirty="0"/>
          </a:p>
        </p:txBody>
      </p:sp>
      <p:graphicFrame>
        <p:nvGraphicFramePr>
          <p:cNvPr id="141" name="Espaço Reservado para Conteúdo 6"/>
          <p:cNvGraphicFramePr>
            <a:graphicFrameLocks noGrp="1"/>
          </p:cNvGraphicFramePr>
          <p:nvPr>
            <p:ph idx="13"/>
          </p:nvPr>
        </p:nvGraphicFramePr>
        <p:xfrm>
          <a:off x="7596336" y="1556792"/>
          <a:ext cx="1368152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132"/>
                <a:gridCol w="373132"/>
                <a:gridCol w="621888"/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B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A.B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</a:t>
                      </a:r>
                      <a:endParaRPr lang="pt-BR" b="1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7.0&quot;&gt;&lt;object type=&quot;1&quot; unique_id=&quot;10001&quot;&gt;&lt;object type=&quot;8&quot; unique_id=&quot;11407&quot;&gt;&lt;/object&gt;&lt;object type=&quot;2&quot; unique_id=&quot;11408&quot;&gt;&lt;object type=&quot;3&quot; unique_id=&quot;11409&quot;&gt;&lt;property id=&quot;20148&quot; value=&quot;5&quot;/&gt;&lt;property id=&quot;20300&quot; value=&quot;Slide 1 - &amp;quot;Visão Geral da Álgebra de Boole&amp;quot;&quot;/&gt;&lt;property id=&quot;20307&quot; value=&quot;256&quot;/&gt;&lt;/object&gt;&lt;object type=&quot;3&quot; unique_id=&quot;11410&quot;&gt;&lt;property id=&quot;20148&quot; value=&quot;5&quot;/&gt;&lt;property id=&quot;20300&quot; value=&quot;Slide 2 - &amp;quot;Na Aula Anterior ...&amp;quot;&quot;/&gt;&lt;property id=&quot;20307&quot; value=&quot;258&quot;/&gt;&lt;/object&gt;&lt;object type=&quot;3&quot; unique_id=&quot;11411&quot;&gt;&lt;property id=&quot;20148&quot; value=&quot;5&quot;/&gt;&lt;property id=&quot;20300&quot; value=&quot;Slide 3 - &amp;quot;Nesta Aula&amp;quot;&quot;/&gt;&lt;property id=&quot;20307&quot; value=&quot;259&quot;/&gt;&lt;/object&gt;&lt;object type=&quot;3&quot; unique_id=&quot;11412&quot;&gt;&lt;property id=&quot;20148&quot; value=&quot;5&quot;/&gt;&lt;property id=&quot;20300&quot; value=&quot;Slide 4 - &amp;quot;Introdução&amp;quot;&quot;/&gt;&lt;property id=&quot;20307&quot; value=&quot;263&quot;/&gt;&lt;/object&gt;&lt;object type=&quot;3&quot; unique_id=&quot;11413&quot;&gt;&lt;property id=&quot;20148&quot; value=&quot;5&quot;/&gt;&lt;property id=&quot;20300&quot; value=&quot;Slide 5 - &amp;quot;Variáveis e Funções Booleanas&amp;quot;&quot;/&gt;&lt;property id=&quot;20307&quot; value=&quot;264&quot;/&gt;&lt;/object&gt;&lt;object type=&quot;3&quot; unique_id=&quot;11414&quot;&gt;&lt;property id=&quot;20148&quot; value=&quot;5&quot;/&gt;&lt;property id=&quot;20300&quot; value=&quot;Slide 6 - &amp;quot;Álgebra Booleana&amp;quot;&quot;/&gt;&lt;property id=&quot;20307&quot; value=&quot;273&quot;/&gt;&lt;/object&gt;&lt;object type=&quot;3&quot; unique_id=&quot;11415&quot;&gt;&lt;property id=&quot;20148&quot; value=&quot;5&quot;/&gt;&lt;property id=&quot;20300&quot; value=&quot;Slide 7 - &amp;quot;Operação E&amp;quot;&quot;/&gt;&lt;property id=&quot;20307&quot; value=&quot;265&quot;/&gt;&lt;/object&gt;&lt;object type=&quot;3&quot; unique_id=&quot;11416&quot;&gt;&lt;property id=&quot;20148&quot; value=&quot;5&quot;/&gt;&lt;property id=&quot;20300&quot; value=&quot;Slide 10 - &amp;quot;Operação OU&amp;quot;&quot;/&gt;&lt;property id=&quot;20307&quot; value=&quot;266&quot;/&gt;&lt;/object&gt;&lt;object type=&quot;3&quot; unique_id=&quot;11417&quot;&gt;&lt;property id=&quot;20148&quot; value=&quot;5&quot;/&gt;&lt;property id=&quot;20300&quot; value=&quot;Slide 13 - &amp;quot;Operação NÃO&amp;quot;&quot;/&gt;&lt;property id=&quot;20307&quot; value=&quot;267&quot;/&gt;&lt;/object&gt;&lt;object type=&quot;3&quot; unique_id=&quot;11418&quot;&gt;&lt;property id=&quot;20148&quot; value=&quot;5&quot;/&gt;&lt;property id=&quot;20300&quot; value=&quot;Slide 22 - &amp;quot;Precedência de Operadores&amp;quot;&quot;/&gt;&lt;property id=&quot;20307&quot; value=&quot;274&quot;/&gt;&lt;/object&gt;&lt;object type=&quot;3&quot; unique_id=&quot;11419&quot;&gt;&lt;property id=&quot;20148&quot; value=&quot;5&quot;/&gt;&lt;property id=&quot;20300&quot; value=&quot;Slide 23 - &amp;quot;Exemplos de Funções Booleanas&amp;quot;&quot;/&gt;&lt;property id=&quot;20307&quot; value=&quot;269&quot;/&gt;&lt;/object&gt;&lt;object type=&quot;3&quot; unique_id=&quot;11420&quot;&gt;&lt;property id=&quot;20148&quot; value=&quot;5&quot;/&gt;&lt;property id=&quot;20300&quot; value=&quot;Slide 24 - &amp;quot;Tabelas Verdade&amp;quot;&quot;/&gt;&lt;property id=&quot;20307&quot; value=&quot;270&quot;/&gt;&lt;/object&gt;&lt;object type=&quot;3&quot; unique_id=&quot;11421&quot;&gt;&lt;property id=&quot;20148&quot; value=&quot;5&quot;/&gt;&lt;property id=&quot;20300&quot; value=&quot;Slide 25 - &amp;quot;Outro Exemplo&amp;quot;&quot;/&gt;&lt;property id=&quot;20307&quot; value=&quot;279&quot;/&gt;&lt;/object&gt;&lt;object type=&quot;3&quot; unique_id=&quot;11422&quot;&gt;&lt;property id=&quot;20148&quot; value=&quot;5&quot;/&gt;&lt;property id=&quot;20300&quot; value=&quot;Slide 26 - &amp;quot;Outro Exemplo&amp;quot;&quot;/&gt;&lt;property id=&quot;20307&quot; value=&quot;271&quot;/&gt;&lt;/object&gt;&lt;object type=&quot;3&quot; unique_id=&quot;11423&quot;&gt;&lt;property id=&quot;20148&quot; value=&quot;5&quot;/&gt;&lt;property id=&quot;20300&quot; value=&quot;Slide 27 - &amp;quot;Mais um Exemplo&amp;quot;&quot;/&gt;&lt;property id=&quot;20307&quot; value=&quot;272&quot;/&gt;&lt;/object&gt;&lt;object type=&quot;3&quot; unique_id=&quot;11424&quot;&gt;&lt;property id=&quot;20148&quot; value=&quot;5&quot;/&gt;&lt;property id=&quot;20300&quot; value=&quot;Slide 28 - &amp;quot;Operações Compostas&amp;quot;&quot;/&gt;&lt;property id=&quot;20307&quot; value=&quot;268&quot;/&gt;&lt;/object&gt;&lt;object type=&quot;3&quot; unique_id=&quot;11425&quot;&gt;&lt;property id=&quot;20148&quot; value=&quot;5&quot;/&gt;&lt;property id=&quot;20300&quot; value=&quot;Slide 29 - &amp;quot;Operação NÃO E&amp;quot;&quot;/&gt;&lt;property id=&quot;20307&quot; value=&quot;275&quot;/&gt;&lt;/object&gt;&lt;object type=&quot;3&quot; unique_id=&quot;11426&quot;&gt;&lt;property id=&quot;20148&quot; value=&quot;5&quot;/&gt;&lt;property id=&quot;20300&quot; value=&quot;Slide 30 - &amp;quot;Operação NÃO OU&amp;quot;&quot;/&gt;&lt;property id=&quot;20307&quot; value=&quot;276&quot;/&gt;&lt;/object&gt;&lt;object type=&quot;3&quot; unique_id=&quot;11427&quot;&gt;&lt;property id=&quot;20148&quot; value=&quot;5&quot;/&gt;&lt;property id=&quot;20300&quot; value=&quot;Slide 31 - &amp;quot;Operação OU-Exclusivo&amp;quot;&quot;/&gt;&lt;property id=&quot;20307&quot; value=&quot;277&quot;/&gt;&lt;/object&gt;&lt;object type=&quot;3&quot; unique_id=&quot;11428&quot;&gt;&lt;property id=&quot;20148&quot; value=&quot;5&quot;/&gt;&lt;property id=&quot;20300&quot; value=&quot;Slide 32 - &amp;quot;Operação NÃO OU-Exclusivo&amp;quot;&quot;/&gt;&lt;property id=&quot;20307&quot; value=&quot;278&quot;/&gt;&lt;/object&gt;&lt;object type=&quot;3&quot; unique_id=&quot;11431&quot;&gt;&lt;property id=&quot;20148&quot; value=&quot;5&quot;/&gt;&lt;property id=&quot;20300&quot; value=&quot;Slide 44 - &amp;quot;Bibliografia Comentada&amp;quot;&quot;/&gt;&lt;property id=&quot;20307&quot; value=&quot;257&quot;/&gt;&lt;/object&gt;&lt;object type=&quot;3&quot; unique_id=&quot;11832&quot;&gt;&lt;property id=&quot;20148&quot; value=&quot;5&quot;/&gt;&lt;property id=&quot;20300&quot; value=&quot;Slide 8 - &amp;quot;Porta E&amp;quot;&quot;/&gt;&lt;property id=&quot;20307&quot; value=&quot;301&quot;/&gt;&lt;/object&gt;&lt;object type=&quot;3&quot; unique_id=&quot;11833&quot;&gt;&lt;property id=&quot;20148&quot; value=&quot;5&quot;/&gt;&lt;property id=&quot;20300&quot; value=&quot;Slide 9 - &amp;quot;Diagrama de Tempo – E&amp;quot;&quot;/&gt;&lt;property id=&quot;20307&quot; value=&quot;302&quot;/&gt;&lt;/object&gt;&lt;object type=&quot;3&quot; unique_id=&quot;11834&quot;&gt;&lt;property id=&quot;20148&quot; value=&quot;5&quot;/&gt;&lt;property id=&quot;20300&quot; value=&quot;Slide 11 - &amp;quot;Porta OU&amp;quot;&quot;/&gt;&lt;property id=&quot;20307&quot; value=&quot;303&quot;/&gt;&lt;/object&gt;&lt;object type=&quot;3&quot; unique_id=&quot;11835&quot;&gt;&lt;property id=&quot;20148&quot; value=&quot;5&quot;/&gt;&lt;property id=&quot;20300&quot; value=&quot;Slide 12 - &amp;quot;Diagrama de Tempo – OU&amp;quot;&quot;/&gt;&lt;property id=&quot;20307&quot; value=&quot;304&quot;/&gt;&lt;/object&gt;&lt;object type=&quot;3&quot; unique_id=&quot;11836&quot;&gt;&lt;property id=&quot;20148&quot; value=&quot;5&quot;/&gt;&lt;property id=&quot;20300&quot; value=&quot;Slide 14 - &amp;quot;Porta NÃO&amp;quot;&quot;/&gt;&lt;property id=&quot;20307&quot; value=&quot;305&quot;/&gt;&lt;/object&gt;&lt;object type=&quot;3&quot; unique_id=&quot;11837&quot;&gt;&lt;property id=&quot;20148&quot; value=&quot;5&quot;/&gt;&lt;property id=&quot;20300&quot; value=&quot;Slide 15 - &amp;quot;Diagrama de Tempo – NÃO&amp;quot;&quot;/&gt;&lt;property id=&quot;20307&quot; value=&quot;306&quot;/&gt;&lt;/object&gt;&lt;object type=&quot;3&quot; unique_id=&quot;11838&quot;&gt;&lt;property id=&quot;20148&quot; value=&quot;5&quot;/&gt;&lt;property id=&quot;20300&quot; value=&quot;Slide 16 - &amp;quot;Porta NÃO E&amp;quot;&quot;/&gt;&lt;property id=&quot;20307&quot; value=&quot;307&quot;/&gt;&lt;/object&gt;&lt;object type=&quot;3&quot; unique_id=&quot;11839&quot;&gt;&lt;property id=&quot;20148&quot; value=&quot;5&quot;/&gt;&lt;property id=&quot;20300&quot; value=&quot;Slide 17 - &amp;quot;Diagrama de Tempo – NÃO E&amp;quot;&quot;/&gt;&lt;property id=&quot;20307&quot; value=&quot;308&quot;/&gt;&lt;/object&gt;&lt;object type=&quot;3&quot; unique_id=&quot;11840&quot;&gt;&lt;property id=&quot;20148&quot; value=&quot;5&quot;/&gt;&lt;property id=&quot;20300&quot; value=&quot;Slide 18 - &amp;quot;Porta NÃO OU&amp;quot;&quot;/&gt;&lt;property id=&quot;20307&quot; value=&quot;309&quot;/&gt;&lt;/object&gt;&lt;object type=&quot;3&quot; unique_id=&quot;11841&quot;&gt;&lt;property id=&quot;20148&quot; value=&quot;5&quot;/&gt;&lt;property id=&quot;20300&quot; value=&quot;Slide 19 - &amp;quot;Diagrama de Tempo – NÃO OU&amp;quot;&quot;/&gt;&lt;property id=&quot;20307&quot; value=&quot;310&quot;/&gt;&lt;/object&gt;&lt;object type=&quot;3&quot; unique_id=&quot;11842&quot;&gt;&lt;property id=&quot;20148&quot; value=&quot;5&quot;/&gt;&lt;property id=&quot;20300&quot; value=&quot;Slide 20 - &amp;quot;Porta XOU&amp;quot;&quot;/&gt;&lt;property id=&quot;20307&quot; value=&quot;311&quot;/&gt;&lt;/object&gt;&lt;object type=&quot;3&quot; unique_id=&quot;11843&quot;&gt;&lt;property id=&quot;20148&quot; value=&quot;5&quot;/&gt;&lt;property id=&quot;20300&quot; value=&quot;Slide 21 - &amp;quot;Diagrama de Tempo – XOU&amp;quot;&quot;/&gt;&lt;property id=&quot;20307&quot; value=&quot;312&quot;/&gt;&lt;/object&gt;&lt;object type=&quot;3&quot; unique_id=&quot;11844&quot;&gt;&lt;property id=&quot;20148&quot; value=&quot;5&quot;/&gt;&lt;property id=&quot;20300&quot; value=&quot;Slide 33 - &amp;quot;Circuitos Lógicos a Partir de Expressões Booleanas&amp;quot;&quot;/&gt;&lt;property id=&quot;20307&quot; value=&quot;292&quot;/&gt;&lt;/object&gt;&lt;object type=&quot;3&quot; unique_id=&quot;11845&quot;&gt;&lt;property id=&quot;20148&quot; value=&quot;5&quot;/&gt;&lt;property id=&quot;20300&quot; value=&quot;Slide 34 - &amp;quot;Circuitos Lógicos a Partir de Expressões Booleanas&amp;quot;&quot;/&gt;&lt;property id=&quot;20307&quot; value=&quot;293&quot;/&gt;&lt;/object&gt;&lt;object type=&quot;3&quot; unique_id=&quot;11846&quot;&gt;&lt;property id=&quot;20148&quot; value=&quot;5&quot;/&gt;&lt;property id=&quot;20300&quot; value=&quot;Slide 35 - &amp;quot;Circuitos Lógicos a Partir de Expressões Booleanas&amp;quot;&quot;/&gt;&lt;property id=&quot;20307&quot; value=&quot;294&quot;/&gt;&lt;/object&gt;&lt;object type=&quot;3&quot; unique_id=&quot;11847&quot;&gt;&lt;property id=&quot;20148&quot; value=&quot;5&quot;/&gt;&lt;property id=&quot;20300&quot; value=&quot;Slide 36 - &amp;quot;Circuitos Lógicos a Partir de Expressões Booleanas&amp;quot;&quot;/&gt;&lt;property id=&quot;20307&quot; value=&quot;295&quot;/&gt;&lt;/object&gt;&lt;object type=&quot;3&quot; unique_id=&quot;11848&quot;&gt;&lt;property id=&quot;20148&quot; value=&quot;5&quot;/&gt;&lt;property id=&quot;20300&quot; value=&quot;Slide 37 - &amp;quot;Circuitos Lógicos a Partir de Expressões Booleanas&amp;quot;&quot;/&gt;&lt;property id=&quot;20307&quot; value=&quot;296&quot;/&gt;&lt;/object&gt;&lt;object type=&quot;3&quot; unique_id=&quot;11849&quot;&gt;&lt;property id=&quot;20148&quot; value=&quot;5&quot;/&gt;&lt;property id=&quot;20300&quot; value=&quot;Slide 38 - &amp;quot;Circuitos Lógicos a Partir de Expressões Booleanas&amp;quot;&quot;/&gt;&lt;property id=&quot;20307&quot; value=&quot;297&quot;/&gt;&lt;/object&gt;&lt;object type=&quot;3&quot; unique_id=&quot;11850&quot;&gt;&lt;property id=&quot;20148&quot; value=&quot;5&quot;/&gt;&lt;property id=&quot;20300&quot; value=&quot;Slide 39 - &amp;quot;Expressões Booleanas a Partir de Circuitos Lógicos&amp;quot;&quot;/&gt;&lt;property id=&quot;20307&quot; value=&quot;298&quot;/&gt;&lt;/object&gt;&lt;object type=&quot;3&quot; unique_id=&quot;11851&quot;&gt;&lt;property id=&quot;20148&quot; value=&quot;5&quot;/&gt;&lt;property id=&quot;20300&quot; value=&quot;Slide 40&quot;/&gt;&lt;property id=&quot;20307&quot; value=&quot;299&quot;/&gt;&lt;/object&gt;&lt;object type=&quot;3&quot; unique_id=&quot;11852&quot;&gt;&lt;property id=&quot;20148&quot; value=&quot;5&quot;/&gt;&lt;property id=&quot;20300&quot; value=&quot;Slide 41 - &amp;quot;Interligação entre Expressões, Circuitos e Tabelas Verdade&amp;quot;&quot;/&gt;&lt;property id=&quot;20307&quot; value=&quot;300&quot;/&gt;&lt;/object&gt;&lt;object type=&quot;3&quot; unique_id=&quot;11853&quot;&gt;&lt;property id=&quot;20148&quot; value=&quot;5&quot;/&gt;&lt;property id=&quot;20300&quot; value=&quot;Slide 42 - &amp;quot;Pro Lar&amp;quot;&quot;/&gt;&lt;property id=&quot;20307&quot; value=&quot;313&quot;/&gt;&lt;/object&gt;&lt;object type=&quot;3&quot; unique_id=&quot;11854&quot;&gt;&lt;property id=&quot;20148&quot; value=&quot;5&quot;/&gt;&lt;property id=&quot;20300&quot; value=&quot;Slide 43 - &amp;quot;Extra!!!&amp;quot;&quot;/&gt;&lt;property id=&quot;20307&quot; value=&quot;31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1569</TotalTime>
  <Words>2218</Words>
  <Application>Microsoft Office PowerPoint</Application>
  <PresentationFormat>Apresentação na tela (4:3)</PresentationFormat>
  <Paragraphs>742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ufu_modelo</vt:lpstr>
      <vt:lpstr>Visão Geral da Álgebra de Boole</vt:lpstr>
      <vt:lpstr>Na Aula Anterior ...</vt:lpstr>
      <vt:lpstr>Nesta Aula</vt:lpstr>
      <vt:lpstr>Introdução</vt:lpstr>
      <vt:lpstr>Variáveis e Funções Booleanas</vt:lpstr>
      <vt:lpstr>Álgebra Booleana</vt:lpstr>
      <vt:lpstr>Operação E</vt:lpstr>
      <vt:lpstr>Porta E</vt:lpstr>
      <vt:lpstr>Diagrama de Tempo – E</vt:lpstr>
      <vt:lpstr>Operação OU</vt:lpstr>
      <vt:lpstr>Porta OU</vt:lpstr>
      <vt:lpstr>Diagrama de Tempo – OU</vt:lpstr>
      <vt:lpstr>Operação NÃO</vt:lpstr>
      <vt:lpstr>Porta NÃO</vt:lpstr>
      <vt:lpstr>Diagrama de Tempo – NÃO</vt:lpstr>
      <vt:lpstr>Operações Compostas</vt:lpstr>
      <vt:lpstr>Porta NÃO E</vt:lpstr>
      <vt:lpstr>Diagrama de Tempo – NÃO E</vt:lpstr>
      <vt:lpstr>Porta NÃO OU</vt:lpstr>
      <vt:lpstr>Diagrama de Tempo – NÃO OU</vt:lpstr>
      <vt:lpstr>Porta XOU</vt:lpstr>
      <vt:lpstr>Diagrama de Tempo – XOU</vt:lpstr>
      <vt:lpstr>Operação NÃO OU-Exclusivo</vt:lpstr>
      <vt:lpstr>Precedência de Operadores</vt:lpstr>
      <vt:lpstr>Exemplos de Funções Booleanas</vt:lpstr>
      <vt:lpstr>Tabelas Verdade</vt:lpstr>
      <vt:lpstr>Outro Exemplo</vt:lpstr>
      <vt:lpstr>Outro Exemplo</vt:lpstr>
      <vt:lpstr>Mais um Exemplo</vt:lpstr>
      <vt:lpstr>Circuitos Lógicos a Partir de Expressões Booleanas</vt:lpstr>
      <vt:lpstr>Circuitos Lógicos a Partir de Expressões Booleanas</vt:lpstr>
      <vt:lpstr>Circuitos Lógicos a Partir de Expressões Booleanas</vt:lpstr>
      <vt:lpstr>Circuitos Lógicos a Partir de Expressões Booleanas</vt:lpstr>
      <vt:lpstr>Circuitos Lógicos a Partir de Expressões Booleanas</vt:lpstr>
      <vt:lpstr>Circuitos Lógicos a Partir de Expressões Booleanas</vt:lpstr>
      <vt:lpstr>Expressões Booleanas a Partir de Circuitos Lógicos</vt:lpstr>
      <vt:lpstr>Slide 37</vt:lpstr>
      <vt:lpstr>Interligação entre Expressões, Circuitos e Tabelas Verdade</vt:lpstr>
      <vt:lpstr>Pro Lar</vt:lpstr>
      <vt:lpstr>Extra!!!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132</cp:revision>
  <dcterms:created xsi:type="dcterms:W3CDTF">2012-07-13T23:11:31Z</dcterms:created>
  <dcterms:modified xsi:type="dcterms:W3CDTF">2013-08-29T12:52:38Z</dcterms:modified>
</cp:coreProperties>
</file>