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61" r:id="rId5"/>
    <p:sldId id="265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8" r:id="rId14"/>
    <p:sldId id="279" r:id="rId15"/>
    <p:sldId id="280" r:id="rId16"/>
    <p:sldId id="281" r:id="rId17"/>
    <p:sldId id="274" r:id="rId18"/>
    <p:sldId id="275" r:id="rId19"/>
    <p:sldId id="276" r:id="rId20"/>
    <p:sldId id="277" r:id="rId21"/>
    <p:sldId id="292" r:id="rId22"/>
    <p:sldId id="282" r:id="rId23"/>
    <p:sldId id="283" r:id="rId24"/>
    <p:sldId id="284" r:id="rId25"/>
    <p:sldId id="285" r:id="rId26"/>
    <p:sldId id="286" r:id="rId27"/>
    <p:sldId id="287" r:id="rId28"/>
    <p:sldId id="290" r:id="rId29"/>
    <p:sldId id="288" r:id="rId30"/>
    <p:sldId id="289" r:id="rId31"/>
    <p:sldId id="291" r:id="rId32"/>
    <p:sldId id="259" r:id="rId33"/>
    <p:sldId id="260" r:id="rId34"/>
  </p:sldIdLst>
  <p:sldSz cx="9144000" cy="6858000" type="screen4x3"/>
  <p:notesSz cx="6858000" cy="9144000"/>
  <p:custDataLst>
    <p:tags r:id="rId36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678" y="-10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9648-15FD-4422-9253-D14034A8D6F5}" type="datetimeFigureOut">
              <a:rPr lang="pt-BR" smtClean="0"/>
              <a:pPr/>
              <a:t>29/08/2013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21B5A-FBF1-4691-9CAF-814E7E2CDF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00392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2132856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8" name="Retângulo de cantos arredondados 7"/>
          <p:cNvSpPr/>
          <p:nvPr userDrawn="1"/>
        </p:nvSpPr>
        <p:spPr>
          <a:xfrm>
            <a:off x="1043608" y="1916832"/>
            <a:ext cx="810039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5058" name="Picture 2" descr="https://upload.wikimedia.org/wikipedia/commons/thumb/6/65/Ufu_logo.svg/256px-Ufu_logo.svg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9896" y="0"/>
            <a:ext cx="774104" cy="77410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  <p:sp>
        <p:nvSpPr>
          <p:cNvPr id="7" name="Retângulo de cantos arredondados 6"/>
          <p:cNvSpPr/>
          <p:nvPr userDrawn="1"/>
        </p:nvSpPr>
        <p:spPr>
          <a:xfrm>
            <a:off x="1259632" y="1412776"/>
            <a:ext cx="748883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 hasCustomPrompt="1"/>
          </p:nvPr>
        </p:nvSpPr>
        <p:spPr>
          <a:xfrm>
            <a:off x="0" y="1628800"/>
            <a:ext cx="711696" cy="4453955"/>
          </a:xfrm>
        </p:spPr>
        <p:txBody>
          <a:bodyPr vert="vert270"/>
          <a:lstStyle>
            <a:lvl1pPr>
              <a:buNone/>
              <a:defRPr/>
            </a:lvl1pPr>
          </a:lstStyle>
          <a:p>
            <a:pPr lvl="0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3740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36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273050"/>
            <a:ext cx="46908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3607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Codificadores e Decodificadores e Saídas de </a:t>
            </a:r>
            <a:r>
              <a:rPr lang="pt-BR" smtClean="0"/>
              <a:t>Alta Impedância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5736" y="4869160"/>
            <a:ext cx="6400800" cy="1752600"/>
          </a:xfrm>
        </p:spPr>
        <p:txBody>
          <a:bodyPr/>
          <a:lstStyle/>
          <a:p>
            <a:r>
              <a:rPr lang="pt-BR" dirty="0" smtClean="0"/>
              <a:t>Universidade Federal de Uberlândia</a:t>
            </a:r>
          </a:p>
          <a:p>
            <a:r>
              <a:rPr lang="pt-BR" dirty="0" smtClean="0"/>
              <a:t>Faculdade de Computação</a:t>
            </a:r>
          </a:p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D. Abdala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 rot="16200000">
            <a:off x="-1998450" y="1971066"/>
            <a:ext cx="458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b="1" dirty="0" smtClean="0">
                <a:solidFill>
                  <a:schemeClr val="tx2"/>
                </a:solidFill>
              </a:rPr>
              <a:t>GSI008 – Sistemas Digitais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Excesso de 3 – BCD 8421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 tabela verdade, obtêm-se as seguintes expressões de saída:</a:t>
            </a:r>
          </a:p>
          <a:p>
            <a:pPr lvl="1"/>
            <a:r>
              <a:rPr lang="pt-BR" dirty="0" smtClean="0"/>
              <a:t>S8 = AB̄CD + ABC̄D̄</a:t>
            </a:r>
          </a:p>
          <a:p>
            <a:pPr lvl="1"/>
            <a:r>
              <a:rPr lang="pt-BR" dirty="0" smtClean="0"/>
              <a:t>S4 = ĀBCD + AB̄C̄D̄ + AB̄C̄D + AB̄CD̄</a:t>
            </a:r>
          </a:p>
          <a:p>
            <a:pPr lvl="1"/>
            <a:r>
              <a:rPr lang="pt-BR" dirty="0" smtClean="0"/>
              <a:t>S2 = ĀBC̄D + ĀBCD̄ + AB̄C̄D + AB̄CD̄</a:t>
            </a:r>
          </a:p>
          <a:p>
            <a:pPr lvl="1"/>
            <a:r>
              <a:rPr lang="pt-BR" dirty="0" smtClean="0"/>
              <a:t>S1 = ĀBC̄D̄ + ĀBCD̄ + AB̄C̄D̄ + AB̄CD̄ + ABC̄D̄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Excesso de 3 – BCD 8421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Após a simplificação, obtêm-se as seguintes expressões de saída:</a:t>
            </a:r>
          </a:p>
          <a:p>
            <a:pPr lvl="1"/>
            <a:r>
              <a:rPr lang="pt-BR" dirty="0" smtClean="0"/>
              <a:t>S8 = AB + ACD</a:t>
            </a:r>
          </a:p>
          <a:p>
            <a:pPr lvl="1"/>
            <a:r>
              <a:rPr lang="pt-BR" dirty="0" smtClean="0"/>
              <a:t>S4 = B̄D̄ + AC̄D + BCD</a:t>
            </a:r>
          </a:p>
          <a:p>
            <a:pPr lvl="1"/>
            <a:r>
              <a:rPr lang="pt-BR" dirty="0" smtClean="0"/>
              <a:t>S2 = C̄D + CD̄ = C⊕D</a:t>
            </a:r>
          </a:p>
          <a:p>
            <a:pPr lvl="1"/>
            <a:r>
              <a:rPr lang="pt-BR" dirty="0" smtClean="0"/>
              <a:t>S1 = D̄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Excesso de 3 – BCD 8421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12</a:t>
            </a:fld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2887" y="1658144"/>
            <a:ext cx="3876675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BCD8421 - 9876543210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755650" y="1600200"/>
          <a:ext cx="7931154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511"/>
                <a:gridCol w="566511"/>
                <a:gridCol w="566511"/>
                <a:gridCol w="566511"/>
                <a:gridCol w="566511"/>
                <a:gridCol w="566511"/>
                <a:gridCol w="566511"/>
                <a:gridCol w="566511"/>
                <a:gridCol w="566511"/>
                <a:gridCol w="566511"/>
                <a:gridCol w="566511"/>
                <a:gridCol w="566511"/>
                <a:gridCol w="566511"/>
                <a:gridCol w="566511"/>
              </a:tblGrid>
              <a:tr h="251592">
                <a:tc gridSpan="4"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BCD 8421</a:t>
                      </a:r>
                      <a:endParaRPr lang="pt-BR" sz="1100" b="1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/>
                        <a:t>9876543210</a:t>
                      </a:r>
                      <a:endParaRPr lang="pt-BR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A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B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D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S9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S8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S7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S6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S5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S4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S3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S2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S1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S0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BCD8421 - 9876543210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>
          <a:xfrm>
            <a:off x="755576" y="1916833"/>
            <a:ext cx="3740224" cy="2592288"/>
          </a:xfrm>
        </p:spPr>
        <p:txBody>
          <a:bodyPr/>
          <a:lstStyle/>
          <a:p>
            <a:r>
              <a:rPr lang="pt-BR" dirty="0" smtClean="0"/>
              <a:t>S1 = ĀB̄C̄D</a:t>
            </a:r>
          </a:p>
          <a:p>
            <a:r>
              <a:rPr lang="pt-BR" dirty="0" smtClean="0"/>
              <a:t>S2 = ĀB̄CD̄</a:t>
            </a:r>
          </a:p>
          <a:p>
            <a:r>
              <a:rPr lang="pt-BR" dirty="0" smtClean="0"/>
              <a:t>S3 = ĀB̄CD</a:t>
            </a:r>
          </a:p>
          <a:p>
            <a:r>
              <a:rPr lang="pt-BR" dirty="0" smtClean="0"/>
              <a:t>S4 = ĀBC̄D̄</a:t>
            </a:r>
          </a:p>
          <a:p>
            <a:r>
              <a:rPr lang="pt-BR" dirty="0" smtClean="0"/>
              <a:t>S5 = ĀBC̄D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2"/>
          </p:nvPr>
        </p:nvSpPr>
        <p:spPr>
          <a:xfrm>
            <a:off x="4648200" y="1916833"/>
            <a:ext cx="3812232" cy="2736304"/>
          </a:xfrm>
        </p:spPr>
        <p:txBody>
          <a:bodyPr/>
          <a:lstStyle/>
          <a:p>
            <a:r>
              <a:rPr lang="pt-BR" dirty="0" smtClean="0"/>
              <a:t>S6 = ĀBCD̄</a:t>
            </a:r>
          </a:p>
          <a:p>
            <a:r>
              <a:rPr lang="pt-BR" dirty="0" smtClean="0"/>
              <a:t>S7 = ĀBCD</a:t>
            </a:r>
          </a:p>
          <a:p>
            <a:r>
              <a:rPr lang="pt-BR" dirty="0" smtClean="0"/>
              <a:t>S8 = AB̄C̄D̄</a:t>
            </a:r>
          </a:p>
          <a:p>
            <a:r>
              <a:rPr lang="pt-BR" dirty="0" smtClean="0"/>
              <a:t>S9 = AB̄C̄D</a:t>
            </a:r>
          </a:p>
          <a:p>
            <a:r>
              <a:rPr lang="pt-BR" dirty="0" smtClean="0"/>
              <a:t>S0 = ĀB̄C̄D̄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899592" y="1268760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Da tabela verdade, extraímos as seguintes expressões:</a:t>
            </a: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899592" y="4633972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Transpondo cada saída para um diagrama de </a:t>
            </a:r>
            <a:r>
              <a:rPr lang="pt-BR" sz="2800" dirty="0" err="1" smtClean="0"/>
              <a:t>Veitch-Karnaugh</a:t>
            </a:r>
            <a:r>
              <a:rPr lang="pt-BR" sz="2800" dirty="0" smtClean="0"/>
              <a:t>, obtemos:</a:t>
            </a:r>
            <a:endParaRPr lang="pt-BR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BCD8421 - 9876543210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>
          <a:xfrm>
            <a:off x="755576" y="1340768"/>
            <a:ext cx="3740224" cy="3168353"/>
          </a:xfrm>
        </p:spPr>
        <p:txBody>
          <a:bodyPr/>
          <a:lstStyle/>
          <a:p>
            <a:r>
              <a:rPr lang="pt-BR" dirty="0" smtClean="0"/>
              <a:t>S1 = ĀB̄C̄D</a:t>
            </a:r>
          </a:p>
          <a:p>
            <a:r>
              <a:rPr lang="pt-BR" dirty="0" smtClean="0"/>
              <a:t>S2 = B̄CD̄</a:t>
            </a:r>
          </a:p>
          <a:p>
            <a:r>
              <a:rPr lang="pt-BR" dirty="0" smtClean="0"/>
              <a:t>S3 =  B̄CD</a:t>
            </a:r>
          </a:p>
          <a:p>
            <a:r>
              <a:rPr lang="pt-BR" dirty="0" smtClean="0"/>
              <a:t>S4 = BC̄D̄</a:t>
            </a:r>
          </a:p>
          <a:p>
            <a:r>
              <a:rPr lang="pt-BR" dirty="0" smtClean="0"/>
              <a:t>S5 = BC̄D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3812232" cy="3312369"/>
          </a:xfrm>
        </p:spPr>
        <p:txBody>
          <a:bodyPr/>
          <a:lstStyle/>
          <a:p>
            <a:r>
              <a:rPr lang="pt-BR" dirty="0" smtClean="0"/>
              <a:t>S6 = BCD̄</a:t>
            </a:r>
          </a:p>
          <a:p>
            <a:r>
              <a:rPr lang="pt-BR" dirty="0" smtClean="0"/>
              <a:t>S7 = BCD</a:t>
            </a:r>
          </a:p>
          <a:p>
            <a:r>
              <a:rPr lang="pt-BR" dirty="0" smtClean="0"/>
              <a:t>S8 = AC̄D̄</a:t>
            </a:r>
          </a:p>
          <a:p>
            <a:r>
              <a:rPr lang="pt-BR" dirty="0" smtClean="0"/>
              <a:t>S9 = AC̄D</a:t>
            </a:r>
          </a:p>
          <a:p>
            <a:r>
              <a:rPr lang="pt-BR" dirty="0" smtClean="0"/>
              <a:t>S0 = ĀB̄C̄D̄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899592" y="4633972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*</a:t>
            </a:r>
            <a:r>
              <a:rPr lang="pt-BR" sz="2800" dirty="0" err="1" smtClean="0"/>
              <a:t>obs</a:t>
            </a:r>
            <a:r>
              <a:rPr lang="pt-BR" sz="2800" dirty="0" smtClean="0"/>
              <a:t>: note que para obter as simplificações acima utilizamos os estados </a:t>
            </a:r>
            <a:r>
              <a:rPr lang="pt-BR" sz="2800" dirty="0" err="1" smtClean="0"/>
              <a:t>don’t</a:t>
            </a:r>
            <a:r>
              <a:rPr lang="pt-BR" sz="2800" dirty="0" smtClean="0"/>
              <a:t> </a:t>
            </a:r>
            <a:r>
              <a:rPr lang="pt-BR" sz="2800" dirty="0" err="1" smtClean="0"/>
              <a:t>care</a:t>
            </a:r>
            <a:r>
              <a:rPr lang="pt-BR" sz="2800" dirty="0" smtClean="0"/>
              <a:t>:</a:t>
            </a:r>
            <a:endParaRPr lang="pt-BR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BCD8421 - 9876543210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16</a:t>
            </a:fld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4751" y="1600200"/>
            <a:ext cx="363294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Decodificador BCD 8421 para 2 entre 5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17</a:t>
            </a:fld>
            <a:endParaRPr lang="pt-BR" dirty="0"/>
          </a:p>
        </p:txBody>
      </p:sp>
      <p:graphicFrame>
        <p:nvGraphicFramePr>
          <p:cNvPr id="8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2843808" y="1628800"/>
          <a:ext cx="4532085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565"/>
                <a:gridCol w="503565"/>
                <a:gridCol w="503565"/>
                <a:gridCol w="503565"/>
                <a:gridCol w="503565"/>
                <a:gridCol w="503565"/>
                <a:gridCol w="503565"/>
                <a:gridCol w="503565"/>
                <a:gridCol w="503565"/>
              </a:tblGrid>
              <a:tr h="251592">
                <a:tc gridSpan="4"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BCD 8421</a:t>
                      </a:r>
                      <a:endParaRPr lang="pt-BR" sz="1100" b="1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/>
                        <a:t>2 entre</a:t>
                      </a:r>
                      <a:r>
                        <a:rPr lang="pt-BR" sz="1100" b="1" baseline="0" dirty="0" smtClean="0"/>
                        <a:t> 5</a:t>
                      </a:r>
                      <a:endParaRPr lang="pt-BR" sz="1100" b="1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A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B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D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S4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S3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S2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S1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S0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BCD 8421 - Johnson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18</a:t>
            </a:fld>
            <a:endParaRPr lang="pt-BR" dirty="0"/>
          </a:p>
        </p:txBody>
      </p:sp>
      <p:graphicFrame>
        <p:nvGraphicFramePr>
          <p:cNvPr id="9" name="Espaço Reservado para Conteúdo 6"/>
          <p:cNvGraphicFramePr>
            <a:graphicFrameLocks/>
          </p:cNvGraphicFramePr>
          <p:nvPr/>
        </p:nvGraphicFramePr>
        <p:xfrm>
          <a:off x="2843808" y="1628800"/>
          <a:ext cx="4532085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565"/>
                <a:gridCol w="503565"/>
                <a:gridCol w="503565"/>
                <a:gridCol w="503565"/>
                <a:gridCol w="503565"/>
                <a:gridCol w="503565"/>
                <a:gridCol w="503565"/>
                <a:gridCol w="503565"/>
                <a:gridCol w="503565"/>
              </a:tblGrid>
              <a:tr h="251592">
                <a:tc gridSpan="4"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BCD 8421</a:t>
                      </a:r>
                      <a:endParaRPr lang="pt-BR" sz="1100" b="1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/>
                        <a:t>Johnson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A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B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D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S4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S3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S2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S1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S0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BCD 8421 - Gray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19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2771800" y="1628800"/>
          <a:ext cx="402852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565"/>
                <a:gridCol w="503565"/>
                <a:gridCol w="503565"/>
                <a:gridCol w="503565"/>
                <a:gridCol w="503565"/>
                <a:gridCol w="503565"/>
                <a:gridCol w="503565"/>
                <a:gridCol w="503565"/>
              </a:tblGrid>
              <a:tr h="251592">
                <a:tc gridSpan="4"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BCD 8421</a:t>
                      </a:r>
                      <a:endParaRPr lang="pt-BR" sz="1100" b="1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/>
                        <a:t>Gray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A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B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D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S3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S2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S1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S0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Aula Passada 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Lab</a:t>
            </a:r>
            <a:r>
              <a:rPr lang="pt-BR" dirty="0" smtClean="0"/>
              <a:t> sobre circuitos aritméticos;</a:t>
            </a:r>
          </a:p>
          <a:p>
            <a:r>
              <a:rPr lang="pt-BR" dirty="0" smtClean="0"/>
              <a:t>Implementação em VHDL.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Display de 7 Segmentos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1"/>
            <a:ext cx="6984776" cy="1252736"/>
          </a:xfrm>
        </p:spPr>
        <p:txBody>
          <a:bodyPr/>
          <a:lstStyle/>
          <a:p>
            <a:r>
              <a:rPr lang="pt-BR" dirty="0" smtClean="0"/>
              <a:t>Componente eletrônico muito comum</a:t>
            </a:r>
          </a:p>
          <a:p>
            <a:r>
              <a:rPr lang="pt-BR" dirty="0" smtClean="0"/>
              <a:t>Possibilita a apresentação de dígitos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20</a:t>
            </a:fld>
            <a:endParaRPr lang="pt-BR" dirty="0"/>
          </a:p>
        </p:txBody>
      </p:sp>
      <p:grpSp>
        <p:nvGrpSpPr>
          <p:cNvPr id="24" name="Grupo 23"/>
          <p:cNvGrpSpPr/>
          <p:nvPr/>
        </p:nvGrpSpPr>
        <p:grpSpPr>
          <a:xfrm>
            <a:off x="1475656" y="2636912"/>
            <a:ext cx="2162800" cy="3168352"/>
            <a:chOff x="3635896" y="2636912"/>
            <a:chExt cx="2162800" cy="3168352"/>
          </a:xfrm>
        </p:grpSpPr>
        <p:sp>
          <p:nvSpPr>
            <p:cNvPr id="10" name="Hexágono 9"/>
            <p:cNvSpPr/>
            <p:nvPr/>
          </p:nvSpPr>
          <p:spPr>
            <a:xfrm>
              <a:off x="4139952" y="3068960"/>
              <a:ext cx="1152128" cy="144016"/>
            </a:xfrm>
            <a:prstGeom prst="hexagon">
              <a:avLst>
                <a:gd name="adj" fmla="val 53661"/>
                <a:gd name="vf" fmla="val 115470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1" name="Hexágono 10"/>
            <p:cNvSpPr/>
            <p:nvPr/>
          </p:nvSpPr>
          <p:spPr>
            <a:xfrm rot="5400000">
              <a:off x="3491880" y="3717032"/>
              <a:ext cx="1152128" cy="144016"/>
            </a:xfrm>
            <a:prstGeom prst="hexagon">
              <a:avLst>
                <a:gd name="adj" fmla="val 47047"/>
                <a:gd name="vf" fmla="val 115470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Hexágono 11"/>
            <p:cNvSpPr/>
            <p:nvPr/>
          </p:nvSpPr>
          <p:spPr>
            <a:xfrm rot="5400000">
              <a:off x="4788024" y="3717033"/>
              <a:ext cx="1152128" cy="144016"/>
            </a:xfrm>
            <a:prstGeom prst="hexagon">
              <a:avLst>
                <a:gd name="adj" fmla="val 47047"/>
                <a:gd name="vf" fmla="val 115470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Hexágono 12"/>
            <p:cNvSpPr/>
            <p:nvPr/>
          </p:nvSpPr>
          <p:spPr>
            <a:xfrm>
              <a:off x="4139952" y="4365104"/>
              <a:ext cx="1152128" cy="144016"/>
            </a:xfrm>
            <a:prstGeom prst="hexagon">
              <a:avLst>
                <a:gd name="adj" fmla="val 53661"/>
                <a:gd name="vf" fmla="val 115470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Hexágono 13"/>
            <p:cNvSpPr/>
            <p:nvPr/>
          </p:nvSpPr>
          <p:spPr>
            <a:xfrm rot="5400000">
              <a:off x="3491880" y="5013176"/>
              <a:ext cx="1152128" cy="144016"/>
            </a:xfrm>
            <a:prstGeom prst="hexagon">
              <a:avLst>
                <a:gd name="adj" fmla="val 47047"/>
                <a:gd name="vf" fmla="val 115470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Hexágono 14"/>
            <p:cNvSpPr/>
            <p:nvPr/>
          </p:nvSpPr>
          <p:spPr>
            <a:xfrm rot="5400000">
              <a:off x="4788024" y="5013177"/>
              <a:ext cx="1152128" cy="144016"/>
            </a:xfrm>
            <a:prstGeom prst="hexagon">
              <a:avLst>
                <a:gd name="adj" fmla="val 47047"/>
                <a:gd name="vf" fmla="val 115470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Hexágono 15"/>
            <p:cNvSpPr/>
            <p:nvPr/>
          </p:nvSpPr>
          <p:spPr>
            <a:xfrm>
              <a:off x="4139952" y="5661248"/>
              <a:ext cx="1152128" cy="144016"/>
            </a:xfrm>
            <a:prstGeom prst="hexagon">
              <a:avLst>
                <a:gd name="adj" fmla="val 53661"/>
                <a:gd name="vf" fmla="val 115470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4572000" y="2636912"/>
              <a:ext cx="36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b="1" dirty="0" smtClean="0"/>
                <a:t>a</a:t>
              </a:r>
              <a:endParaRPr lang="pt-BR" sz="2800" b="1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5436096" y="3429000"/>
              <a:ext cx="36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b="1" dirty="0" smtClean="0"/>
                <a:t>b</a:t>
              </a:r>
              <a:endParaRPr lang="pt-BR" sz="2800" b="1" dirty="0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5436096" y="4725144"/>
              <a:ext cx="36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b="1" dirty="0" smtClean="0"/>
                <a:t>c</a:t>
              </a:r>
              <a:endParaRPr lang="pt-BR" sz="2800" b="1" dirty="0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4572000" y="5229200"/>
              <a:ext cx="36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b="1" dirty="0" smtClean="0"/>
                <a:t>d</a:t>
              </a:r>
              <a:endParaRPr lang="pt-BR" sz="2800" b="1" dirty="0"/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3635896" y="4725144"/>
              <a:ext cx="36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b="1" dirty="0" smtClean="0"/>
                <a:t>e</a:t>
              </a:r>
              <a:endParaRPr lang="pt-BR" sz="2800" b="1" dirty="0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3707904" y="3429000"/>
              <a:ext cx="36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b="1" dirty="0" smtClean="0"/>
                <a:t>f</a:t>
              </a:r>
              <a:endParaRPr lang="pt-BR" sz="2800" b="1" dirty="0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4572000" y="3861048"/>
              <a:ext cx="36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b="1" dirty="0" smtClean="0"/>
                <a:t>g</a:t>
              </a:r>
              <a:endParaRPr lang="pt-BR" sz="2800" b="1" dirty="0"/>
            </a:p>
          </p:txBody>
        </p:sp>
      </p:grpSp>
      <p:pic>
        <p:nvPicPr>
          <p:cNvPr id="13314" name="Picture 2" descr="http://upload.wikimedia.org/wikipedia/commons/thumb/a/ad/Seven_segment_02_Pengo.jpg/300px-Seven_segment_02_Pen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924944"/>
            <a:ext cx="2194269" cy="16676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924944"/>
            <a:ext cx="1512168" cy="28579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797152"/>
            <a:ext cx="1224136" cy="17297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" name="CaixaDeTexto 25"/>
          <p:cNvSpPr txBox="1"/>
          <p:nvPr/>
        </p:nvSpPr>
        <p:spPr>
          <a:xfrm>
            <a:off x="7745219" y="1844824"/>
            <a:ext cx="1398781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TTL TIL321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Conector de seta reta 27"/>
          <p:cNvCxnSpPr>
            <a:stCxn id="26" idx="2"/>
          </p:cNvCxnSpPr>
          <p:nvPr/>
        </p:nvCxnSpPr>
        <p:spPr>
          <a:xfrm flipH="1">
            <a:off x="7668344" y="2214156"/>
            <a:ext cx="776266" cy="6387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Display de 7 Segmentos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21</a:t>
            </a:fld>
            <a:endParaRPr lang="pt-BR" dirty="0"/>
          </a:p>
        </p:txBody>
      </p:sp>
      <p:pic>
        <p:nvPicPr>
          <p:cNvPr id="47106" name="Picture 2" descr="http://upload.wikimedia.org/wikipedia/commons/thumb/d/d1/7-segment.svg/220px-7-segme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00808"/>
            <a:ext cx="5544616" cy="46121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Display de 7 Segmentos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22</a:t>
            </a:fld>
            <a:endParaRPr lang="pt-BR" dirty="0"/>
          </a:p>
        </p:txBody>
      </p:sp>
      <p:sp>
        <p:nvSpPr>
          <p:cNvPr id="8" name="Hexágono 7"/>
          <p:cNvSpPr/>
          <p:nvPr/>
        </p:nvSpPr>
        <p:spPr>
          <a:xfrm>
            <a:off x="1413467" y="1812093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Hexágono 8"/>
          <p:cNvSpPr/>
          <p:nvPr/>
        </p:nvSpPr>
        <p:spPr>
          <a:xfrm rot="5400000">
            <a:off x="1030516" y="2195045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Hexágono 9"/>
          <p:cNvSpPr/>
          <p:nvPr/>
        </p:nvSpPr>
        <p:spPr>
          <a:xfrm rot="5400000">
            <a:off x="1796419" y="2195045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Hexágono 10"/>
          <p:cNvSpPr/>
          <p:nvPr/>
        </p:nvSpPr>
        <p:spPr>
          <a:xfrm>
            <a:off x="1413467" y="2577996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Hexágono 11"/>
          <p:cNvSpPr/>
          <p:nvPr/>
        </p:nvSpPr>
        <p:spPr>
          <a:xfrm rot="5400000">
            <a:off x="1030516" y="2960948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Hexágono 12"/>
          <p:cNvSpPr/>
          <p:nvPr/>
        </p:nvSpPr>
        <p:spPr>
          <a:xfrm rot="5400000">
            <a:off x="1796419" y="2960949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Hexágono 13"/>
          <p:cNvSpPr/>
          <p:nvPr/>
        </p:nvSpPr>
        <p:spPr>
          <a:xfrm>
            <a:off x="1413467" y="3343900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1547664" y="1412776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a</a:t>
            </a:r>
            <a:endParaRPr lang="pt-BR" sz="28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23728" y="1916832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b</a:t>
            </a:r>
            <a:endParaRPr lang="pt-BR" sz="2800" b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123728" y="2687777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c</a:t>
            </a:r>
            <a:endParaRPr lang="pt-BR" sz="2800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619672" y="2924944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d</a:t>
            </a:r>
            <a:endParaRPr lang="pt-BR" sz="28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043608" y="2708920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e</a:t>
            </a:r>
            <a:endParaRPr lang="pt-BR" sz="2800" b="1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043608" y="1916832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f</a:t>
            </a:r>
            <a:endParaRPr lang="pt-BR" sz="2800" b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547664" y="2132856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g</a:t>
            </a:r>
            <a:endParaRPr lang="pt-BR" sz="2800" b="1" dirty="0"/>
          </a:p>
        </p:txBody>
      </p:sp>
      <p:sp>
        <p:nvSpPr>
          <p:cNvPr id="22" name="Hexágono 21"/>
          <p:cNvSpPr/>
          <p:nvPr/>
        </p:nvSpPr>
        <p:spPr>
          <a:xfrm>
            <a:off x="2997643" y="1812093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Hexágono 22"/>
          <p:cNvSpPr/>
          <p:nvPr/>
        </p:nvSpPr>
        <p:spPr>
          <a:xfrm rot="5400000">
            <a:off x="2614692" y="2195045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Hexágono 23"/>
          <p:cNvSpPr/>
          <p:nvPr/>
        </p:nvSpPr>
        <p:spPr>
          <a:xfrm rot="5400000">
            <a:off x="3380595" y="2195045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Hexágono 24"/>
          <p:cNvSpPr/>
          <p:nvPr/>
        </p:nvSpPr>
        <p:spPr>
          <a:xfrm>
            <a:off x="2997643" y="2577996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Hexágono 25"/>
          <p:cNvSpPr/>
          <p:nvPr/>
        </p:nvSpPr>
        <p:spPr>
          <a:xfrm rot="5400000">
            <a:off x="2614692" y="2960948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Hexágono 26"/>
          <p:cNvSpPr/>
          <p:nvPr/>
        </p:nvSpPr>
        <p:spPr>
          <a:xfrm rot="5400000">
            <a:off x="3380595" y="2960949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Hexágono 27"/>
          <p:cNvSpPr/>
          <p:nvPr/>
        </p:nvSpPr>
        <p:spPr>
          <a:xfrm>
            <a:off x="2997643" y="3343900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3131840" y="1412776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a</a:t>
            </a:r>
            <a:endParaRPr lang="pt-BR" sz="2800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3707904" y="1916832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b</a:t>
            </a:r>
            <a:endParaRPr lang="pt-BR" sz="2800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3707904" y="2687777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c</a:t>
            </a:r>
            <a:endParaRPr lang="pt-BR" sz="2800" b="1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3203848" y="2924944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d</a:t>
            </a:r>
            <a:endParaRPr lang="pt-BR" sz="2800" b="1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2627784" y="2708920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e</a:t>
            </a:r>
            <a:endParaRPr lang="pt-BR" sz="2800" b="1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2627784" y="1916832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f</a:t>
            </a:r>
            <a:endParaRPr lang="pt-BR" sz="2800" b="1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3131840" y="2132856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g</a:t>
            </a:r>
            <a:endParaRPr lang="pt-BR" sz="2800" b="1" dirty="0"/>
          </a:p>
        </p:txBody>
      </p:sp>
      <p:sp>
        <p:nvSpPr>
          <p:cNvPr id="36" name="Hexágono 35"/>
          <p:cNvSpPr/>
          <p:nvPr/>
        </p:nvSpPr>
        <p:spPr>
          <a:xfrm>
            <a:off x="4511571" y="1812093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7" name="Hexágono 36"/>
          <p:cNvSpPr/>
          <p:nvPr/>
        </p:nvSpPr>
        <p:spPr>
          <a:xfrm rot="5400000">
            <a:off x="4128620" y="2195045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Hexágono 37"/>
          <p:cNvSpPr/>
          <p:nvPr/>
        </p:nvSpPr>
        <p:spPr>
          <a:xfrm rot="5400000">
            <a:off x="4894523" y="2195045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Hexágono 38"/>
          <p:cNvSpPr/>
          <p:nvPr/>
        </p:nvSpPr>
        <p:spPr>
          <a:xfrm>
            <a:off x="4511571" y="2577996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Hexágono 39"/>
          <p:cNvSpPr/>
          <p:nvPr/>
        </p:nvSpPr>
        <p:spPr>
          <a:xfrm rot="5400000">
            <a:off x="4128620" y="2960948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Hexágono 40"/>
          <p:cNvSpPr/>
          <p:nvPr/>
        </p:nvSpPr>
        <p:spPr>
          <a:xfrm rot="5400000">
            <a:off x="4894523" y="2960949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Hexágono 41"/>
          <p:cNvSpPr/>
          <p:nvPr/>
        </p:nvSpPr>
        <p:spPr>
          <a:xfrm>
            <a:off x="4511571" y="3343900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aixaDeTexto 42"/>
          <p:cNvSpPr txBox="1"/>
          <p:nvPr/>
        </p:nvSpPr>
        <p:spPr>
          <a:xfrm>
            <a:off x="4645768" y="1412776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a</a:t>
            </a:r>
            <a:endParaRPr lang="pt-BR" sz="2800" b="1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5221832" y="1916832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b</a:t>
            </a:r>
            <a:endParaRPr lang="pt-BR" sz="2800" b="1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5221832" y="2687777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c</a:t>
            </a:r>
            <a:endParaRPr lang="pt-BR" sz="2800" b="1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4717776" y="2924944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d</a:t>
            </a:r>
            <a:endParaRPr lang="pt-BR" sz="2800" b="1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4141712" y="2708920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e</a:t>
            </a:r>
            <a:endParaRPr lang="pt-BR" sz="2800" b="1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4141712" y="1916832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f</a:t>
            </a:r>
            <a:endParaRPr lang="pt-BR" sz="2800" b="1" dirty="0"/>
          </a:p>
        </p:txBody>
      </p:sp>
      <p:sp>
        <p:nvSpPr>
          <p:cNvPr id="49" name="CaixaDeTexto 48"/>
          <p:cNvSpPr txBox="1"/>
          <p:nvPr/>
        </p:nvSpPr>
        <p:spPr>
          <a:xfrm>
            <a:off x="4645768" y="2132856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g</a:t>
            </a:r>
            <a:endParaRPr lang="pt-BR" sz="2800" b="1" dirty="0"/>
          </a:p>
        </p:txBody>
      </p:sp>
      <p:sp>
        <p:nvSpPr>
          <p:cNvPr id="50" name="Hexágono 49"/>
          <p:cNvSpPr/>
          <p:nvPr/>
        </p:nvSpPr>
        <p:spPr>
          <a:xfrm>
            <a:off x="6095747" y="1812093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1" name="Hexágono 50"/>
          <p:cNvSpPr/>
          <p:nvPr/>
        </p:nvSpPr>
        <p:spPr>
          <a:xfrm rot="5400000">
            <a:off x="5712796" y="2195045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Hexágono 51"/>
          <p:cNvSpPr/>
          <p:nvPr/>
        </p:nvSpPr>
        <p:spPr>
          <a:xfrm rot="5400000">
            <a:off x="6478699" y="2195045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Hexágono 52"/>
          <p:cNvSpPr/>
          <p:nvPr/>
        </p:nvSpPr>
        <p:spPr>
          <a:xfrm>
            <a:off x="6095747" y="2577996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Hexágono 53"/>
          <p:cNvSpPr/>
          <p:nvPr/>
        </p:nvSpPr>
        <p:spPr>
          <a:xfrm rot="5400000">
            <a:off x="5712796" y="2960948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Hexágono 54"/>
          <p:cNvSpPr/>
          <p:nvPr/>
        </p:nvSpPr>
        <p:spPr>
          <a:xfrm rot="5400000">
            <a:off x="6478699" y="2960949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Hexágono 55"/>
          <p:cNvSpPr/>
          <p:nvPr/>
        </p:nvSpPr>
        <p:spPr>
          <a:xfrm>
            <a:off x="6095747" y="3343900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CaixaDeTexto 56"/>
          <p:cNvSpPr txBox="1"/>
          <p:nvPr/>
        </p:nvSpPr>
        <p:spPr>
          <a:xfrm>
            <a:off x="6229944" y="1412776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a</a:t>
            </a:r>
            <a:endParaRPr lang="pt-BR" sz="2800" b="1" dirty="0"/>
          </a:p>
        </p:txBody>
      </p:sp>
      <p:sp>
        <p:nvSpPr>
          <p:cNvPr id="58" name="CaixaDeTexto 57"/>
          <p:cNvSpPr txBox="1"/>
          <p:nvPr/>
        </p:nvSpPr>
        <p:spPr>
          <a:xfrm>
            <a:off x="6806008" y="1916832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b</a:t>
            </a:r>
            <a:endParaRPr lang="pt-BR" sz="2800" b="1" dirty="0"/>
          </a:p>
        </p:txBody>
      </p:sp>
      <p:sp>
        <p:nvSpPr>
          <p:cNvPr id="59" name="CaixaDeTexto 58"/>
          <p:cNvSpPr txBox="1"/>
          <p:nvPr/>
        </p:nvSpPr>
        <p:spPr>
          <a:xfrm>
            <a:off x="6806008" y="2687777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c</a:t>
            </a:r>
            <a:endParaRPr lang="pt-BR" sz="2800" b="1" dirty="0"/>
          </a:p>
        </p:txBody>
      </p:sp>
      <p:sp>
        <p:nvSpPr>
          <p:cNvPr id="60" name="CaixaDeTexto 59"/>
          <p:cNvSpPr txBox="1"/>
          <p:nvPr/>
        </p:nvSpPr>
        <p:spPr>
          <a:xfrm>
            <a:off x="6301952" y="2924944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d</a:t>
            </a:r>
            <a:endParaRPr lang="pt-BR" sz="2800" b="1" dirty="0"/>
          </a:p>
        </p:txBody>
      </p:sp>
      <p:sp>
        <p:nvSpPr>
          <p:cNvPr id="61" name="CaixaDeTexto 60"/>
          <p:cNvSpPr txBox="1"/>
          <p:nvPr/>
        </p:nvSpPr>
        <p:spPr>
          <a:xfrm>
            <a:off x="5725888" y="2708920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e</a:t>
            </a:r>
            <a:endParaRPr lang="pt-BR" sz="2800" b="1" dirty="0"/>
          </a:p>
        </p:txBody>
      </p:sp>
      <p:sp>
        <p:nvSpPr>
          <p:cNvPr id="62" name="CaixaDeTexto 61"/>
          <p:cNvSpPr txBox="1"/>
          <p:nvPr/>
        </p:nvSpPr>
        <p:spPr>
          <a:xfrm>
            <a:off x="5725888" y="1916832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f</a:t>
            </a:r>
            <a:endParaRPr lang="pt-BR" sz="2800" b="1" dirty="0"/>
          </a:p>
        </p:txBody>
      </p:sp>
      <p:sp>
        <p:nvSpPr>
          <p:cNvPr id="63" name="CaixaDeTexto 62"/>
          <p:cNvSpPr txBox="1"/>
          <p:nvPr/>
        </p:nvSpPr>
        <p:spPr>
          <a:xfrm>
            <a:off x="6229944" y="2132856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g</a:t>
            </a:r>
            <a:endParaRPr lang="pt-BR" sz="2800" b="1" dirty="0"/>
          </a:p>
        </p:txBody>
      </p:sp>
      <p:sp>
        <p:nvSpPr>
          <p:cNvPr id="64" name="Hexágono 63"/>
          <p:cNvSpPr/>
          <p:nvPr/>
        </p:nvSpPr>
        <p:spPr>
          <a:xfrm>
            <a:off x="7607915" y="1812093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5" name="Hexágono 64"/>
          <p:cNvSpPr/>
          <p:nvPr/>
        </p:nvSpPr>
        <p:spPr>
          <a:xfrm rot="5400000">
            <a:off x="7224964" y="2195045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Hexágono 65"/>
          <p:cNvSpPr/>
          <p:nvPr/>
        </p:nvSpPr>
        <p:spPr>
          <a:xfrm rot="5400000">
            <a:off x="7990867" y="2195045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Hexágono 66"/>
          <p:cNvSpPr/>
          <p:nvPr/>
        </p:nvSpPr>
        <p:spPr>
          <a:xfrm>
            <a:off x="7607915" y="2577996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Hexágono 67"/>
          <p:cNvSpPr/>
          <p:nvPr/>
        </p:nvSpPr>
        <p:spPr>
          <a:xfrm rot="5400000">
            <a:off x="7224964" y="2960948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Hexágono 68"/>
          <p:cNvSpPr/>
          <p:nvPr/>
        </p:nvSpPr>
        <p:spPr>
          <a:xfrm rot="5400000">
            <a:off x="7990867" y="2960949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Hexágono 69"/>
          <p:cNvSpPr/>
          <p:nvPr/>
        </p:nvSpPr>
        <p:spPr>
          <a:xfrm>
            <a:off x="7607915" y="3343900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CaixaDeTexto 70"/>
          <p:cNvSpPr txBox="1"/>
          <p:nvPr/>
        </p:nvSpPr>
        <p:spPr>
          <a:xfrm>
            <a:off x="7742112" y="1412776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a</a:t>
            </a:r>
            <a:endParaRPr lang="pt-BR" sz="2800" b="1" dirty="0"/>
          </a:p>
        </p:txBody>
      </p:sp>
      <p:sp>
        <p:nvSpPr>
          <p:cNvPr id="72" name="CaixaDeTexto 71"/>
          <p:cNvSpPr txBox="1"/>
          <p:nvPr/>
        </p:nvSpPr>
        <p:spPr>
          <a:xfrm>
            <a:off x="8318176" y="1916832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b</a:t>
            </a:r>
            <a:endParaRPr lang="pt-BR" sz="2800" b="1" dirty="0"/>
          </a:p>
        </p:txBody>
      </p:sp>
      <p:sp>
        <p:nvSpPr>
          <p:cNvPr id="73" name="CaixaDeTexto 72"/>
          <p:cNvSpPr txBox="1"/>
          <p:nvPr/>
        </p:nvSpPr>
        <p:spPr>
          <a:xfrm>
            <a:off x="8318176" y="2687777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c</a:t>
            </a:r>
            <a:endParaRPr lang="pt-BR" sz="2800" b="1" dirty="0"/>
          </a:p>
        </p:txBody>
      </p:sp>
      <p:sp>
        <p:nvSpPr>
          <p:cNvPr id="74" name="CaixaDeTexto 73"/>
          <p:cNvSpPr txBox="1"/>
          <p:nvPr/>
        </p:nvSpPr>
        <p:spPr>
          <a:xfrm>
            <a:off x="7814120" y="2924944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d</a:t>
            </a:r>
            <a:endParaRPr lang="pt-BR" sz="2800" b="1" dirty="0"/>
          </a:p>
        </p:txBody>
      </p:sp>
      <p:sp>
        <p:nvSpPr>
          <p:cNvPr id="75" name="CaixaDeTexto 74"/>
          <p:cNvSpPr txBox="1"/>
          <p:nvPr/>
        </p:nvSpPr>
        <p:spPr>
          <a:xfrm>
            <a:off x="7238056" y="2708920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e</a:t>
            </a:r>
            <a:endParaRPr lang="pt-BR" sz="2800" b="1" dirty="0"/>
          </a:p>
        </p:txBody>
      </p:sp>
      <p:sp>
        <p:nvSpPr>
          <p:cNvPr id="76" name="CaixaDeTexto 75"/>
          <p:cNvSpPr txBox="1"/>
          <p:nvPr/>
        </p:nvSpPr>
        <p:spPr>
          <a:xfrm>
            <a:off x="7238056" y="1916832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f</a:t>
            </a:r>
            <a:endParaRPr lang="pt-BR" sz="2800" b="1" dirty="0"/>
          </a:p>
        </p:txBody>
      </p:sp>
      <p:sp>
        <p:nvSpPr>
          <p:cNvPr id="77" name="CaixaDeTexto 76"/>
          <p:cNvSpPr txBox="1"/>
          <p:nvPr/>
        </p:nvSpPr>
        <p:spPr>
          <a:xfrm>
            <a:off x="7742112" y="2132856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g</a:t>
            </a:r>
            <a:endParaRPr lang="pt-BR" sz="2800" b="1" dirty="0"/>
          </a:p>
        </p:txBody>
      </p:sp>
      <p:sp>
        <p:nvSpPr>
          <p:cNvPr id="78" name="Hexágono 77"/>
          <p:cNvSpPr/>
          <p:nvPr/>
        </p:nvSpPr>
        <p:spPr>
          <a:xfrm>
            <a:off x="1413467" y="4044341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9" name="Hexágono 78"/>
          <p:cNvSpPr/>
          <p:nvPr/>
        </p:nvSpPr>
        <p:spPr>
          <a:xfrm rot="5400000">
            <a:off x="1030516" y="4427293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0" name="Hexágono 79"/>
          <p:cNvSpPr/>
          <p:nvPr/>
        </p:nvSpPr>
        <p:spPr>
          <a:xfrm rot="5400000">
            <a:off x="1796419" y="4427293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1" name="Hexágono 80"/>
          <p:cNvSpPr/>
          <p:nvPr/>
        </p:nvSpPr>
        <p:spPr>
          <a:xfrm>
            <a:off x="1413467" y="4810244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2" name="Hexágono 81"/>
          <p:cNvSpPr/>
          <p:nvPr/>
        </p:nvSpPr>
        <p:spPr>
          <a:xfrm rot="5400000">
            <a:off x="1030516" y="5193196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3" name="Hexágono 82"/>
          <p:cNvSpPr/>
          <p:nvPr/>
        </p:nvSpPr>
        <p:spPr>
          <a:xfrm rot="5400000">
            <a:off x="1796419" y="5193197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4" name="Hexágono 83"/>
          <p:cNvSpPr/>
          <p:nvPr/>
        </p:nvSpPr>
        <p:spPr>
          <a:xfrm>
            <a:off x="1413467" y="5576148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5" name="CaixaDeTexto 84"/>
          <p:cNvSpPr txBox="1"/>
          <p:nvPr/>
        </p:nvSpPr>
        <p:spPr>
          <a:xfrm>
            <a:off x="1547664" y="3645024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a</a:t>
            </a:r>
            <a:endParaRPr lang="pt-BR" sz="2800" b="1" dirty="0"/>
          </a:p>
        </p:txBody>
      </p:sp>
      <p:sp>
        <p:nvSpPr>
          <p:cNvPr id="86" name="CaixaDeTexto 85"/>
          <p:cNvSpPr txBox="1"/>
          <p:nvPr/>
        </p:nvSpPr>
        <p:spPr>
          <a:xfrm>
            <a:off x="2123728" y="4149080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b</a:t>
            </a:r>
            <a:endParaRPr lang="pt-BR" sz="2800" b="1" dirty="0"/>
          </a:p>
        </p:txBody>
      </p:sp>
      <p:sp>
        <p:nvSpPr>
          <p:cNvPr id="87" name="CaixaDeTexto 86"/>
          <p:cNvSpPr txBox="1"/>
          <p:nvPr/>
        </p:nvSpPr>
        <p:spPr>
          <a:xfrm>
            <a:off x="2123728" y="4920025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c</a:t>
            </a:r>
            <a:endParaRPr lang="pt-BR" sz="2800" b="1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1619672" y="5157192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d</a:t>
            </a:r>
            <a:endParaRPr lang="pt-BR" sz="2800" b="1" dirty="0"/>
          </a:p>
        </p:txBody>
      </p:sp>
      <p:sp>
        <p:nvSpPr>
          <p:cNvPr id="89" name="CaixaDeTexto 88"/>
          <p:cNvSpPr txBox="1"/>
          <p:nvPr/>
        </p:nvSpPr>
        <p:spPr>
          <a:xfrm>
            <a:off x="1043608" y="4941168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e</a:t>
            </a:r>
            <a:endParaRPr lang="pt-BR" sz="2800" b="1" dirty="0"/>
          </a:p>
        </p:txBody>
      </p:sp>
      <p:sp>
        <p:nvSpPr>
          <p:cNvPr id="90" name="CaixaDeTexto 89"/>
          <p:cNvSpPr txBox="1"/>
          <p:nvPr/>
        </p:nvSpPr>
        <p:spPr>
          <a:xfrm>
            <a:off x="1043608" y="4149080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f</a:t>
            </a:r>
            <a:endParaRPr lang="pt-BR" sz="2800" b="1" dirty="0"/>
          </a:p>
        </p:txBody>
      </p:sp>
      <p:sp>
        <p:nvSpPr>
          <p:cNvPr id="91" name="CaixaDeTexto 90"/>
          <p:cNvSpPr txBox="1"/>
          <p:nvPr/>
        </p:nvSpPr>
        <p:spPr>
          <a:xfrm>
            <a:off x="1547664" y="4365104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g</a:t>
            </a:r>
            <a:endParaRPr lang="pt-BR" sz="2800" b="1" dirty="0"/>
          </a:p>
        </p:txBody>
      </p:sp>
      <p:sp>
        <p:nvSpPr>
          <p:cNvPr id="92" name="Hexágono 91"/>
          <p:cNvSpPr/>
          <p:nvPr/>
        </p:nvSpPr>
        <p:spPr>
          <a:xfrm>
            <a:off x="2997643" y="4044341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3" name="Hexágono 92"/>
          <p:cNvSpPr/>
          <p:nvPr/>
        </p:nvSpPr>
        <p:spPr>
          <a:xfrm rot="5400000">
            <a:off x="2614692" y="4427293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4" name="Hexágono 93"/>
          <p:cNvSpPr/>
          <p:nvPr/>
        </p:nvSpPr>
        <p:spPr>
          <a:xfrm rot="5400000">
            <a:off x="3380595" y="4427293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5" name="Hexágono 94"/>
          <p:cNvSpPr/>
          <p:nvPr/>
        </p:nvSpPr>
        <p:spPr>
          <a:xfrm>
            <a:off x="2997643" y="4810244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6" name="Hexágono 95"/>
          <p:cNvSpPr/>
          <p:nvPr/>
        </p:nvSpPr>
        <p:spPr>
          <a:xfrm rot="5400000">
            <a:off x="2614692" y="5193196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7" name="Hexágono 96"/>
          <p:cNvSpPr/>
          <p:nvPr/>
        </p:nvSpPr>
        <p:spPr>
          <a:xfrm rot="5400000">
            <a:off x="3380595" y="5193197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8" name="Hexágono 97"/>
          <p:cNvSpPr/>
          <p:nvPr/>
        </p:nvSpPr>
        <p:spPr>
          <a:xfrm>
            <a:off x="2997643" y="5576148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9" name="CaixaDeTexto 98"/>
          <p:cNvSpPr txBox="1"/>
          <p:nvPr/>
        </p:nvSpPr>
        <p:spPr>
          <a:xfrm>
            <a:off x="3131840" y="3645024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a</a:t>
            </a:r>
            <a:endParaRPr lang="pt-BR" sz="2800" b="1" dirty="0"/>
          </a:p>
        </p:txBody>
      </p:sp>
      <p:sp>
        <p:nvSpPr>
          <p:cNvPr id="100" name="CaixaDeTexto 99"/>
          <p:cNvSpPr txBox="1"/>
          <p:nvPr/>
        </p:nvSpPr>
        <p:spPr>
          <a:xfrm>
            <a:off x="3707904" y="4149080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b</a:t>
            </a:r>
            <a:endParaRPr lang="pt-BR" sz="2800" b="1" dirty="0"/>
          </a:p>
        </p:txBody>
      </p:sp>
      <p:sp>
        <p:nvSpPr>
          <p:cNvPr id="101" name="CaixaDeTexto 100"/>
          <p:cNvSpPr txBox="1"/>
          <p:nvPr/>
        </p:nvSpPr>
        <p:spPr>
          <a:xfrm>
            <a:off x="3707904" y="4920025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c</a:t>
            </a:r>
            <a:endParaRPr lang="pt-BR" sz="2800" b="1" dirty="0"/>
          </a:p>
        </p:txBody>
      </p:sp>
      <p:sp>
        <p:nvSpPr>
          <p:cNvPr id="102" name="CaixaDeTexto 101"/>
          <p:cNvSpPr txBox="1"/>
          <p:nvPr/>
        </p:nvSpPr>
        <p:spPr>
          <a:xfrm>
            <a:off x="3203848" y="5157192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d</a:t>
            </a:r>
            <a:endParaRPr lang="pt-BR" sz="2800" b="1" dirty="0"/>
          </a:p>
        </p:txBody>
      </p:sp>
      <p:sp>
        <p:nvSpPr>
          <p:cNvPr id="103" name="CaixaDeTexto 102"/>
          <p:cNvSpPr txBox="1"/>
          <p:nvPr/>
        </p:nvSpPr>
        <p:spPr>
          <a:xfrm>
            <a:off x="2627784" y="4941168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e</a:t>
            </a:r>
            <a:endParaRPr lang="pt-BR" sz="2800" b="1" dirty="0"/>
          </a:p>
        </p:txBody>
      </p:sp>
      <p:sp>
        <p:nvSpPr>
          <p:cNvPr id="104" name="CaixaDeTexto 103"/>
          <p:cNvSpPr txBox="1"/>
          <p:nvPr/>
        </p:nvSpPr>
        <p:spPr>
          <a:xfrm>
            <a:off x="2627784" y="4149080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f</a:t>
            </a:r>
            <a:endParaRPr lang="pt-BR" sz="2800" b="1" dirty="0"/>
          </a:p>
        </p:txBody>
      </p:sp>
      <p:sp>
        <p:nvSpPr>
          <p:cNvPr id="105" name="CaixaDeTexto 104"/>
          <p:cNvSpPr txBox="1"/>
          <p:nvPr/>
        </p:nvSpPr>
        <p:spPr>
          <a:xfrm>
            <a:off x="3131840" y="4365104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g</a:t>
            </a:r>
            <a:endParaRPr lang="pt-BR" sz="2800" b="1" dirty="0"/>
          </a:p>
        </p:txBody>
      </p:sp>
      <p:sp>
        <p:nvSpPr>
          <p:cNvPr id="106" name="Hexágono 105"/>
          <p:cNvSpPr/>
          <p:nvPr/>
        </p:nvSpPr>
        <p:spPr>
          <a:xfrm>
            <a:off x="4511571" y="4044341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7" name="Hexágono 106"/>
          <p:cNvSpPr/>
          <p:nvPr/>
        </p:nvSpPr>
        <p:spPr>
          <a:xfrm rot="5400000">
            <a:off x="4128620" y="4427293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8" name="Hexágono 107"/>
          <p:cNvSpPr/>
          <p:nvPr/>
        </p:nvSpPr>
        <p:spPr>
          <a:xfrm rot="5400000">
            <a:off x="4894523" y="4427293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9" name="Hexágono 108"/>
          <p:cNvSpPr/>
          <p:nvPr/>
        </p:nvSpPr>
        <p:spPr>
          <a:xfrm>
            <a:off x="4511571" y="4810244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0" name="Hexágono 109"/>
          <p:cNvSpPr/>
          <p:nvPr/>
        </p:nvSpPr>
        <p:spPr>
          <a:xfrm rot="5400000">
            <a:off x="4128620" y="5193196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1" name="Hexágono 110"/>
          <p:cNvSpPr/>
          <p:nvPr/>
        </p:nvSpPr>
        <p:spPr>
          <a:xfrm rot="5400000">
            <a:off x="4894523" y="5193197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2" name="Hexágono 111"/>
          <p:cNvSpPr/>
          <p:nvPr/>
        </p:nvSpPr>
        <p:spPr>
          <a:xfrm>
            <a:off x="4511571" y="5576148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3" name="CaixaDeTexto 112"/>
          <p:cNvSpPr txBox="1"/>
          <p:nvPr/>
        </p:nvSpPr>
        <p:spPr>
          <a:xfrm>
            <a:off x="4645768" y="3645024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a</a:t>
            </a:r>
            <a:endParaRPr lang="pt-BR" sz="2800" b="1" dirty="0"/>
          </a:p>
        </p:txBody>
      </p:sp>
      <p:sp>
        <p:nvSpPr>
          <p:cNvPr id="114" name="CaixaDeTexto 113"/>
          <p:cNvSpPr txBox="1"/>
          <p:nvPr/>
        </p:nvSpPr>
        <p:spPr>
          <a:xfrm>
            <a:off x="5221832" y="4149080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b</a:t>
            </a:r>
            <a:endParaRPr lang="pt-BR" sz="2800" b="1" dirty="0"/>
          </a:p>
        </p:txBody>
      </p:sp>
      <p:sp>
        <p:nvSpPr>
          <p:cNvPr id="115" name="CaixaDeTexto 114"/>
          <p:cNvSpPr txBox="1"/>
          <p:nvPr/>
        </p:nvSpPr>
        <p:spPr>
          <a:xfrm>
            <a:off x="5221832" y="4920025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c</a:t>
            </a:r>
            <a:endParaRPr lang="pt-BR" sz="2800" b="1" dirty="0"/>
          </a:p>
        </p:txBody>
      </p:sp>
      <p:sp>
        <p:nvSpPr>
          <p:cNvPr id="116" name="CaixaDeTexto 115"/>
          <p:cNvSpPr txBox="1"/>
          <p:nvPr/>
        </p:nvSpPr>
        <p:spPr>
          <a:xfrm>
            <a:off x="4717776" y="5157192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d</a:t>
            </a:r>
            <a:endParaRPr lang="pt-BR" sz="2800" b="1" dirty="0"/>
          </a:p>
        </p:txBody>
      </p:sp>
      <p:sp>
        <p:nvSpPr>
          <p:cNvPr id="117" name="CaixaDeTexto 116"/>
          <p:cNvSpPr txBox="1"/>
          <p:nvPr/>
        </p:nvSpPr>
        <p:spPr>
          <a:xfrm>
            <a:off x="4141712" y="4941168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e</a:t>
            </a:r>
            <a:endParaRPr lang="pt-BR" sz="2800" b="1" dirty="0"/>
          </a:p>
        </p:txBody>
      </p:sp>
      <p:sp>
        <p:nvSpPr>
          <p:cNvPr id="118" name="CaixaDeTexto 117"/>
          <p:cNvSpPr txBox="1"/>
          <p:nvPr/>
        </p:nvSpPr>
        <p:spPr>
          <a:xfrm>
            <a:off x="4141712" y="4149080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f</a:t>
            </a:r>
            <a:endParaRPr lang="pt-BR" sz="2800" b="1" dirty="0"/>
          </a:p>
        </p:txBody>
      </p:sp>
      <p:sp>
        <p:nvSpPr>
          <p:cNvPr id="119" name="CaixaDeTexto 118"/>
          <p:cNvSpPr txBox="1"/>
          <p:nvPr/>
        </p:nvSpPr>
        <p:spPr>
          <a:xfrm>
            <a:off x="4645768" y="4365104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g</a:t>
            </a:r>
            <a:endParaRPr lang="pt-BR" sz="2800" b="1" dirty="0"/>
          </a:p>
        </p:txBody>
      </p:sp>
      <p:sp>
        <p:nvSpPr>
          <p:cNvPr id="120" name="Hexágono 119"/>
          <p:cNvSpPr/>
          <p:nvPr/>
        </p:nvSpPr>
        <p:spPr>
          <a:xfrm>
            <a:off x="6095747" y="4044341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1" name="Hexágono 120"/>
          <p:cNvSpPr/>
          <p:nvPr/>
        </p:nvSpPr>
        <p:spPr>
          <a:xfrm rot="5400000">
            <a:off x="5712796" y="4427293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2" name="Hexágono 121"/>
          <p:cNvSpPr/>
          <p:nvPr/>
        </p:nvSpPr>
        <p:spPr>
          <a:xfrm rot="5400000">
            <a:off x="6478699" y="4427293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3" name="Hexágono 122"/>
          <p:cNvSpPr/>
          <p:nvPr/>
        </p:nvSpPr>
        <p:spPr>
          <a:xfrm>
            <a:off x="6095747" y="4810244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4" name="Hexágono 123"/>
          <p:cNvSpPr/>
          <p:nvPr/>
        </p:nvSpPr>
        <p:spPr>
          <a:xfrm rot="5400000">
            <a:off x="5712796" y="5193196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5" name="Hexágono 124"/>
          <p:cNvSpPr/>
          <p:nvPr/>
        </p:nvSpPr>
        <p:spPr>
          <a:xfrm rot="5400000">
            <a:off x="6478699" y="5193197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6" name="Hexágono 125"/>
          <p:cNvSpPr/>
          <p:nvPr/>
        </p:nvSpPr>
        <p:spPr>
          <a:xfrm>
            <a:off x="6095747" y="5576148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7" name="CaixaDeTexto 126"/>
          <p:cNvSpPr txBox="1"/>
          <p:nvPr/>
        </p:nvSpPr>
        <p:spPr>
          <a:xfrm>
            <a:off x="6229944" y="3645024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a</a:t>
            </a:r>
            <a:endParaRPr lang="pt-BR" sz="2800" b="1" dirty="0"/>
          </a:p>
        </p:txBody>
      </p:sp>
      <p:sp>
        <p:nvSpPr>
          <p:cNvPr id="128" name="CaixaDeTexto 127"/>
          <p:cNvSpPr txBox="1"/>
          <p:nvPr/>
        </p:nvSpPr>
        <p:spPr>
          <a:xfrm>
            <a:off x="6806008" y="4149080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b</a:t>
            </a:r>
            <a:endParaRPr lang="pt-BR" sz="2800" b="1" dirty="0"/>
          </a:p>
        </p:txBody>
      </p:sp>
      <p:sp>
        <p:nvSpPr>
          <p:cNvPr id="129" name="CaixaDeTexto 128"/>
          <p:cNvSpPr txBox="1"/>
          <p:nvPr/>
        </p:nvSpPr>
        <p:spPr>
          <a:xfrm>
            <a:off x="6806008" y="4920025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c</a:t>
            </a:r>
            <a:endParaRPr lang="pt-BR" sz="2800" b="1" dirty="0"/>
          </a:p>
        </p:txBody>
      </p:sp>
      <p:sp>
        <p:nvSpPr>
          <p:cNvPr id="130" name="CaixaDeTexto 129"/>
          <p:cNvSpPr txBox="1"/>
          <p:nvPr/>
        </p:nvSpPr>
        <p:spPr>
          <a:xfrm>
            <a:off x="6301952" y="5157192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d</a:t>
            </a:r>
            <a:endParaRPr lang="pt-BR" sz="2800" b="1" dirty="0"/>
          </a:p>
        </p:txBody>
      </p:sp>
      <p:sp>
        <p:nvSpPr>
          <p:cNvPr id="131" name="CaixaDeTexto 130"/>
          <p:cNvSpPr txBox="1"/>
          <p:nvPr/>
        </p:nvSpPr>
        <p:spPr>
          <a:xfrm>
            <a:off x="5725888" y="4941168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e</a:t>
            </a:r>
            <a:endParaRPr lang="pt-BR" sz="2800" b="1" dirty="0"/>
          </a:p>
        </p:txBody>
      </p:sp>
      <p:sp>
        <p:nvSpPr>
          <p:cNvPr id="132" name="CaixaDeTexto 131"/>
          <p:cNvSpPr txBox="1"/>
          <p:nvPr/>
        </p:nvSpPr>
        <p:spPr>
          <a:xfrm>
            <a:off x="5725888" y="4149080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f</a:t>
            </a:r>
            <a:endParaRPr lang="pt-BR" sz="2800" b="1" dirty="0"/>
          </a:p>
        </p:txBody>
      </p:sp>
      <p:sp>
        <p:nvSpPr>
          <p:cNvPr id="133" name="CaixaDeTexto 132"/>
          <p:cNvSpPr txBox="1"/>
          <p:nvPr/>
        </p:nvSpPr>
        <p:spPr>
          <a:xfrm>
            <a:off x="6229944" y="4365104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g</a:t>
            </a:r>
            <a:endParaRPr lang="pt-BR" sz="2800" b="1" dirty="0"/>
          </a:p>
        </p:txBody>
      </p:sp>
      <p:sp>
        <p:nvSpPr>
          <p:cNvPr id="134" name="Hexágono 133"/>
          <p:cNvSpPr/>
          <p:nvPr/>
        </p:nvSpPr>
        <p:spPr>
          <a:xfrm>
            <a:off x="7607915" y="4044341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5" name="Hexágono 134"/>
          <p:cNvSpPr/>
          <p:nvPr/>
        </p:nvSpPr>
        <p:spPr>
          <a:xfrm rot="5400000">
            <a:off x="7224964" y="4427293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6" name="Hexágono 135"/>
          <p:cNvSpPr/>
          <p:nvPr/>
        </p:nvSpPr>
        <p:spPr>
          <a:xfrm rot="5400000">
            <a:off x="7990867" y="4427293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7" name="Hexágono 136"/>
          <p:cNvSpPr/>
          <p:nvPr/>
        </p:nvSpPr>
        <p:spPr>
          <a:xfrm>
            <a:off x="7607915" y="4810244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8" name="Hexágono 137"/>
          <p:cNvSpPr/>
          <p:nvPr/>
        </p:nvSpPr>
        <p:spPr>
          <a:xfrm rot="5400000">
            <a:off x="7224964" y="5193196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9" name="Hexágono 138"/>
          <p:cNvSpPr/>
          <p:nvPr/>
        </p:nvSpPr>
        <p:spPr>
          <a:xfrm rot="5400000">
            <a:off x="7990867" y="5193197"/>
            <a:ext cx="680803" cy="85100"/>
          </a:xfrm>
          <a:prstGeom prst="hexagon">
            <a:avLst>
              <a:gd name="adj" fmla="val 47047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0" name="Hexágono 139"/>
          <p:cNvSpPr/>
          <p:nvPr/>
        </p:nvSpPr>
        <p:spPr>
          <a:xfrm>
            <a:off x="7607915" y="5576148"/>
            <a:ext cx="680803" cy="85100"/>
          </a:xfrm>
          <a:prstGeom prst="hexagon">
            <a:avLst>
              <a:gd name="adj" fmla="val 53661"/>
              <a:gd name="vf" fmla="val 11547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1" name="CaixaDeTexto 140"/>
          <p:cNvSpPr txBox="1"/>
          <p:nvPr/>
        </p:nvSpPr>
        <p:spPr>
          <a:xfrm>
            <a:off x="7742112" y="3645024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a</a:t>
            </a:r>
            <a:endParaRPr lang="pt-BR" sz="2800" b="1" dirty="0"/>
          </a:p>
        </p:txBody>
      </p:sp>
      <p:sp>
        <p:nvSpPr>
          <p:cNvPr id="142" name="CaixaDeTexto 141"/>
          <p:cNvSpPr txBox="1"/>
          <p:nvPr/>
        </p:nvSpPr>
        <p:spPr>
          <a:xfrm>
            <a:off x="8318176" y="4149080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b</a:t>
            </a:r>
            <a:endParaRPr lang="pt-BR" sz="2800" b="1" dirty="0"/>
          </a:p>
        </p:txBody>
      </p:sp>
      <p:sp>
        <p:nvSpPr>
          <p:cNvPr id="143" name="CaixaDeTexto 142"/>
          <p:cNvSpPr txBox="1"/>
          <p:nvPr/>
        </p:nvSpPr>
        <p:spPr>
          <a:xfrm>
            <a:off x="8318176" y="4920025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c</a:t>
            </a:r>
            <a:endParaRPr lang="pt-BR" sz="2800" b="1" dirty="0"/>
          </a:p>
        </p:txBody>
      </p:sp>
      <p:sp>
        <p:nvSpPr>
          <p:cNvPr id="144" name="CaixaDeTexto 143"/>
          <p:cNvSpPr txBox="1"/>
          <p:nvPr/>
        </p:nvSpPr>
        <p:spPr>
          <a:xfrm>
            <a:off x="7814120" y="5157192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d</a:t>
            </a:r>
            <a:endParaRPr lang="pt-BR" sz="2800" b="1" dirty="0"/>
          </a:p>
        </p:txBody>
      </p:sp>
      <p:sp>
        <p:nvSpPr>
          <p:cNvPr id="145" name="CaixaDeTexto 144"/>
          <p:cNvSpPr txBox="1"/>
          <p:nvPr/>
        </p:nvSpPr>
        <p:spPr>
          <a:xfrm>
            <a:off x="7238056" y="4941168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e</a:t>
            </a:r>
            <a:endParaRPr lang="pt-BR" sz="2800" b="1" dirty="0"/>
          </a:p>
        </p:txBody>
      </p:sp>
      <p:sp>
        <p:nvSpPr>
          <p:cNvPr id="146" name="CaixaDeTexto 145"/>
          <p:cNvSpPr txBox="1"/>
          <p:nvPr/>
        </p:nvSpPr>
        <p:spPr>
          <a:xfrm>
            <a:off x="7238056" y="4149080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f</a:t>
            </a:r>
            <a:endParaRPr lang="pt-BR" sz="2800" b="1" dirty="0"/>
          </a:p>
        </p:txBody>
      </p:sp>
      <p:sp>
        <p:nvSpPr>
          <p:cNvPr id="147" name="CaixaDeTexto 146"/>
          <p:cNvSpPr txBox="1"/>
          <p:nvPr/>
        </p:nvSpPr>
        <p:spPr>
          <a:xfrm>
            <a:off x="7742112" y="4365104"/>
            <a:ext cx="214264" cy="309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g</a:t>
            </a:r>
            <a:endParaRPr lang="pt-BR" sz="28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Decimal – 7 Segmentos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2051720" y="1772816"/>
          <a:ext cx="533893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608402"/>
                <a:gridCol w="608402"/>
                <a:gridCol w="608402"/>
                <a:gridCol w="608402"/>
                <a:gridCol w="608402"/>
                <a:gridCol w="608402"/>
                <a:gridCol w="6084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Decimal</a:t>
                      </a:r>
                      <a:endParaRPr lang="pt-BR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 Segmentos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</a:t>
                      </a:r>
                      <a:endParaRPr lang="pt-B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23</a:t>
            </a:fld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Decimal – 7 Segmentos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24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724752" y="1628800"/>
          <a:ext cx="6231624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318524"/>
                <a:gridCol w="519302"/>
                <a:gridCol w="519302"/>
                <a:gridCol w="519302"/>
                <a:gridCol w="519302"/>
                <a:gridCol w="519302"/>
                <a:gridCol w="519302"/>
                <a:gridCol w="519302"/>
                <a:gridCol w="519302"/>
                <a:gridCol w="519302"/>
                <a:gridCol w="519302"/>
              </a:tblGrid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Decimal</a:t>
                      </a:r>
                      <a:endParaRPr lang="pt-BR" sz="1100" b="1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BCD 8421</a:t>
                      </a:r>
                      <a:endParaRPr lang="pt-BR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/>
                        <a:t>7 Segmentos</a:t>
                      </a:r>
                      <a:endParaRPr lang="pt-BR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A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B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D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a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b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d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e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f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g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2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3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4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5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6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7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8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9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Decimal – 7 Segmentos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Extraindo os </a:t>
            </a:r>
            <a:r>
              <a:rPr lang="pt-BR" dirty="0" err="1" smtClean="0"/>
              <a:t>mintermos</a:t>
            </a:r>
            <a:r>
              <a:rPr lang="pt-BR" dirty="0" smtClean="0"/>
              <a:t> para cada uma das saídas e simplificando, obtêm-se:</a:t>
            </a:r>
          </a:p>
          <a:p>
            <a:pPr lvl="1"/>
            <a:r>
              <a:rPr lang="pt-BR" dirty="0" smtClean="0"/>
              <a:t>a = A + C + BD + BD = A + C + B ⊗ D </a:t>
            </a:r>
          </a:p>
          <a:p>
            <a:pPr lvl="1"/>
            <a:r>
              <a:rPr lang="pt-BR" dirty="0" smtClean="0"/>
              <a:t>b = B + </a:t>
            </a:r>
            <a:r>
              <a:rPr lang="pt-BR" dirty="0" err="1" smtClean="0"/>
              <a:t>C̄</a:t>
            </a:r>
            <a:r>
              <a:rPr lang="pt-BR" dirty="0" smtClean="0"/>
              <a:t>D̄ + CD = B + C ⊗ D</a:t>
            </a:r>
          </a:p>
          <a:p>
            <a:pPr lvl="1"/>
            <a:r>
              <a:rPr lang="pt-BR" dirty="0" smtClean="0"/>
              <a:t>c = C̄ + B + D</a:t>
            </a:r>
          </a:p>
          <a:p>
            <a:pPr lvl="1"/>
            <a:r>
              <a:rPr lang="pt-BR" dirty="0" smtClean="0"/>
              <a:t>d = A + </a:t>
            </a:r>
            <a:r>
              <a:rPr lang="pt-BR" dirty="0" err="1" smtClean="0"/>
              <a:t>B̄</a:t>
            </a:r>
            <a:r>
              <a:rPr lang="pt-BR" dirty="0" smtClean="0"/>
              <a:t>D̄ + B̄C + CD̄ + BC̄D</a:t>
            </a:r>
          </a:p>
          <a:p>
            <a:pPr lvl="1"/>
            <a:r>
              <a:rPr lang="pt-BR" dirty="0" smtClean="0"/>
              <a:t>e = </a:t>
            </a:r>
            <a:r>
              <a:rPr lang="pt-BR" dirty="0" err="1" smtClean="0"/>
              <a:t>B̄</a:t>
            </a:r>
            <a:r>
              <a:rPr lang="pt-BR" dirty="0" smtClean="0"/>
              <a:t>D̄ + CD̄</a:t>
            </a:r>
          </a:p>
          <a:p>
            <a:pPr lvl="1"/>
            <a:r>
              <a:rPr lang="pt-BR" dirty="0" smtClean="0"/>
              <a:t>f  = A + </a:t>
            </a:r>
            <a:r>
              <a:rPr lang="pt-BR" dirty="0" err="1" smtClean="0"/>
              <a:t>C̄</a:t>
            </a:r>
            <a:r>
              <a:rPr lang="pt-BR" dirty="0" smtClean="0"/>
              <a:t>D̄ + BC̄ + BD̄</a:t>
            </a:r>
          </a:p>
          <a:p>
            <a:pPr lvl="1"/>
            <a:r>
              <a:rPr lang="pt-BR" dirty="0" smtClean="0"/>
              <a:t>g = A + C̄B + B̄C + D̄C = A + D̄C + B⊕C 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25</a:t>
            </a:fld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Saída 3-</a:t>
            </a:r>
            <a:r>
              <a:rPr lang="pt-BR" dirty="0" err="1" smtClean="0"/>
              <a:t>State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65104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Portas lógicas com saída 3-</a:t>
            </a:r>
            <a:r>
              <a:rPr lang="pt-BR" dirty="0" err="1" smtClean="0"/>
              <a:t>state</a:t>
            </a:r>
            <a:r>
              <a:rPr lang="pt-BR" dirty="0" smtClean="0"/>
              <a:t> permitem a geração de valores 0, 1 ou Z.</a:t>
            </a:r>
          </a:p>
          <a:p>
            <a:r>
              <a:rPr lang="pt-BR" dirty="0" smtClean="0"/>
              <a:t>O estado Z é considerado como uma saída desconectada do resto do circuito, pois esta se apresenta em um estado de alta impedância.</a:t>
            </a:r>
          </a:p>
          <a:p>
            <a:r>
              <a:rPr lang="pt-BR" dirty="0" smtClean="0"/>
              <a:t>A real intenção do terceiro estado (Z) é para efetivamente remover a influência de uma dada parte do circuito do restante.</a:t>
            </a:r>
          </a:p>
          <a:p>
            <a:r>
              <a:rPr lang="pt-BR" dirty="0" smtClean="0"/>
              <a:t>Permitem a implementação eficiente de multiplexadores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26</a:t>
            </a:fld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Saída 3-</a:t>
            </a:r>
            <a:r>
              <a:rPr lang="pt-BR" dirty="0" err="1" smtClean="0"/>
              <a:t>State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‘A’ = entrada</a:t>
            </a:r>
          </a:p>
          <a:p>
            <a:r>
              <a:rPr lang="pt-BR" dirty="0" smtClean="0"/>
              <a:t>‘B’ = saída</a:t>
            </a:r>
          </a:p>
          <a:p>
            <a:r>
              <a:rPr lang="pt-BR" dirty="0" smtClean="0"/>
              <a:t>‘A’ = ‘C’ se ‘B’ = 1</a:t>
            </a:r>
          </a:p>
          <a:p>
            <a:r>
              <a:rPr lang="pt-BR" dirty="0" smtClean="0"/>
              <a:t>‘A’ =  Z   se ‘B’ = 0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27</a:t>
            </a:fld>
            <a:endParaRPr lang="pt-BR" dirty="0"/>
          </a:p>
        </p:txBody>
      </p:sp>
      <p:pic>
        <p:nvPicPr>
          <p:cNvPr id="1026" name="Picture 2" descr="Ficheiro:Tristate buffer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365104"/>
            <a:ext cx="5075084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Circuitos para Habilitar e Desabilitar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1"/>
            <a:ext cx="7931224" cy="2044824"/>
          </a:xfrm>
        </p:spPr>
        <p:txBody>
          <a:bodyPr/>
          <a:lstStyle/>
          <a:p>
            <a:r>
              <a:rPr lang="pt-BR" dirty="0" smtClean="0"/>
              <a:t>Idea: projetar um circuito que receba como entrada um sinal de controle </a:t>
            </a:r>
            <a:r>
              <a:rPr lang="pt-BR" dirty="0" err="1" smtClean="0">
                <a:solidFill>
                  <a:srgbClr val="00B050"/>
                </a:solidFill>
              </a:rPr>
              <a:t>Ctr</a:t>
            </a:r>
            <a:r>
              <a:rPr lang="pt-BR" dirty="0" smtClean="0"/>
              <a:t> e um sinal de dados </a:t>
            </a:r>
            <a:r>
              <a:rPr lang="pt-BR" dirty="0" err="1" smtClean="0">
                <a:solidFill>
                  <a:srgbClr val="00B050"/>
                </a:solidFill>
              </a:rPr>
              <a:t>Dta</a:t>
            </a:r>
            <a:r>
              <a:rPr lang="pt-BR" dirty="0" smtClean="0"/>
              <a:t>. </a:t>
            </a:r>
            <a:r>
              <a:rPr lang="pt-BR" dirty="0" err="1" smtClean="0">
                <a:solidFill>
                  <a:srgbClr val="00B050"/>
                </a:solidFill>
              </a:rPr>
              <a:t>Dta</a:t>
            </a:r>
            <a:r>
              <a:rPr lang="pt-BR" dirty="0" smtClean="0"/>
              <a:t> será copiado para a saída do circuito apenas de </a:t>
            </a:r>
            <a:r>
              <a:rPr lang="pt-BR" dirty="0" err="1" smtClean="0">
                <a:solidFill>
                  <a:srgbClr val="00B050"/>
                </a:solidFill>
              </a:rPr>
              <a:t>Ctr</a:t>
            </a:r>
            <a:r>
              <a:rPr lang="pt-BR" dirty="0" smtClean="0"/>
              <a:t> estiver habilitado.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28</a:t>
            </a:fld>
            <a:endParaRPr lang="pt-BR" dirty="0"/>
          </a:p>
        </p:txBody>
      </p:sp>
      <p:grpSp>
        <p:nvGrpSpPr>
          <p:cNvPr id="7" name="Grupo 18"/>
          <p:cNvGrpSpPr/>
          <p:nvPr/>
        </p:nvGrpSpPr>
        <p:grpSpPr>
          <a:xfrm>
            <a:off x="1475656" y="4221088"/>
            <a:ext cx="1656184" cy="1368152"/>
            <a:chOff x="1475656" y="4221088"/>
            <a:chExt cx="1656184" cy="1368152"/>
          </a:xfrm>
        </p:grpSpPr>
        <p:sp>
          <p:nvSpPr>
            <p:cNvPr id="8" name="Retângulo 7"/>
            <p:cNvSpPr/>
            <p:nvPr/>
          </p:nvSpPr>
          <p:spPr>
            <a:xfrm>
              <a:off x="1763688" y="4221088"/>
              <a:ext cx="1080120" cy="108012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Conector reto 8"/>
            <p:cNvCxnSpPr/>
            <p:nvPr/>
          </p:nvCxnSpPr>
          <p:spPr>
            <a:xfrm>
              <a:off x="1475656" y="4725144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>
              <a:off x="2267744" y="5301208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>
              <a:off x="2843808" y="4725144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/>
            <p:cNvSpPr txBox="1"/>
            <p:nvPr/>
          </p:nvSpPr>
          <p:spPr>
            <a:xfrm>
              <a:off x="1763688" y="4509120"/>
              <a:ext cx="522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err="1" smtClean="0"/>
                <a:t>Dta</a:t>
              </a:r>
              <a:endParaRPr lang="pt-BR" b="1" dirty="0"/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2622146" y="4509120"/>
              <a:ext cx="2936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S</a:t>
              </a:r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2051720" y="5013176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err="1" smtClean="0"/>
                <a:t>Ctr</a:t>
              </a:r>
              <a:endParaRPr lang="pt-BR" b="1" dirty="0" smtClean="0"/>
            </a:p>
          </p:txBody>
        </p:sp>
      </p:grpSp>
      <p:sp>
        <p:nvSpPr>
          <p:cNvPr id="20" name="CaixaDeTexto 19"/>
          <p:cNvSpPr txBox="1"/>
          <p:nvPr/>
        </p:nvSpPr>
        <p:spPr>
          <a:xfrm>
            <a:off x="4067944" y="4365104"/>
            <a:ext cx="2469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S = </a:t>
            </a:r>
            <a:r>
              <a:rPr lang="pt-BR" sz="2400" dirty="0" err="1" smtClean="0"/>
              <a:t>Dta</a:t>
            </a:r>
            <a:r>
              <a:rPr lang="pt-BR" sz="2400" dirty="0" smtClean="0"/>
              <a:t>, se </a:t>
            </a:r>
            <a:r>
              <a:rPr lang="pt-BR" sz="2400" dirty="0" err="1" smtClean="0"/>
              <a:t>Ctr</a:t>
            </a:r>
            <a:r>
              <a:rPr lang="pt-BR" sz="2400" dirty="0" smtClean="0"/>
              <a:t> = 1</a:t>
            </a:r>
            <a:endParaRPr lang="pt-BR" sz="24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4067944" y="4797152"/>
            <a:ext cx="2454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S = Z,     se </a:t>
            </a:r>
            <a:r>
              <a:rPr lang="pt-BR" sz="2400" dirty="0" err="1" smtClean="0"/>
              <a:t>Ctr</a:t>
            </a:r>
            <a:r>
              <a:rPr lang="pt-BR" sz="2400" dirty="0" smtClean="0"/>
              <a:t> = 0</a:t>
            </a:r>
            <a:endParaRPr lang="pt-BR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Decodificador 7 Segmentos com Buffers 3-</a:t>
            </a:r>
            <a:r>
              <a:rPr lang="pt-BR" dirty="0" err="1" smtClean="0"/>
              <a:t>State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29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115616" y="1700808"/>
          <a:ext cx="302433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00"/>
                <a:gridCol w="655559"/>
                <a:gridCol w="655559"/>
                <a:gridCol w="655559"/>
                <a:gridCol w="655559"/>
              </a:tblGrid>
              <a:tr h="251592">
                <a:tc gridSpan="4"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BCD 8421</a:t>
                      </a:r>
                      <a:endParaRPr lang="pt-BR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err="1" smtClean="0"/>
                        <a:t>enable</a:t>
                      </a:r>
                      <a:endParaRPr lang="pt-BR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A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B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D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E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ço Reservado para Conteúdo 6"/>
          <p:cNvSpPr txBox="1">
            <a:spLocks/>
          </p:cNvSpPr>
          <p:nvPr/>
        </p:nvSpPr>
        <p:spPr>
          <a:xfrm>
            <a:off x="4499992" y="1700808"/>
            <a:ext cx="3740224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ĀB̄CD̄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AB̄CD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ABC̄D̄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ABC̄D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ABCD̄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3200" dirty="0" smtClean="0"/>
              <a:t>ABCD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774982" y="2120469"/>
            <a:ext cx="330774" cy="330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105756" y="2120469"/>
            <a:ext cx="330774" cy="330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7436530" y="2120469"/>
            <a:ext cx="330774" cy="330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767304" y="2120469"/>
            <a:ext cx="330774" cy="330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6774982" y="2451243"/>
            <a:ext cx="330774" cy="330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105756" y="2451243"/>
            <a:ext cx="330774" cy="330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7436530" y="2451243"/>
            <a:ext cx="330774" cy="330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767304" y="2451243"/>
            <a:ext cx="330774" cy="330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774982" y="2782017"/>
            <a:ext cx="330774" cy="330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105756" y="2782017"/>
            <a:ext cx="330774" cy="330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7436530" y="2782017"/>
            <a:ext cx="330774" cy="330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767304" y="2782017"/>
            <a:ext cx="330774" cy="330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6774982" y="3112791"/>
            <a:ext cx="330774" cy="330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105756" y="3112791"/>
            <a:ext cx="330774" cy="330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436530" y="3112791"/>
            <a:ext cx="330774" cy="330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767304" y="3112791"/>
            <a:ext cx="330774" cy="330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26" name="Conector reto 25"/>
          <p:cNvCxnSpPr/>
          <p:nvPr/>
        </p:nvCxnSpPr>
        <p:spPr>
          <a:xfrm flipV="1">
            <a:off x="7436530" y="1844824"/>
            <a:ext cx="0" cy="2756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flipV="1">
            <a:off x="7105756" y="3450679"/>
            <a:ext cx="0" cy="2756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 flipV="1">
            <a:off x="7767304" y="3450679"/>
            <a:ext cx="0" cy="2756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 flipH="1">
            <a:off x="6444208" y="2782017"/>
            <a:ext cx="3307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 flipH="1">
            <a:off x="8098078" y="2451243"/>
            <a:ext cx="3307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 flipH="1">
            <a:off x="8098078" y="3112791"/>
            <a:ext cx="3307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6471702" y="228585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Ā</a:t>
            </a:r>
            <a:endParaRPr lang="pt-BR" b="1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6471702" y="294740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</a:t>
            </a:r>
            <a:endParaRPr lang="pt-BR" b="1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8153207" y="2671759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B</a:t>
            </a:r>
            <a:endParaRPr lang="pt-BR" b="1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8153207" y="316792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B̄</a:t>
            </a:r>
            <a:endParaRPr lang="pt-BR" b="1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8153207" y="2120469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B̄</a:t>
            </a:r>
            <a:endParaRPr lang="pt-BR" b="1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6995498" y="184482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C̄</a:t>
            </a:r>
            <a:endParaRPr lang="pt-BR" b="1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7657046" y="184482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C</a:t>
            </a:r>
            <a:endParaRPr lang="pt-BR" b="1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7326272" y="344356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D</a:t>
            </a:r>
            <a:endParaRPr lang="pt-BR" b="1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6774982" y="344356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D̄</a:t>
            </a:r>
            <a:endParaRPr lang="pt-BR" b="1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7822433" y="344356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D̄</a:t>
            </a:r>
            <a:endParaRPr lang="pt-BR" b="1" dirty="0"/>
          </a:p>
        </p:txBody>
      </p:sp>
      <p:sp>
        <p:nvSpPr>
          <p:cNvPr id="42" name="Retângulo 41"/>
          <p:cNvSpPr/>
          <p:nvPr/>
        </p:nvSpPr>
        <p:spPr>
          <a:xfrm>
            <a:off x="6660232" y="3933056"/>
            <a:ext cx="1623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pt-BR" sz="2400" b="1" dirty="0" smtClean="0"/>
              <a:t>E = AC + AB</a:t>
            </a:r>
            <a:endParaRPr lang="pt-BR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Nesta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Implementação de circuitos codificadores;</a:t>
            </a:r>
          </a:p>
          <a:p>
            <a:r>
              <a:rPr lang="pt-BR" dirty="0" smtClean="0"/>
              <a:t>Codificador binário-BCD8421</a:t>
            </a:r>
          </a:p>
          <a:p>
            <a:r>
              <a:rPr lang="pt-BR" dirty="0" smtClean="0"/>
              <a:t>Código Johnson;</a:t>
            </a:r>
          </a:p>
          <a:p>
            <a:r>
              <a:rPr lang="pt-BR" dirty="0" smtClean="0"/>
              <a:t>Código Excesso de 3;</a:t>
            </a:r>
          </a:p>
          <a:p>
            <a:r>
              <a:rPr lang="pt-BR" dirty="0" smtClean="0"/>
              <a:t>Código Gray;</a:t>
            </a:r>
          </a:p>
          <a:p>
            <a:r>
              <a:rPr lang="pt-BR" dirty="0" smtClean="0"/>
              <a:t>Código ASCII;</a:t>
            </a:r>
          </a:p>
          <a:p>
            <a:r>
              <a:rPr lang="pt-BR" dirty="0" smtClean="0"/>
              <a:t>Display de 7 segmentos;</a:t>
            </a:r>
          </a:p>
          <a:p>
            <a:r>
              <a:rPr lang="pt-BR" dirty="0" smtClean="0"/>
              <a:t>Saídas de alta impedância (buffers).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5616624" cy="1143000"/>
          </a:xfrm>
        </p:spPr>
        <p:txBody>
          <a:bodyPr>
            <a:noAutofit/>
          </a:bodyPr>
          <a:lstStyle/>
          <a:p>
            <a:r>
              <a:rPr lang="pt-BR" sz="3600" dirty="0" smtClean="0"/>
              <a:t>Decodificador 7 Segmentos com Buffers 3-</a:t>
            </a:r>
            <a:r>
              <a:rPr lang="pt-BR" sz="3600" dirty="0" err="1" smtClean="0"/>
              <a:t>State</a:t>
            </a:r>
            <a:endParaRPr lang="pt-BR" sz="36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30</a:t>
            </a:fld>
            <a:endParaRPr lang="pt-BR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88640"/>
            <a:ext cx="2873862" cy="6279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132856"/>
            <a:ext cx="4924425" cy="3686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 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Leitura (</a:t>
            </a:r>
            <a:r>
              <a:rPr lang="pt-BR" dirty="0" err="1" smtClean="0"/>
              <a:t>Tocci</a:t>
            </a:r>
            <a:r>
              <a:rPr lang="pt-BR" dirty="0" smtClean="0"/>
              <a:t>):  4.4 (pp. 106)</a:t>
            </a:r>
          </a:p>
          <a:p>
            <a:r>
              <a:rPr lang="pt-BR" dirty="0" smtClean="0"/>
              <a:t>Leitura (</a:t>
            </a:r>
            <a:r>
              <a:rPr lang="pt-BR" dirty="0" err="1" smtClean="0"/>
              <a:t>Capuano</a:t>
            </a:r>
            <a:r>
              <a:rPr lang="pt-BR" dirty="0" smtClean="0"/>
              <a:t>): 5.2 – 5.2.10 (pp. 145 - 161 )</a:t>
            </a:r>
          </a:p>
          <a:p>
            <a:r>
              <a:rPr lang="pt-BR" dirty="0" smtClean="0"/>
              <a:t>Exercícios (</a:t>
            </a:r>
            <a:r>
              <a:rPr lang="pt-BR" dirty="0" err="1" smtClean="0"/>
              <a:t>Capuano</a:t>
            </a:r>
            <a:r>
              <a:rPr lang="pt-BR" dirty="0" smtClean="0"/>
              <a:t>:) 5.2.11 (pp. 168)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31</a:t>
            </a:fld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Extra!!!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208912" cy="4525963"/>
          </a:xfrm>
        </p:spPr>
        <p:txBody>
          <a:bodyPr/>
          <a:lstStyle/>
          <a:p>
            <a:r>
              <a:rPr lang="pt-BR" dirty="0" smtClean="0"/>
              <a:t>Será considerado para fins de ajuste de notas;</a:t>
            </a:r>
          </a:p>
          <a:p>
            <a:r>
              <a:rPr lang="pt-BR" dirty="0" smtClean="0"/>
              <a:t>Individual;</a:t>
            </a:r>
          </a:p>
          <a:p>
            <a:r>
              <a:rPr lang="pt-BR" dirty="0" smtClean="0"/>
              <a:t>Monte a tabela, simplifique os </a:t>
            </a:r>
            <a:r>
              <a:rPr lang="pt-BR" dirty="0" err="1" smtClean="0"/>
              <a:t>MinTermos</a:t>
            </a:r>
            <a:r>
              <a:rPr lang="pt-BR" dirty="0" smtClean="0"/>
              <a:t> e construa o circuito de todos os codificadores e decodificadores apresentados nesta aula.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Comentada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TOCCI, R. J., WIDMER, N. S., MOSS, G. L. </a:t>
            </a:r>
            <a:r>
              <a:rPr lang="pt-BR" b="1" dirty="0" smtClean="0"/>
              <a:t>Sistemas Digitais – Princípios e Aplicações</a:t>
            </a:r>
            <a:r>
              <a:rPr lang="pt-BR" dirty="0" smtClean="0"/>
              <a:t>. 11ª Ed. Pearson </a:t>
            </a:r>
            <a:r>
              <a:rPr lang="pt-BR" dirty="0" err="1" smtClean="0"/>
              <a:t>Prentice</a:t>
            </a:r>
            <a:r>
              <a:rPr lang="pt-BR" dirty="0" smtClean="0"/>
              <a:t> Hall, São Paulo, </a:t>
            </a:r>
            <a:r>
              <a:rPr lang="pt-BR" dirty="0" err="1" smtClean="0"/>
              <a:t>S.P.</a:t>
            </a:r>
            <a:r>
              <a:rPr lang="pt-BR" dirty="0" smtClean="0"/>
              <a:t>, 2011, Brasil.</a:t>
            </a:r>
          </a:p>
          <a:p>
            <a:r>
              <a:rPr lang="pt-BR" dirty="0" smtClean="0"/>
              <a:t>CAPUANO, F. G., IDOETA, I. V. </a:t>
            </a:r>
            <a:r>
              <a:rPr lang="pt-BR" b="1" dirty="0" smtClean="0"/>
              <a:t>Elementos de Eletrônica Digital</a:t>
            </a:r>
            <a:r>
              <a:rPr lang="pt-BR" dirty="0" smtClean="0"/>
              <a:t>. 40ª Ed. Editora Érica. São Paulo. </a:t>
            </a:r>
            <a:r>
              <a:rPr lang="pt-BR" dirty="0" err="1" smtClean="0"/>
              <a:t>S.P.</a:t>
            </a:r>
            <a:r>
              <a:rPr lang="pt-BR" dirty="0" smtClean="0"/>
              <a:t> 2008. Brasil.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Codificadores/Decodificadores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Circuitos </a:t>
            </a:r>
            <a:r>
              <a:rPr lang="pt-BR" sz="2800" dirty="0" err="1" smtClean="0"/>
              <a:t>combinacionais</a:t>
            </a:r>
            <a:r>
              <a:rPr lang="pt-BR" sz="2800" dirty="0" smtClean="0"/>
              <a:t> que transformam um código em outro;</a:t>
            </a:r>
          </a:p>
          <a:p>
            <a:r>
              <a:rPr lang="pt-BR" sz="2800" dirty="0" smtClean="0"/>
              <a:t>As denominações codificador e decodificador dependem da base de referência;</a:t>
            </a:r>
          </a:p>
          <a:p>
            <a:r>
              <a:rPr lang="pt-BR" sz="2800" dirty="0" smtClean="0"/>
              <a:t>Construídos a partir da tabela verdade dos códigos.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BCD 8421 – Excesso de 3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5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2555776" y="1556792"/>
          <a:ext cx="453208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511"/>
                <a:gridCol w="566511"/>
                <a:gridCol w="566511"/>
                <a:gridCol w="566511"/>
                <a:gridCol w="566511"/>
                <a:gridCol w="566511"/>
                <a:gridCol w="566511"/>
                <a:gridCol w="566511"/>
              </a:tblGrid>
              <a:tr h="251592">
                <a:tc gridSpan="4"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BCD 8421</a:t>
                      </a:r>
                      <a:endParaRPr lang="pt-BR" sz="1100" b="1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Excesso de 3</a:t>
                      </a:r>
                      <a:endParaRPr lang="pt-BR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A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B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D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S3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S2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S1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S0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BCD 8421 – Excesso de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 tabela da verdade, extraímos as seguintes expressões de saída:</a:t>
            </a:r>
          </a:p>
          <a:p>
            <a:pPr lvl="1"/>
            <a:r>
              <a:rPr lang="pt-BR" dirty="0" smtClean="0"/>
              <a:t>S3 = ĀBC̄D +ĀBCD̄+ĀBCD+AB̄C̄D̄+AB̄C̄D</a:t>
            </a:r>
          </a:p>
          <a:p>
            <a:pPr lvl="1"/>
            <a:r>
              <a:rPr lang="pt-BR" dirty="0" smtClean="0"/>
              <a:t>S2 = ĀB̄C̄D +ĀB̄CD̄+ĀB̄CD+ĀBC̄D̄+AB̄C̄D</a:t>
            </a:r>
          </a:p>
          <a:p>
            <a:pPr lvl="1"/>
            <a:r>
              <a:rPr lang="pt-BR" dirty="0" smtClean="0"/>
              <a:t>S1 = ĀB̄C̄D̄ +ĀB̄CD+ĀBC̄D̄+ĀBCD+AB̄C̄D̄</a:t>
            </a:r>
          </a:p>
          <a:p>
            <a:pPr lvl="1"/>
            <a:r>
              <a:rPr lang="pt-BR" dirty="0" smtClean="0"/>
              <a:t>S0 = ĀB̄C̄D̄ +ĀB̄CD̄+ĀBC̄D̄+AB̄C̄D̄+ĀBCD̄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BCD 8421 – Excesso de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Após a simplificação, obtêm-se as seguintes expressões de saída:</a:t>
            </a:r>
          </a:p>
          <a:p>
            <a:pPr lvl="1"/>
            <a:r>
              <a:rPr lang="pt-BR" dirty="0" smtClean="0"/>
              <a:t>S3 = A + BD + BC</a:t>
            </a:r>
          </a:p>
          <a:p>
            <a:pPr lvl="1"/>
            <a:r>
              <a:rPr lang="pt-BR" dirty="0" smtClean="0"/>
              <a:t>S2 = B̄D + B̄C + BC̄D̄</a:t>
            </a:r>
          </a:p>
          <a:p>
            <a:pPr lvl="1"/>
            <a:r>
              <a:rPr lang="pt-BR" dirty="0" smtClean="0"/>
              <a:t>S1 = C̄D̄ + CD = C⊗D</a:t>
            </a:r>
          </a:p>
          <a:p>
            <a:pPr lvl="1"/>
            <a:r>
              <a:rPr lang="pt-BR" dirty="0" smtClean="0"/>
              <a:t>S0 = D̄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BCD 8421 – Excesso de 3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8</a:t>
            </a:fld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7162" y="1600994"/>
            <a:ext cx="40481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Excesso de 3 – BCD 8421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9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2771800" y="1556792"/>
          <a:ext cx="453208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511"/>
                <a:gridCol w="566511"/>
                <a:gridCol w="566511"/>
                <a:gridCol w="566511"/>
                <a:gridCol w="566511"/>
                <a:gridCol w="566511"/>
                <a:gridCol w="566511"/>
                <a:gridCol w="566511"/>
              </a:tblGrid>
              <a:tr h="251592">
                <a:tc gridSpan="4"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Excesso de 3</a:t>
                      </a:r>
                      <a:endParaRPr lang="pt-BR" sz="1100" b="1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/>
                        <a:t>Excesso de 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A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B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D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S8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S4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S2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S1</a:t>
                      </a:r>
                      <a:endParaRPr lang="pt-BR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  <a:tr h="25159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0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smtClean="0"/>
                        <a:t>--</a:t>
                      </a:r>
                      <a:endParaRPr lang="pt-B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baseline="0" dirty="0" smtClean="0"/>
                        <a:t>--</a:t>
                      </a:r>
                      <a:endParaRPr lang="pt-BR" sz="11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7.0&quot;&gt;&lt;object type=&quot;1&quot; unique_id=&quot;10001&quot;&gt;&lt;object type=&quot;8&quot; unique_id=&quot;11146&quot;&gt;&lt;/object&gt;&lt;object type=&quot;2&quot; unique_id=&quot;11147&quot;&gt;&lt;object type=&quot;3&quot; unique_id=&quot;11148&quot;&gt;&lt;property id=&quot;20148&quot; value=&quot;5&quot;/&gt;&lt;property id=&quot;20300&quot; value=&quot;Slide 1 - &amp;quot;Codificadores e Decodificadores e Saídas de Alta Impedância&amp;quot;&quot;/&gt;&lt;property id=&quot;20307&quot; value=&quot;256&quot;/&gt;&lt;/object&gt;&lt;object type=&quot;3&quot; unique_id=&quot;11604&quot;&gt;&lt;property id=&quot;20148&quot; value=&quot;5&quot;/&gt;&lt;property id=&quot;20300&quot; value=&quot;Slide 2 - &amp;quot;Na Aula Passada ...&amp;quot;&quot;/&gt;&lt;property id=&quot;20307&quot; value=&quot;257&quot;/&gt;&lt;/object&gt;&lt;object type=&quot;3&quot; unique_id=&quot;11605&quot;&gt;&lt;property id=&quot;20148&quot; value=&quot;5&quot;/&gt;&lt;property id=&quot;20300&quot; value=&quot;Slide 3 - &amp;quot;Nesta Aula&amp;quot;&quot;/&gt;&lt;property id=&quot;20307&quot; value=&quot;258&quot;/&gt;&lt;/object&gt;&lt;object type=&quot;3&quot; unique_id=&quot;11606&quot;&gt;&lt;property id=&quot;20148&quot; value=&quot;5&quot;/&gt;&lt;property id=&quot;20300&quot; value=&quot;Slide 32 - &amp;quot;Extra!!!&amp;quot;&quot;/&gt;&lt;property id=&quot;20307&quot; value=&quot;259&quot;/&gt;&lt;/object&gt;&lt;object type=&quot;3&quot; unique_id=&quot;11607&quot;&gt;&lt;property id=&quot;20148&quot; value=&quot;5&quot;/&gt;&lt;property id=&quot;20300&quot; value=&quot;Slide 33 - &amp;quot;Bibliografia Comentada&amp;quot;&quot;/&gt;&lt;property id=&quot;20307&quot; value=&quot;260&quot;/&gt;&lt;/object&gt;&lt;object type=&quot;3&quot; unique_id=&quot;11692&quot;&gt;&lt;property id=&quot;20148&quot; value=&quot;5&quot;/&gt;&lt;property id=&quot;20300&quot; value=&quot;Slide 4 - &amp;quot;Codificadores/Decodificadores&amp;quot;&quot;/&gt;&lt;property id=&quot;20307&quot; value=&quot;261&quot;/&gt;&lt;/object&gt;&lt;object type=&quot;3&quot; unique_id=&quot;11697&quot;&gt;&lt;property id=&quot;20148&quot; value=&quot;5&quot;/&gt;&lt;property id=&quot;20300&quot; value=&quot;Slide 5 - &amp;quot;BCD 8421 – Excesso de 3&amp;quot;&quot;/&gt;&lt;property id=&quot;20307&quot; value=&quot;265&quot;/&gt;&lt;/object&gt;&lt;object type=&quot;3&quot; unique_id=&quot;11698&quot;&gt;&lt;property id=&quot;20148&quot; value=&quot;5&quot;/&gt;&lt;property id=&quot;20300&quot; value=&quot;Slide 6 - &amp;quot;BCD 8421 – Excesso de 3&amp;quot;&quot;/&gt;&lt;property id=&quot;20307&quot; value=&quot;266&quot;/&gt;&lt;/object&gt;&lt;object type=&quot;3&quot; unique_id=&quot;11699&quot;&gt;&lt;property id=&quot;20148&quot; value=&quot;5&quot;/&gt;&lt;property id=&quot;20300&quot; value=&quot;Slide 7 - &amp;quot;BCD 8421 – Excesso de 3&amp;quot;&quot;/&gt;&lt;property id=&quot;20307&quot; value=&quot;268&quot;/&gt;&lt;/object&gt;&lt;object type=&quot;3&quot; unique_id=&quot;11700&quot;&gt;&lt;property id=&quot;20148&quot; value=&quot;5&quot;/&gt;&lt;property id=&quot;20300&quot; value=&quot;Slide 8 - &amp;quot;BCD 8421 – Excesso de 3&amp;quot;&quot;/&gt;&lt;property id=&quot;20307&quot; value=&quot;269&quot;/&gt;&lt;/object&gt;&lt;object type=&quot;3&quot; unique_id=&quot;11701&quot;&gt;&lt;property id=&quot;20148&quot; value=&quot;5&quot;/&gt;&lt;property id=&quot;20300&quot; value=&quot;Slide 9 - &amp;quot;Excesso de 3 – BCD 8421&amp;quot;&quot;/&gt;&lt;property id=&quot;20307&quot; value=&quot;270&quot;/&gt;&lt;/object&gt;&lt;object type=&quot;3&quot; unique_id=&quot;11702&quot;&gt;&lt;property id=&quot;20148&quot; value=&quot;5&quot;/&gt;&lt;property id=&quot;20300&quot; value=&quot;Slide 10 - &amp;quot;Excesso de 3 – BCD 8421&amp;quot;&quot;/&gt;&lt;property id=&quot;20307&quot; value=&quot;271&quot;/&gt;&lt;/object&gt;&lt;object type=&quot;3&quot; unique_id=&quot;11703&quot;&gt;&lt;property id=&quot;20148&quot; value=&quot;5&quot;/&gt;&lt;property id=&quot;20300&quot; value=&quot;Slide 11 - &amp;quot;Excesso de 3 – BCD 8421&amp;quot;&quot;/&gt;&lt;property id=&quot;20307&quot; value=&quot;272&quot;/&gt;&lt;/object&gt;&lt;object type=&quot;3&quot; unique_id=&quot;11894&quot;&gt;&lt;property id=&quot;20148&quot; value=&quot;5&quot;/&gt;&lt;property id=&quot;20300&quot; value=&quot;Slide 12 - &amp;quot;Excesso de 3 – BCD 8421&amp;quot;&quot;/&gt;&lt;property id=&quot;20307&quot; value=&quot;273&quot;/&gt;&lt;/object&gt;&lt;object type=&quot;3&quot; unique_id=&quot;11895&quot;&gt;&lt;property id=&quot;20148&quot; value=&quot;5&quot;/&gt;&lt;property id=&quot;20300&quot; value=&quot;Slide 17 - &amp;quot;Decodificador BCD 8421 para 2 entre 5&amp;quot;&quot;/&gt;&lt;property id=&quot;20307&quot; value=&quot;274&quot;/&gt;&lt;/object&gt;&lt;object type=&quot;3&quot; unique_id=&quot;11896&quot;&gt;&lt;property id=&quot;20148&quot; value=&quot;5&quot;/&gt;&lt;property id=&quot;20300&quot; value=&quot;Slide 18 - &amp;quot;BCD 8421 - Johnson&amp;quot;&quot;/&gt;&lt;property id=&quot;20307&quot; value=&quot;275&quot;/&gt;&lt;/object&gt;&lt;object type=&quot;3&quot; unique_id=&quot;11897&quot;&gt;&lt;property id=&quot;20148&quot; value=&quot;5&quot;/&gt;&lt;property id=&quot;20300&quot; value=&quot;Slide 19 - &amp;quot;BCD 8421 - Gray&amp;quot;&quot;/&gt;&lt;property id=&quot;20307&quot; value=&quot;276&quot;/&gt;&lt;/object&gt;&lt;object type=&quot;3&quot; unique_id=&quot;11898&quot;&gt;&lt;property id=&quot;20148&quot; value=&quot;5&quot;/&gt;&lt;property id=&quot;20300&quot; value=&quot;Slide 20 - &amp;quot;Display de 7 Segmentos&amp;quot;&quot;/&gt;&lt;property id=&quot;20307&quot; value=&quot;277&quot;/&gt;&lt;/object&gt;&lt;object type=&quot;3&quot; unique_id=&quot;12163&quot;&gt;&lt;property id=&quot;20148&quot; value=&quot;5&quot;/&gt;&lt;property id=&quot;20300&quot; value=&quot;Slide 13 - &amp;quot;BCD8421 - 9876543210&amp;quot;&quot;/&gt;&lt;property id=&quot;20307&quot; value=&quot;278&quot;/&gt;&lt;/object&gt;&lt;object type=&quot;3&quot; unique_id=&quot;12164&quot;&gt;&lt;property id=&quot;20148&quot; value=&quot;5&quot;/&gt;&lt;property id=&quot;20300&quot; value=&quot;Slide 14 - &amp;quot;BCD8421 - 9876543210&amp;quot;&quot;/&gt;&lt;property id=&quot;20307&quot; value=&quot;279&quot;/&gt;&lt;/object&gt;&lt;object type=&quot;3&quot; unique_id=&quot;12165&quot;&gt;&lt;property id=&quot;20148&quot; value=&quot;5&quot;/&gt;&lt;property id=&quot;20300&quot; value=&quot;Slide 15 - &amp;quot;BCD8421 - 9876543210&amp;quot;&quot;/&gt;&lt;property id=&quot;20307&quot; value=&quot;280&quot;/&gt;&lt;/object&gt;&lt;object type=&quot;3&quot; unique_id=&quot;12166&quot;&gt;&lt;property id=&quot;20148&quot; value=&quot;5&quot;/&gt;&lt;property id=&quot;20300&quot; value=&quot;Slide 16 - &amp;quot;BCD8421 - 9876543210&amp;quot;&quot;/&gt;&lt;property id=&quot;20307&quot; value=&quot;281&quot;/&gt;&lt;/object&gt;&lt;object type=&quot;3&quot; unique_id=&quot;12167&quot;&gt;&lt;property id=&quot;20148&quot; value=&quot;5&quot;/&gt;&lt;property id=&quot;20300&quot; value=&quot;Slide 22 - &amp;quot;Display de 7 Segmentos&amp;quot;&quot;/&gt;&lt;property id=&quot;20307&quot; value=&quot;282&quot;/&gt;&lt;/object&gt;&lt;object type=&quot;3&quot; unique_id=&quot;12168&quot;&gt;&lt;property id=&quot;20148&quot; value=&quot;5&quot;/&gt;&lt;property id=&quot;20300&quot; value=&quot;Slide 23 - &amp;quot;Decimal – 7 Segmentos&amp;quot;&quot;/&gt;&lt;property id=&quot;20307&quot; value=&quot;283&quot;/&gt;&lt;/object&gt;&lt;object type=&quot;3&quot; unique_id=&quot;12169&quot;&gt;&lt;property id=&quot;20148&quot; value=&quot;5&quot;/&gt;&lt;property id=&quot;20300&quot; value=&quot;Slide 24 - &amp;quot;Decimal – 7 Segmentos&amp;quot;&quot;/&gt;&lt;property id=&quot;20307&quot; value=&quot;284&quot;/&gt;&lt;/object&gt;&lt;object type=&quot;3&quot; unique_id=&quot;12170&quot;&gt;&lt;property id=&quot;20148&quot; value=&quot;5&quot;/&gt;&lt;property id=&quot;20300&quot; value=&quot;Slide 25 - &amp;quot;Decimal – 7 Segmentos&amp;quot;&quot;/&gt;&lt;property id=&quot;20307&quot; value=&quot;285&quot;/&gt;&lt;/object&gt;&lt;object type=&quot;3&quot; unique_id=&quot;12459&quot;&gt;&lt;property id=&quot;20148&quot; value=&quot;5&quot;/&gt;&lt;property id=&quot;20300&quot; value=&quot;Slide 26 - &amp;quot;Saída 3-State&amp;quot;&quot;/&gt;&lt;property id=&quot;20307&quot; value=&quot;286&quot;/&gt;&lt;/object&gt;&lt;object type=&quot;3&quot; unique_id=&quot;12460&quot;&gt;&lt;property id=&quot;20148&quot; value=&quot;5&quot;/&gt;&lt;property id=&quot;20300&quot; value=&quot;Slide 27 - &amp;quot;Saída 3-State&amp;quot;&quot;/&gt;&lt;property id=&quot;20307&quot; value=&quot;287&quot;/&gt;&lt;/object&gt;&lt;object type=&quot;3&quot; unique_id=&quot;12461&quot;&gt;&lt;property id=&quot;20148&quot; value=&quot;5&quot;/&gt;&lt;property id=&quot;20300&quot; value=&quot;Slide 29 - &amp;quot;Decodificador 7 Segmentos com Buffers 3-State&amp;quot;&quot;/&gt;&lt;property id=&quot;20307&quot; value=&quot;288&quot;/&gt;&lt;/object&gt;&lt;object type=&quot;3&quot; unique_id=&quot;12462&quot;&gt;&lt;property id=&quot;20148&quot; value=&quot;5&quot;/&gt;&lt;property id=&quot;20300&quot; value=&quot;Slide 30 - &amp;quot;Decodificador 7 Segmentos com Buffers 3-State&amp;quot;&quot;/&gt;&lt;property id=&quot;20307&quot; value=&quot;289&quot;/&gt;&lt;/object&gt;&lt;object type=&quot;3&quot; unique_id=&quot;12495&quot;&gt;&lt;property id=&quot;20148&quot; value=&quot;5&quot;/&gt;&lt;property id=&quot;20300&quot; value=&quot;Slide 28 - &amp;quot;Circuitos para Habilitar e Desabilitar&amp;quot;&quot;/&gt;&lt;property id=&quot;20307&quot; value=&quot;290&quot;/&gt;&lt;/object&gt;&lt;object type=&quot;3&quot; unique_id=&quot;12496&quot;&gt;&lt;property id=&quot;20148&quot; value=&quot;5&quot;/&gt;&lt;property id=&quot;20300&quot; value=&quot;Slide 31 - &amp;quot;Pro lar&amp;quot;&quot;/&gt;&lt;property id=&quot;20307&quot; value=&quot;291&quot;/&gt;&lt;/object&gt;&lt;object type=&quot;3&quot; unique_id=&quot;12735&quot;&gt;&lt;property id=&quot;20148&quot; value=&quot;5&quot;/&gt;&lt;property id=&quot;20300&quot; value=&quot;Slide 21 - &amp;quot;Display de 7 Segmentos&amp;quot;&quot;/&gt;&lt;property id=&quot;20307&quot; value=&quot;29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ufu_model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ufu_modelo</Template>
  <TotalTime>657</TotalTime>
  <Words>3037</Words>
  <Application>Microsoft Office PowerPoint</Application>
  <PresentationFormat>Apresentação na tela (4:3)</PresentationFormat>
  <Paragraphs>1636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ufu_modelo</vt:lpstr>
      <vt:lpstr>Codificadores e Decodificadores e Saídas de Alta Impedância</vt:lpstr>
      <vt:lpstr>Na Aula Passada ...</vt:lpstr>
      <vt:lpstr>Nesta Aula</vt:lpstr>
      <vt:lpstr>Codificadores/Decodificadores</vt:lpstr>
      <vt:lpstr>BCD 8421 – Excesso de 3</vt:lpstr>
      <vt:lpstr>BCD 8421 – Excesso de 3</vt:lpstr>
      <vt:lpstr>BCD 8421 – Excesso de 3</vt:lpstr>
      <vt:lpstr>BCD 8421 – Excesso de 3</vt:lpstr>
      <vt:lpstr>Excesso de 3 – BCD 8421</vt:lpstr>
      <vt:lpstr>Excesso de 3 – BCD 8421</vt:lpstr>
      <vt:lpstr>Excesso de 3 – BCD 8421</vt:lpstr>
      <vt:lpstr>Excesso de 3 – BCD 8421</vt:lpstr>
      <vt:lpstr>BCD8421 - 9876543210</vt:lpstr>
      <vt:lpstr>BCD8421 - 9876543210</vt:lpstr>
      <vt:lpstr>BCD8421 - 9876543210</vt:lpstr>
      <vt:lpstr>BCD8421 - 9876543210</vt:lpstr>
      <vt:lpstr>Decodificador BCD 8421 para 2 entre 5</vt:lpstr>
      <vt:lpstr>BCD 8421 - Johnson</vt:lpstr>
      <vt:lpstr>BCD 8421 - Gray</vt:lpstr>
      <vt:lpstr>Display de 7 Segmentos</vt:lpstr>
      <vt:lpstr>Display de 7 Segmentos</vt:lpstr>
      <vt:lpstr>Display de 7 Segmentos</vt:lpstr>
      <vt:lpstr>Decimal – 7 Segmentos</vt:lpstr>
      <vt:lpstr>Decimal – 7 Segmentos</vt:lpstr>
      <vt:lpstr>Decimal – 7 Segmentos</vt:lpstr>
      <vt:lpstr>Saída 3-State</vt:lpstr>
      <vt:lpstr>Saída 3-State</vt:lpstr>
      <vt:lpstr>Circuitos para Habilitar e Desabilitar</vt:lpstr>
      <vt:lpstr>Decodificador 7 Segmentos com Buffers 3-State</vt:lpstr>
      <vt:lpstr>Decodificador 7 Segmentos com Buffers 3-State</vt:lpstr>
      <vt:lpstr>Pro lar</vt:lpstr>
      <vt:lpstr>Extra!!!</vt:lpstr>
      <vt:lpstr>Bibliografia Comentada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Duarte Abdala</dc:creator>
  <cp:lastModifiedBy>Daniel Duarte Abdala</cp:lastModifiedBy>
  <cp:revision>48</cp:revision>
  <dcterms:created xsi:type="dcterms:W3CDTF">2012-07-13T23:11:31Z</dcterms:created>
  <dcterms:modified xsi:type="dcterms:W3CDTF">2013-08-29T11:50:41Z</dcterms:modified>
</cp:coreProperties>
</file>