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64" r:id="rId3"/>
    <p:sldId id="266" r:id="rId4"/>
    <p:sldId id="275" r:id="rId5"/>
    <p:sldId id="268" r:id="rId6"/>
    <p:sldId id="286" r:id="rId7"/>
    <p:sldId id="270" r:id="rId8"/>
    <p:sldId id="287" r:id="rId9"/>
    <p:sldId id="289" r:id="rId10"/>
    <p:sldId id="288" r:id="rId11"/>
    <p:sldId id="269" r:id="rId12"/>
    <p:sldId id="272" r:id="rId13"/>
    <p:sldId id="273" r:id="rId14"/>
    <p:sldId id="263" r:id="rId15"/>
    <p:sldId id="274" r:id="rId16"/>
    <p:sldId id="277" r:id="rId17"/>
    <p:sldId id="265" r:id="rId18"/>
    <p:sldId id="278" r:id="rId19"/>
    <p:sldId id="276" r:id="rId20"/>
    <p:sldId id="279" r:id="rId21"/>
    <p:sldId id="280" r:id="rId22"/>
    <p:sldId id="281" r:id="rId23"/>
    <p:sldId id="284" r:id="rId24"/>
    <p:sldId id="290" r:id="rId25"/>
  </p:sldIdLst>
  <p:sldSz cx="9144000" cy="6858000" type="screen4x3"/>
  <p:notesSz cx="6858000" cy="9144000"/>
  <p:custDataLst>
    <p:tags r:id="rId27"/>
  </p:custDataLst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58" autoAdjust="0"/>
    <p:restoredTop sz="94660"/>
  </p:normalViewPr>
  <p:slideViewPr>
    <p:cSldViewPr>
      <p:cViewPr varScale="1">
        <p:scale>
          <a:sx n="98" d="100"/>
          <a:sy n="98" d="100"/>
        </p:scale>
        <p:origin x="-102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5D9648-15FD-4422-9253-D14034A8D6F5}" type="datetimeFigureOut">
              <a:rPr lang="pt-BR" smtClean="0"/>
              <a:pPr/>
              <a:t>29/08/2013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B21B5A-FBF1-4691-9CAF-814E7E2CDFC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21B5A-FBF1-4691-9CAF-814E7E2CDFC1}" type="slidenum">
              <a:rPr lang="pt-BR" smtClean="0"/>
              <a:pPr/>
              <a:t>17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00392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051720" y="2132856"/>
            <a:ext cx="6400800" cy="1752600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 dirty="0"/>
          </a:p>
        </p:txBody>
      </p:sp>
      <p:sp>
        <p:nvSpPr>
          <p:cNvPr id="8" name="Retângulo de cantos arredondados 7"/>
          <p:cNvSpPr/>
          <p:nvPr userDrawn="1"/>
        </p:nvSpPr>
        <p:spPr>
          <a:xfrm>
            <a:off x="1043608" y="1916832"/>
            <a:ext cx="8100392" cy="7200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Picture 2" descr="E:\UFU_MC\pagina\ufuLog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4400" y="0"/>
            <a:ext cx="609600" cy="56197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  <p:sp>
        <p:nvSpPr>
          <p:cNvPr id="7" name="Retângulo de cantos arredondados 6"/>
          <p:cNvSpPr/>
          <p:nvPr userDrawn="1"/>
        </p:nvSpPr>
        <p:spPr>
          <a:xfrm>
            <a:off x="1259632" y="1412776"/>
            <a:ext cx="7488832" cy="7200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spaço Reservado para Conteúdo 2"/>
          <p:cNvSpPr>
            <a:spLocks noGrp="1"/>
          </p:cNvSpPr>
          <p:nvPr>
            <p:ph idx="13" hasCustomPrompt="1"/>
          </p:nvPr>
        </p:nvSpPr>
        <p:spPr>
          <a:xfrm>
            <a:off x="0" y="1628800"/>
            <a:ext cx="711696" cy="4453955"/>
          </a:xfrm>
        </p:spPr>
        <p:txBody>
          <a:bodyPr vert="vert270"/>
          <a:lstStyle>
            <a:lvl1pPr>
              <a:buNone/>
              <a:defRPr/>
            </a:lvl1pPr>
          </a:lstStyle>
          <a:p>
            <a:pPr lvl="0"/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55576" y="1600200"/>
            <a:ext cx="374022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223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11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9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3607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5936" y="273050"/>
            <a:ext cx="4690864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43607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>
              <a:defRPr sz="1800" b="1"/>
            </a:lvl1pPr>
          </a:lstStyle>
          <a:p>
            <a:pPr algn="r"/>
            <a:fld id="{E9362642-CEA4-4E8E-A6BF-BD3C0BE62342}" type="slidenum">
              <a:rPr lang="pt-BR" smtClean="0"/>
              <a:pPr algn="r"/>
              <a:t>‹nº›</a:t>
            </a:fld>
            <a:endParaRPr lang="pt-BR" dirty="0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>
              <a:defRPr sz="1800" b="1"/>
            </a:lvl1pPr>
          </a:lstStyle>
          <a:p>
            <a:pPr algn="r"/>
            <a:fld id="{E9362642-CEA4-4E8E-A6BF-BD3C0BE62342}" type="slidenum">
              <a:rPr lang="pt-BR" smtClean="0"/>
              <a:pPr algn="r"/>
              <a:t>‹nº›</a:t>
            </a:fld>
            <a:endParaRPr lang="pt-BR" dirty="0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55576" y="1600200"/>
            <a:ext cx="793122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Latches e Flip-Flops</a:t>
            </a:r>
            <a:endParaRPr lang="pt-B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95736" y="4869160"/>
            <a:ext cx="6400800" cy="1752600"/>
          </a:xfrm>
        </p:spPr>
        <p:txBody>
          <a:bodyPr/>
          <a:lstStyle/>
          <a:p>
            <a:r>
              <a:rPr lang="pt-BR" dirty="0" smtClean="0"/>
              <a:t>Universidade Federal de Uberlândia</a:t>
            </a:r>
          </a:p>
          <a:p>
            <a:r>
              <a:rPr lang="pt-BR" dirty="0" smtClean="0"/>
              <a:t>Faculdade de Computação</a:t>
            </a:r>
          </a:p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nat. Daniel D. Abdala</a:t>
            </a:r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 rot="16200000">
            <a:off x="-1998450" y="1971066"/>
            <a:ext cx="45816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3200" b="1" dirty="0" smtClean="0">
                <a:solidFill>
                  <a:schemeClr val="tx2"/>
                </a:solidFill>
              </a:rPr>
              <a:t>GSI008 – Sistemas Digitais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Diagrama de Tempo (Simulação)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10</a:t>
            </a:fld>
            <a:endParaRPr lang="pt-B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204864"/>
            <a:ext cx="8038880" cy="20162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Outros Tipos de </a:t>
            </a:r>
            <a:r>
              <a:rPr lang="pt-BR" dirty="0" err="1" smtClean="0"/>
              <a:t>Latches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11</a:t>
            </a:fld>
            <a:endParaRPr lang="pt-BR" dirty="0"/>
          </a:p>
        </p:txBody>
      </p:sp>
      <p:pic>
        <p:nvPicPr>
          <p:cNvPr id="6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988840"/>
            <a:ext cx="4733743" cy="15121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4149080"/>
            <a:ext cx="2779360" cy="17281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Assíncrono </a:t>
            </a:r>
            <a:r>
              <a:rPr lang="pt-BR" dirty="0" err="1" smtClean="0"/>
              <a:t>vs</a:t>
            </a:r>
            <a:r>
              <a:rPr lang="pt-BR" dirty="0" smtClean="0"/>
              <a:t> Síncrono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Sistema Síncrono (</a:t>
            </a:r>
            <a:r>
              <a:rPr lang="pt-BR" dirty="0" err="1" smtClean="0"/>
              <a:t>latches</a:t>
            </a:r>
            <a:r>
              <a:rPr lang="pt-BR" dirty="0" smtClean="0"/>
              <a:t>):</a:t>
            </a:r>
          </a:p>
          <a:p>
            <a:pPr lvl="1"/>
            <a:r>
              <a:rPr lang="pt-BR" dirty="0" smtClean="0"/>
              <a:t>As saídas dos circuitos lógicos podem mudar de estado a qualquer momento;</a:t>
            </a:r>
          </a:p>
          <a:p>
            <a:pPr lvl="1"/>
            <a:r>
              <a:rPr lang="pt-BR" dirty="0" smtClean="0"/>
              <a:t>Projeto e análise complexo;</a:t>
            </a:r>
          </a:p>
          <a:p>
            <a:r>
              <a:rPr lang="pt-BR" dirty="0" smtClean="0"/>
              <a:t>Sistema Assíncrono (</a:t>
            </a:r>
            <a:r>
              <a:rPr lang="pt-BR" dirty="0" err="1" smtClean="0"/>
              <a:t>flip-flops</a:t>
            </a:r>
            <a:r>
              <a:rPr lang="pt-BR" dirty="0" smtClean="0"/>
              <a:t>):</a:t>
            </a:r>
          </a:p>
          <a:p>
            <a:pPr lvl="1"/>
            <a:r>
              <a:rPr lang="pt-BR" dirty="0" smtClean="0"/>
              <a:t>O momento exato em que uma saída pode mudar é determinado por um “</a:t>
            </a:r>
            <a:r>
              <a:rPr lang="pt-BR" b="1" i="1" dirty="0" smtClean="0"/>
              <a:t>sinal de </a:t>
            </a:r>
            <a:r>
              <a:rPr lang="pt-BR" b="1" i="1" dirty="0" err="1" smtClean="0"/>
              <a:t>clock</a:t>
            </a:r>
            <a:r>
              <a:rPr lang="pt-BR" dirty="0" smtClean="0"/>
              <a:t>”;</a:t>
            </a:r>
          </a:p>
          <a:p>
            <a:pPr lvl="1"/>
            <a:r>
              <a:rPr lang="pt-BR" dirty="0" smtClean="0"/>
              <a:t>Eventos acontecem em momentos específicos e previsíveis.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12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Sinal de </a:t>
            </a:r>
            <a:r>
              <a:rPr lang="pt-BR" dirty="0" err="1" smtClean="0"/>
              <a:t>Clock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600200"/>
            <a:ext cx="7931224" cy="3124943"/>
          </a:xfrm>
        </p:spPr>
        <p:txBody>
          <a:bodyPr numCol="1"/>
          <a:lstStyle/>
          <a:p>
            <a:r>
              <a:rPr lang="pt-BR" dirty="0" smtClean="0"/>
              <a:t>Regular;</a:t>
            </a:r>
          </a:p>
          <a:p>
            <a:r>
              <a:rPr lang="pt-BR" dirty="0" smtClean="0"/>
              <a:t>Quadrado (0→1 → 0 → 1 → 0 → 1);</a:t>
            </a:r>
          </a:p>
          <a:p>
            <a:r>
              <a:rPr lang="pt-BR" dirty="0" smtClean="0"/>
              <a:t>Distribuído por todo o sistema;</a:t>
            </a:r>
          </a:p>
          <a:p>
            <a:r>
              <a:rPr lang="pt-BR" dirty="0" smtClean="0"/>
              <a:t>Funciona como um “maestro” de sistemas digitais</a:t>
            </a:r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13</a:t>
            </a:fld>
            <a:endParaRPr lang="pt-BR" dirty="0"/>
          </a:p>
        </p:txBody>
      </p:sp>
      <p:grpSp>
        <p:nvGrpSpPr>
          <p:cNvPr id="68" name="Grupo 67"/>
          <p:cNvGrpSpPr/>
          <p:nvPr/>
        </p:nvGrpSpPr>
        <p:grpSpPr>
          <a:xfrm>
            <a:off x="2195736" y="4221088"/>
            <a:ext cx="5158154" cy="1521460"/>
            <a:chOff x="1547664" y="2843644"/>
            <a:chExt cx="5158154" cy="1521460"/>
          </a:xfrm>
        </p:grpSpPr>
        <p:grpSp>
          <p:nvGrpSpPr>
            <p:cNvPr id="26" name="Grupo 68"/>
            <p:cNvGrpSpPr/>
            <p:nvPr/>
          </p:nvGrpSpPr>
          <p:grpSpPr>
            <a:xfrm>
              <a:off x="1547664" y="2843644"/>
              <a:ext cx="5158154" cy="1521460"/>
              <a:chOff x="1547664" y="4005064"/>
              <a:chExt cx="5158154" cy="1521460"/>
            </a:xfrm>
          </p:grpSpPr>
          <p:cxnSp>
            <p:nvCxnSpPr>
              <p:cNvPr id="27" name="Conector de seta reta 26"/>
              <p:cNvCxnSpPr/>
              <p:nvPr/>
            </p:nvCxnSpPr>
            <p:spPr>
              <a:xfrm>
                <a:off x="1691680" y="5373216"/>
                <a:ext cx="4752528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ector de seta reta 27"/>
              <p:cNvCxnSpPr/>
              <p:nvPr/>
            </p:nvCxnSpPr>
            <p:spPr>
              <a:xfrm flipV="1">
                <a:off x="1835696" y="4221088"/>
                <a:ext cx="0" cy="129614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9" name="Grupo 65"/>
              <p:cNvGrpSpPr/>
              <p:nvPr/>
            </p:nvGrpSpPr>
            <p:grpSpPr>
              <a:xfrm>
                <a:off x="2195736" y="4581128"/>
                <a:ext cx="3960440" cy="936104"/>
                <a:chOff x="2195736" y="4077072"/>
                <a:chExt cx="3960440" cy="1440160"/>
              </a:xfrm>
            </p:grpSpPr>
            <p:cxnSp>
              <p:nvCxnSpPr>
                <p:cNvPr id="33" name="Conector reto 32"/>
                <p:cNvCxnSpPr/>
                <p:nvPr/>
              </p:nvCxnSpPr>
              <p:spPr>
                <a:xfrm>
                  <a:off x="2195736" y="4077072"/>
                  <a:ext cx="0" cy="144016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Conector reto 33"/>
                <p:cNvCxnSpPr/>
                <p:nvPr/>
              </p:nvCxnSpPr>
              <p:spPr>
                <a:xfrm>
                  <a:off x="2555776" y="4077072"/>
                  <a:ext cx="0" cy="144016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ector reto 34"/>
                <p:cNvCxnSpPr/>
                <p:nvPr/>
              </p:nvCxnSpPr>
              <p:spPr>
                <a:xfrm>
                  <a:off x="2915816" y="4077072"/>
                  <a:ext cx="0" cy="144016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ector reto 35"/>
                <p:cNvCxnSpPr/>
                <p:nvPr/>
              </p:nvCxnSpPr>
              <p:spPr>
                <a:xfrm>
                  <a:off x="3275856" y="4077072"/>
                  <a:ext cx="0" cy="144016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ector reto 36"/>
                <p:cNvCxnSpPr/>
                <p:nvPr/>
              </p:nvCxnSpPr>
              <p:spPr>
                <a:xfrm>
                  <a:off x="3635896" y="4077072"/>
                  <a:ext cx="0" cy="144016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ector reto 37"/>
                <p:cNvCxnSpPr/>
                <p:nvPr/>
              </p:nvCxnSpPr>
              <p:spPr>
                <a:xfrm>
                  <a:off x="3995936" y="4077072"/>
                  <a:ext cx="0" cy="144016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ector reto 38"/>
                <p:cNvCxnSpPr/>
                <p:nvPr/>
              </p:nvCxnSpPr>
              <p:spPr>
                <a:xfrm>
                  <a:off x="4355976" y="4077072"/>
                  <a:ext cx="0" cy="144016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Conector reto 39"/>
                <p:cNvCxnSpPr/>
                <p:nvPr/>
              </p:nvCxnSpPr>
              <p:spPr>
                <a:xfrm>
                  <a:off x="4716016" y="4077072"/>
                  <a:ext cx="0" cy="144016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Conector reto 40"/>
                <p:cNvCxnSpPr/>
                <p:nvPr/>
              </p:nvCxnSpPr>
              <p:spPr>
                <a:xfrm>
                  <a:off x="5076056" y="4077072"/>
                  <a:ext cx="0" cy="144016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Conector reto 41"/>
                <p:cNvCxnSpPr/>
                <p:nvPr/>
              </p:nvCxnSpPr>
              <p:spPr>
                <a:xfrm>
                  <a:off x="5436096" y="4077072"/>
                  <a:ext cx="0" cy="144016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Conector reto 42"/>
                <p:cNvCxnSpPr/>
                <p:nvPr/>
              </p:nvCxnSpPr>
              <p:spPr>
                <a:xfrm>
                  <a:off x="5796136" y="4077072"/>
                  <a:ext cx="0" cy="144016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Conector reto 43"/>
                <p:cNvCxnSpPr/>
                <p:nvPr/>
              </p:nvCxnSpPr>
              <p:spPr>
                <a:xfrm>
                  <a:off x="6156176" y="4077072"/>
                  <a:ext cx="0" cy="144016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0" name="CaixaDeTexto 29"/>
              <p:cNvSpPr txBox="1"/>
              <p:nvPr/>
            </p:nvSpPr>
            <p:spPr>
              <a:xfrm>
                <a:off x="6444208" y="5157192"/>
                <a:ext cx="2616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dirty="0" smtClean="0"/>
                  <a:t>t</a:t>
                </a:r>
                <a:endParaRPr lang="pt-BR" dirty="0"/>
              </a:p>
            </p:txBody>
          </p:sp>
          <p:sp>
            <p:nvSpPr>
              <p:cNvPr id="31" name="CaixaDeTexto 30"/>
              <p:cNvSpPr txBox="1"/>
              <p:nvPr/>
            </p:nvSpPr>
            <p:spPr>
              <a:xfrm>
                <a:off x="1547664" y="4005064"/>
                <a:ext cx="28886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dirty="0" smtClean="0"/>
                  <a:t>v</a:t>
                </a:r>
                <a:endParaRPr lang="pt-BR" dirty="0"/>
              </a:p>
            </p:txBody>
          </p:sp>
          <p:cxnSp>
            <p:nvCxnSpPr>
              <p:cNvPr id="32" name="Conector reto 31"/>
              <p:cNvCxnSpPr/>
              <p:nvPr/>
            </p:nvCxnSpPr>
            <p:spPr>
              <a:xfrm>
                <a:off x="1691680" y="4797152"/>
                <a:ext cx="4824536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5" name="Conector reto 44"/>
            <p:cNvCxnSpPr/>
            <p:nvPr/>
          </p:nvCxnSpPr>
          <p:spPr>
            <a:xfrm>
              <a:off x="1835696" y="4221088"/>
              <a:ext cx="360040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ector reto 45"/>
            <p:cNvCxnSpPr/>
            <p:nvPr/>
          </p:nvCxnSpPr>
          <p:spPr>
            <a:xfrm flipV="1">
              <a:off x="2195736" y="3645024"/>
              <a:ext cx="0" cy="576064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ector reto 46"/>
            <p:cNvCxnSpPr/>
            <p:nvPr/>
          </p:nvCxnSpPr>
          <p:spPr>
            <a:xfrm flipV="1">
              <a:off x="2555776" y="3645024"/>
              <a:ext cx="0" cy="576064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ector reto 47"/>
            <p:cNvCxnSpPr/>
            <p:nvPr/>
          </p:nvCxnSpPr>
          <p:spPr>
            <a:xfrm>
              <a:off x="2195736" y="3645024"/>
              <a:ext cx="360040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ector reto 48"/>
            <p:cNvCxnSpPr/>
            <p:nvPr/>
          </p:nvCxnSpPr>
          <p:spPr>
            <a:xfrm>
              <a:off x="2555776" y="4221088"/>
              <a:ext cx="360040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ector reto 49"/>
            <p:cNvCxnSpPr/>
            <p:nvPr/>
          </p:nvCxnSpPr>
          <p:spPr>
            <a:xfrm flipV="1">
              <a:off x="2915816" y="3645024"/>
              <a:ext cx="0" cy="576064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ector reto 50"/>
            <p:cNvCxnSpPr/>
            <p:nvPr/>
          </p:nvCxnSpPr>
          <p:spPr>
            <a:xfrm flipV="1">
              <a:off x="3275856" y="3645024"/>
              <a:ext cx="0" cy="576064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ector reto 51"/>
            <p:cNvCxnSpPr/>
            <p:nvPr/>
          </p:nvCxnSpPr>
          <p:spPr>
            <a:xfrm>
              <a:off x="2915816" y="3645024"/>
              <a:ext cx="360040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ector reto 52"/>
            <p:cNvCxnSpPr/>
            <p:nvPr/>
          </p:nvCxnSpPr>
          <p:spPr>
            <a:xfrm>
              <a:off x="3275856" y="4221088"/>
              <a:ext cx="360040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ector reto 53"/>
            <p:cNvCxnSpPr/>
            <p:nvPr/>
          </p:nvCxnSpPr>
          <p:spPr>
            <a:xfrm flipV="1">
              <a:off x="3635896" y="3645024"/>
              <a:ext cx="0" cy="576064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ector reto 54"/>
            <p:cNvCxnSpPr/>
            <p:nvPr/>
          </p:nvCxnSpPr>
          <p:spPr>
            <a:xfrm flipV="1">
              <a:off x="3995936" y="3645024"/>
              <a:ext cx="0" cy="576064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ector reto 55"/>
            <p:cNvCxnSpPr/>
            <p:nvPr/>
          </p:nvCxnSpPr>
          <p:spPr>
            <a:xfrm>
              <a:off x="3635896" y="3645024"/>
              <a:ext cx="360040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ector reto 56"/>
            <p:cNvCxnSpPr/>
            <p:nvPr/>
          </p:nvCxnSpPr>
          <p:spPr>
            <a:xfrm>
              <a:off x="3995936" y="4221088"/>
              <a:ext cx="360040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ector reto 57"/>
            <p:cNvCxnSpPr/>
            <p:nvPr/>
          </p:nvCxnSpPr>
          <p:spPr>
            <a:xfrm flipV="1">
              <a:off x="4355976" y="3645024"/>
              <a:ext cx="0" cy="576064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ector reto 58"/>
            <p:cNvCxnSpPr/>
            <p:nvPr/>
          </p:nvCxnSpPr>
          <p:spPr>
            <a:xfrm flipV="1">
              <a:off x="4716016" y="3645024"/>
              <a:ext cx="0" cy="576064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ector reto 59"/>
            <p:cNvCxnSpPr/>
            <p:nvPr/>
          </p:nvCxnSpPr>
          <p:spPr>
            <a:xfrm>
              <a:off x="4355976" y="3645024"/>
              <a:ext cx="360040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ector reto 60"/>
            <p:cNvCxnSpPr/>
            <p:nvPr/>
          </p:nvCxnSpPr>
          <p:spPr>
            <a:xfrm>
              <a:off x="4716016" y="4221088"/>
              <a:ext cx="360040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ector reto 61"/>
            <p:cNvCxnSpPr/>
            <p:nvPr/>
          </p:nvCxnSpPr>
          <p:spPr>
            <a:xfrm flipV="1">
              <a:off x="5076056" y="3645024"/>
              <a:ext cx="0" cy="576064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ector reto 62"/>
            <p:cNvCxnSpPr/>
            <p:nvPr/>
          </p:nvCxnSpPr>
          <p:spPr>
            <a:xfrm>
              <a:off x="5076056" y="3645024"/>
              <a:ext cx="360040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ector reto 63"/>
            <p:cNvCxnSpPr/>
            <p:nvPr/>
          </p:nvCxnSpPr>
          <p:spPr>
            <a:xfrm flipV="1">
              <a:off x="5436096" y="3645024"/>
              <a:ext cx="0" cy="576064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ector reto 64"/>
            <p:cNvCxnSpPr/>
            <p:nvPr/>
          </p:nvCxnSpPr>
          <p:spPr>
            <a:xfrm>
              <a:off x="5436096" y="4221088"/>
              <a:ext cx="360040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ector reto 65"/>
            <p:cNvCxnSpPr/>
            <p:nvPr/>
          </p:nvCxnSpPr>
          <p:spPr>
            <a:xfrm flipV="1">
              <a:off x="5796136" y="3645024"/>
              <a:ext cx="0" cy="576064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ector reto 66"/>
            <p:cNvCxnSpPr/>
            <p:nvPr/>
          </p:nvCxnSpPr>
          <p:spPr>
            <a:xfrm>
              <a:off x="5796136" y="3645024"/>
              <a:ext cx="360040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Chave esquerda 68"/>
          <p:cNvSpPr/>
          <p:nvPr/>
        </p:nvSpPr>
        <p:spPr>
          <a:xfrm rot="16200000">
            <a:off x="2735796" y="5409220"/>
            <a:ext cx="216024" cy="720080"/>
          </a:xfrm>
          <a:prstGeom prst="leftBrace">
            <a:avLst>
              <a:gd name="adj1" fmla="val 41667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0" name="Chave esquerda 69"/>
          <p:cNvSpPr/>
          <p:nvPr/>
        </p:nvSpPr>
        <p:spPr>
          <a:xfrm rot="16200000">
            <a:off x="3455876" y="5409220"/>
            <a:ext cx="216024" cy="720080"/>
          </a:xfrm>
          <a:prstGeom prst="leftBrace">
            <a:avLst>
              <a:gd name="adj1" fmla="val 41667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1" name="Chave esquerda 70"/>
          <p:cNvSpPr/>
          <p:nvPr/>
        </p:nvSpPr>
        <p:spPr>
          <a:xfrm rot="16200000">
            <a:off x="4175956" y="5409220"/>
            <a:ext cx="216024" cy="720080"/>
          </a:xfrm>
          <a:prstGeom prst="leftBrace">
            <a:avLst>
              <a:gd name="adj1" fmla="val 41667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2" name="CaixaDeTexto 71"/>
          <p:cNvSpPr txBox="1"/>
          <p:nvPr/>
        </p:nvSpPr>
        <p:spPr>
          <a:xfrm>
            <a:off x="2699792" y="587727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T</a:t>
            </a:r>
            <a:endParaRPr lang="pt-BR" dirty="0"/>
          </a:p>
        </p:txBody>
      </p:sp>
      <p:sp>
        <p:nvSpPr>
          <p:cNvPr id="73" name="CaixaDeTexto 72"/>
          <p:cNvSpPr txBox="1"/>
          <p:nvPr/>
        </p:nvSpPr>
        <p:spPr>
          <a:xfrm>
            <a:off x="2699792" y="587727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T</a:t>
            </a:r>
            <a:endParaRPr lang="pt-BR" b="1" dirty="0"/>
          </a:p>
        </p:txBody>
      </p:sp>
      <p:sp>
        <p:nvSpPr>
          <p:cNvPr id="74" name="CaixaDeTexto 73"/>
          <p:cNvSpPr txBox="1"/>
          <p:nvPr/>
        </p:nvSpPr>
        <p:spPr>
          <a:xfrm>
            <a:off x="3419872" y="587727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T</a:t>
            </a:r>
            <a:endParaRPr lang="pt-BR" b="1" dirty="0"/>
          </a:p>
        </p:txBody>
      </p:sp>
      <p:sp>
        <p:nvSpPr>
          <p:cNvPr id="75" name="CaixaDeTexto 74"/>
          <p:cNvSpPr txBox="1"/>
          <p:nvPr/>
        </p:nvSpPr>
        <p:spPr>
          <a:xfrm>
            <a:off x="4139952" y="587727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T</a:t>
            </a:r>
            <a:endParaRPr lang="pt-BR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Período e Frequência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Frequência “F” → Grandeza Física Ondulatória que quantifica o número de ocorrências de um evento em um determinado intervalo de tempo;</a:t>
            </a:r>
          </a:p>
          <a:p>
            <a:r>
              <a:rPr lang="pt-BR" sz="2800" dirty="0" smtClean="0"/>
              <a:t>F = 1/T</a:t>
            </a:r>
          </a:p>
          <a:p>
            <a:r>
              <a:rPr lang="pt-BR" sz="2800" dirty="0" smtClean="0"/>
              <a:t>Período “T” → tempo decorrido para que o sinal se repita;</a:t>
            </a:r>
          </a:p>
          <a:p>
            <a:r>
              <a:rPr lang="pt-BR" sz="2800" dirty="0" smtClean="0"/>
              <a:t>Ex: Um sinal de </a:t>
            </a:r>
            <a:r>
              <a:rPr lang="pt-BR" sz="2800" dirty="0" err="1" smtClean="0"/>
              <a:t>clock</a:t>
            </a:r>
            <a:r>
              <a:rPr lang="pt-BR" sz="2800" dirty="0" smtClean="0"/>
              <a:t> se repete a cada 1ms. Qual a sua frequência?</a:t>
            </a:r>
          </a:p>
          <a:p>
            <a:r>
              <a:rPr lang="pt-BR" sz="2800" dirty="0" smtClean="0"/>
              <a:t>R: T = 1ms = 1x10</a:t>
            </a:r>
            <a:r>
              <a:rPr lang="pt-BR" sz="2800" baseline="30000" dirty="0" smtClean="0"/>
              <a:t>-3</a:t>
            </a:r>
            <a:r>
              <a:rPr lang="pt-BR" sz="2800" dirty="0" smtClean="0"/>
              <a:t>s → F = 1/10</a:t>
            </a:r>
            <a:r>
              <a:rPr lang="pt-BR" sz="2800" baseline="30000" dirty="0" smtClean="0"/>
              <a:t>-3</a:t>
            </a:r>
            <a:r>
              <a:rPr lang="pt-BR" sz="2800" dirty="0" smtClean="0"/>
              <a:t>Hz = 10</a:t>
            </a:r>
            <a:r>
              <a:rPr lang="pt-BR" sz="2800" baseline="30000" dirty="0" smtClean="0"/>
              <a:t>3</a:t>
            </a:r>
            <a:r>
              <a:rPr lang="pt-BR" sz="2800" dirty="0" smtClean="0"/>
              <a:t>Hz = 1KHz</a:t>
            </a:r>
            <a:endParaRPr lang="pt-BR" sz="28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nat. Daniel Duarte Abdala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14</a:t>
            </a:fld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Flip-Flop RS controlado por </a:t>
            </a:r>
            <a:r>
              <a:rPr lang="pt-BR" sz="3600" dirty="0" err="1" smtClean="0"/>
              <a:t>clock</a:t>
            </a:r>
            <a:endParaRPr lang="pt-BR" sz="36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nat.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15</a:t>
            </a:fld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844824"/>
            <a:ext cx="6181725" cy="25241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4437112"/>
            <a:ext cx="167640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FF-RS/CLK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Quando CLK = 0 as portas NAND da esquerda sempre produzirão saída 1. O </a:t>
            </a:r>
            <a:r>
              <a:rPr lang="pt-BR" sz="2800" dirty="0" err="1" smtClean="0"/>
              <a:t>latche-RS</a:t>
            </a:r>
            <a:r>
              <a:rPr lang="pt-BR" sz="2800" dirty="0" smtClean="0"/>
              <a:t> estará no estado estável é as saídas anteriores se manterão, independentemente das entradas R e S;</a:t>
            </a:r>
          </a:p>
          <a:p>
            <a:r>
              <a:rPr lang="pt-BR" sz="2800" dirty="0" smtClean="0"/>
              <a:t>Quando CLK = 1 o circuito passa a funcionar como um </a:t>
            </a:r>
            <a:r>
              <a:rPr lang="pt-BR" sz="2800" dirty="0" err="1" smtClean="0"/>
              <a:t>latche-RS</a:t>
            </a:r>
            <a:r>
              <a:rPr lang="pt-BR" sz="2800" dirty="0" smtClean="0"/>
              <a:t> normal;</a:t>
            </a:r>
          </a:p>
          <a:p>
            <a:r>
              <a:rPr lang="pt-BR" sz="2800" dirty="0" smtClean="0"/>
              <a:t>CLK funciona como uma chave. Apenas dita quando o circuito pode ou não funcionar;</a:t>
            </a:r>
          </a:p>
          <a:p>
            <a:r>
              <a:rPr lang="pt-BR" sz="2800" dirty="0" smtClean="0"/>
              <a:t>Estado não permitido, persiste.</a:t>
            </a:r>
            <a:endParaRPr lang="pt-BR" sz="28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16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Retângulo 92"/>
          <p:cNvSpPr/>
          <p:nvPr/>
        </p:nvSpPr>
        <p:spPr>
          <a:xfrm>
            <a:off x="2843808" y="3212976"/>
            <a:ext cx="360040" cy="10801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4" name="Retângulo 93"/>
          <p:cNvSpPr/>
          <p:nvPr/>
        </p:nvSpPr>
        <p:spPr>
          <a:xfrm>
            <a:off x="3563888" y="3212976"/>
            <a:ext cx="360040" cy="10801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6" name="Retângulo 95"/>
          <p:cNvSpPr/>
          <p:nvPr/>
        </p:nvSpPr>
        <p:spPr>
          <a:xfrm>
            <a:off x="4283968" y="3212976"/>
            <a:ext cx="360040" cy="10801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7" name="Retângulo 96"/>
          <p:cNvSpPr/>
          <p:nvPr/>
        </p:nvSpPr>
        <p:spPr>
          <a:xfrm>
            <a:off x="5004048" y="3212976"/>
            <a:ext cx="360040" cy="10801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8" name="Retângulo 97"/>
          <p:cNvSpPr/>
          <p:nvPr/>
        </p:nvSpPr>
        <p:spPr>
          <a:xfrm>
            <a:off x="5724128" y="3212976"/>
            <a:ext cx="360040" cy="10801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9" name="Retângulo 98"/>
          <p:cNvSpPr/>
          <p:nvPr/>
        </p:nvSpPr>
        <p:spPr>
          <a:xfrm>
            <a:off x="6444208" y="3212976"/>
            <a:ext cx="360040" cy="10801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FF-RS/CLK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17</a:t>
            </a:fld>
            <a:endParaRPr lang="pt-BR" dirty="0"/>
          </a:p>
        </p:txBody>
      </p:sp>
      <p:grpSp>
        <p:nvGrpSpPr>
          <p:cNvPr id="7" name="Grupo 6"/>
          <p:cNvGrpSpPr/>
          <p:nvPr/>
        </p:nvGrpSpPr>
        <p:grpSpPr>
          <a:xfrm>
            <a:off x="2195736" y="1484784"/>
            <a:ext cx="5158154" cy="1521460"/>
            <a:chOff x="1547664" y="2843644"/>
            <a:chExt cx="5158154" cy="1521460"/>
          </a:xfrm>
        </p:grpSpPr>
        <p:grpSp>
          <p:nvGrpSpPr>
            <p:cNvPr id="8" name="Grupo 68"/>
            <p:cNvGrpSpPr/>
            <p:nvPr/>
          </p:nvGrpSpPr>
          <p:grpSpPr>
            <a:xfrm>
              <a:off x="1547664" y="2843644"/>
              <a:ext cx="5158154" cy="1521460"/>
              <a:chOff x="1547664" y="4005064"/>
              <a:chExt cx="5158154" cy="1521460"/>
            </a:xfrm>
          </p:grpSpPr>
          <p:cxnSp>
            <p:nvCxnSpPr>
              <p:cNvPr id="32" name="Conector de seta reta 31"/>
              <p:cNvCxnSpPr/>
              <p:nvPr/>
            </p:nvCxnSpPr>
            <p:spPr>
              <a:xfrm>
                <a:off x="1691680" y="5373216"/>
                <a:ext cx="4752528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ector de seta reta 32"/>
              <p:cNvCxnSpPr/>
              <p:nvPr/>
            </p:nvCxnSpPr>
            <p:spPr>
              <a:xfrm flipV="1">
                <a:off x="1835696" y="4221088"/>
                <a:ext cx="0" cy="129614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4" name="Grupo 65"/>
              <p:cNvGrpSpPr/>
              <p:nvPr/>
            </p:nvGrpSpPr>
            <p:grpSpPr>
              <a:xfrm>
                <a:off x="2195736" y="4581128"/>
                <a:ext cx="3960440" cy="936104"/>
                <a:chOff x="2195736" y="4077072"/>
                <a:chExt cx="3960440" cy="1440160"/>
              </a:xfrm>
            </p:grpSpPr>
            <p:cxnSp>
              <p:nvCxnSpPr>
                <p:cNvPr id="38" name="Conector reto 37"/>
                <p:cNvCxnSpPr/>
                <p:nvPr/>
              </p:nvCxnSpPr>
              <p:spPr>
                <a:xfrm>
                  <a:off x="2195736" y="4077072"/>
                  <a:ext cx="0" cy="144016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ector reto 38"/>
                <p:cNvCxnSpPr/>
                <p:nvPr/>
              </p:nvCxnSpPr>
              <p:spPr>
                <a:xfrm>
                  <a:off x="2555776" y="4077072"/>
                  <a:ext cx="0" cy="144016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Conector reto 39"/>
                <p:cNvCxnSpPr/>
                <p:nvPr/>
              </p:nvCxnSpPr>
              <p:spPr>
                <a:xfrm>
                  <a:off x="2915816" y="4077072"/>
                  <a:ext cx="0" cy="144016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Conector reto 40"/>
                <p:cNvCxnSpPr/>
                <p:nvPr/>
              </p:nvCxnSpPr>
              <p:spPr>
                <a:xfrm>
                  <a:off x="3275856" y="4077072"/>
                  <a:ext cx="0" cy="144016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Conector reto 41"/>
                <p:cNvCxnSpPr/>
                <p:nvPr/>
              </p:nvCxnSpPr>
              <p:spPr>
                <a:xfrm>
                  <a:off x="3635896" y="4077072"/>
                  <a:ext cx="0" cy="144016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Conector reto 42"/>
                <p:cNvCxnSpPr/>
                <p:nvPr/>
              </p:nvCxnSpPr>
              <p:spPr>
                <a:xfrm>
                  <a:off x="3995936" y="4077072"/>
                  <a:ext cx="0" cy="144016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Conector reto 43"/>
                <p:cNvCxnSpPr/>
                <p:nvPr/>
              </p:nvCxnSpPr>
              <p:spPr>
                <a:xfrm>
                  <a:off x="4355976" y="4077072"/>
                  <a:ext cx="0" cy="144016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Conector reto 44"/>
                <p:cNvCxnSpPr/>
                <p:nvPr/>
              </p:nvCxnSpPr>
              <p:spPr>
                <a:xfrm>
                  <a:off x="4716016" y="4077072"/>
                  <a:ext cx="0" cy="144016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Conector reto 45"/>
                <p:cNvCxnSpPr/>
                <p:nvPr/>
              </p:nvCxnSpPr>
              <p:spPr>
                <a:xfrm>
                  <a:off x="5076056" y="4077072"/>
                  <a:ext cx="0" cy="144016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Conector reto 46"/>
                <p:cNvCxnSpPr/>
                <p:nvPr/>
              </p:nvCxnSpPr>
              <p:spPr>
                <a:xfrm>
                  <a:off x="5436096" y="4077072"/>
                  <a:ext cx="0" cy="144016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Conector reto 47"/>
                <p:cNvCxnSpPr/>
                <p:nvPr/>
              </p:nvCxnSpPr>
              <p:spPr>
                <a:xfrm>
                  <a:off x="5796136" y="4077072"/>
                  <a:ext cx="0" cy="144016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Conector reto 48"/>
                <p:cNvCxnSpPr/>
                <p:nvPr/>
              </p:nvCxnSpPr>
              <p:spPr>
                <a:xfrm>
                  <a:off x="6156176" y="4077072"/>
                  <a:ext cx="0" cy="144016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5" name="CaixaDeTexto 34"/>
              <p:cNvSpPr txBox="1"/>
              <p:nvPr/>
            </p:nvSpPr>
            <p:spPr>
              <a:xfrm>
                <a:off x="6444208" y="5157192"/>
                <a:ext cx="2616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dirty="0" smtClean="0"/>
                  <a:t>t</a:t>
                </a:r>
                <a:endParaRPr lang="pt-BR" dirty="0"/>
              </a:p>
            </p:txBody>
          </p:sp>
          <p:sp>
            <p:nvSpPr>
              <p:cNvPr id="36" name="CaixaDeTexto 35"/>
              <p:cNvSpPr txBox="1"/>
              <p:nvPr/>
            </p:nvSpPr>
            <p:spPr>
              <a:xfrm>
                <a:off x="1547664" y="4005064"/>
                <a:ext cx="28886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dirty="0" smtClean="0"/>
                  <a:t>v</a:t>
                </a:r>
                <a:endParaRPr lang="pt-BR" dirty="0"/>
              </a:p>
            </p:txBody>
          </p:sp>
          <p:cxnSp>
            <p:nvCxnSpPr>
              <p:cNvPr id="37" name="Conector reto 36"/>
              <p:cNvCxnSpPr/>
              <p:nvPr/>
            </p:nvCxnSpPr>
            <p:spPr>
              <a:xfrm>
                <a:off x="1691680" y="4797152"/>
                <a:ext cx="4824536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" name="Conector reto 8"/>
            <p:cNvCxnSpPr/>
            <p:nvPr/>
          </p:nvCxnSpPr>
          <p:spPr>
            <a:xfrm>
              <a:off x="1835696" y="4221088"/>
              <a:ext cx="360040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to 9"/>
            <p:cNvCxnSpPr/>
            <p:nvPr/>
          </p:nvCxnSpPr>
          <p:spPr>
            <a:xfrm flipV="1">
              <a:off x="2195736" y="3645024"/>
              <a:ext cx="0" cy="576064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to 10"/>
            <p:cNvCxnSpPr/>
            <p:nvPr/>
          </p:nvCxnSpPr>
          <p:spPr>
            <a:xfrm flipV="1">
              <a:off x="2555776" y="3645024"/>
              <a:ext cx="0" cy="576064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1"/>
            <p:cNvCxnSpPr/>
            <p:nvPr/>
          </p:nvCxnSpPr>
          <p:spPr>
            <a:xfrm>
              <a:off x="2195736" y="3645024"/>
              <a:ext cx="360040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/>
            <p:nvPr/>
          </p:nvCxnSpPr>
          <p:spPr>
            <a:xfrm>
              <a:off x="2555776" y="4221088"/>
              <a:ext cx="360040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to 13"/>
            <p:cNvCxnSpPr/>
            <p:nvPr/>
          </p:nvCxnSpPr>
          <p:spPr>
            <a:xfrm flipV="1">
              <a:off x="2915816" y="3645024"/>
              <a:ext cx="0" cy="576064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to 14"/>
            <p:cNvCxnSpPr/>
            <p:nvPr/>
          </p:nvCxnSpPr>
          <p:spPr>
            <a:xfrm flipV="1">
              <a:off x="3275856" y="3645024"/>
              <a:ext cx="0" cy="576064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/>
            <p:nvPr/>
          </p:nvCxnSpPr>
          <p:spPr>
            <a:xfrm>
              <a:off x="2915816" y="3645024"/>
              <a:ext cx="360040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6"/>
            <p:cNvCxnSpPr/>
            <p:nvPr/>
          </p:nvCxnSpPr>
          <p:spPr>
            <a:xfrm>
              <a:off x="3275856" y="4221088"/>
              <a:ext cx="360040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to 17"/>
            <p:cNvCxnSpPr/>
            <p:nvPr/>
          </p:nvCxnSpPr>
          <p:spPr>
            <a:xfrm flipV="1">
              <a:off x="3635896" y="3645024"/>
              <a:ext cx="0" cy="576064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to 18"/>
            <p:cNvCxnSpPr/>
            <p:nvPr/>
          </p:nvCxnSpPr>
          <p:spPr>
            <a:xfrm flipV="1">
              <a:off x="3995936" y="3645024"/>
              <a:ext cx="0" cy="576064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19"/>
            <p:cNvCxnSpPr/>
            <p:nvPr/>
          </p:nvCxnSpPr>
          <p:spPr>
            <a:xfrm>
              <a:off x="3635896" y="3645024"/>
              <a:ext cx="360040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0"/>
            <p:cNvCxnSpPr/>
            <p:nvPr/>
          </p:nvCxnSpPr>
          <p:spPr>
            <a:xfrm>
              <a:off x="3995936" y="4221088"/>
              <a:ext cx="360040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ector reto 21"/>
            <p:cNvCxnSpPr/>
            <p:nvPr/>
          </p:nvCxnSpPr>
          <p:spPr>
            <a:xfrm flipV="1">
              <a:off x="4355976" y="3645024"/>
              <a:ext cx="0" cy="576064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ector reto 22"/>
            <p:cNvCxnSpPr/>
            <p:nvPr/>
          </p:nvCxnSpPr>
          <p:spPr>
            <a:xfrm flipV="1">
              <a:off x="4716016" y="3645024"/>
              <a:ext cx="0" cy="576064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ector reto 23"/>
            <p:cNvCxnSpPr/>
            <p:nvPr/>
          </p:nvCxnSpPr>
          <p:spPr>
            <a:xfrm>
              <a:off x="4355976" y="3645024"/>
              <a:ext cx="360040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ector reto 24"/>
            <p:cNvCxnSpPr/>
            <p:nvPr/>
          </p:nvCxnSpPr>
          <p:spPr>
            <a:xfrm>
              <a:off x="4716016" y="4221088"/>
              <a:ext cx="360040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ector reto 25"/>
            <p:cNvCxnSpPr/>
            <p:nvPr/>
          </p:nvCxnSpPr>
          <p:spPr>
            <a:xfrm flipV="1">
              <a:off x="5076056" y="3645024"/>
              <a:ext cx="0" cy="576064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ector reto 26"/>
            <p:cNvCxnSpPr/>
            <p:nvPr/>
          </p:nvCxnSpPr>
          <p:spPr>
            <a:xfrm>
              <a:off x="5076056" y="3645024"/>
              <a:ext cx="360040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ector reto 27"/>
            <p:cNvCxnSpPr/>
            <p:nvPr/>
          </p:nvCxnSpPr>
          <p:spPr>
            <a:xfrm flipV="1">
              <a:off x="5436096" y="3645024"/>
              <a:ext cx="0" cy="576064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ector reto 28"/>
            <p:cNvCxnSpPr/>
            <p:nvPr/>
          </p:nvCxnSpPr>
          <p:spPr>
            <a:xfrm>
              <a:off x="5436096" y="4221088"/>
              <a:ext cx="360040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ector reto 29"/>
            <p:cNvCxnSpPr/>
            <p:nvPr/>
          </p:nvCxnSpPr>
          <p:spPr>
            <a:xfrm flipV="1">
              <a:off x="5796136" y="3645024"/>
              <a:ext cx="0" cy="576064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ector reto 30"/>
            <p:cNvCxnSpPr/>
            <p:nvPr/>
          </p:nvCxnSpPr>
          <p:spPr>
            <a:xfrm>
              <a:off x="5796136" y="3645024"/>
              <a:ext cx="360040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upo 68"/>
          <p:cNvGrpSpPr/>
          <p:nvPr/>
        </p:nvGrpSpPr>
        <p:grpSpPr>
          <a:xfrm>
            <a:off x="2195736" y="2780928"/>
            <a:ext cx="5158154" cy="1521460"/>
            <a:chOff x="1547664" y="4005064"/>
            <a:chExt cx="5158154" cy="1521460"/>
          </a:xfrm>
        </p:grpSpPr>
        <p:cxnSp>
          <p:nvCxnSpPr>
            <p:cNvPr id="75" name="Conector de seta reta 74"/>
            <p:cNvCxnSpPr/>
            <p:nvPr/>
          </p:nvCxnSpPr>
          <p:spPr>
            <a:xfrm>
              <a:off x="1691680" y="5373216"/>
              <a:ext cx="475252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onector de seta reta 75"/>
            <p:cNvCxnSpPr/>
            <p:nvPr/>
          </p:nvCxnSpPr>
          <p:spPr>
            <a:xfrm flipV="1">
              <a:off x="1835696" y="4221088"/>
              <a:ext cx="0" cy="129614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7" name="Grupo 65"/>
            <p:cNvGrpSpPr/>
            <p:nvPr/>
          </p:nvGrpSpPr>
          <p:grpSpPr>
            <a:xfrm>
              <a:off x="2195736" y="4581128"/>
              <a:ext cx="3960440" cy="936104"/>
              <a:chOff x="2195736" y="4077072"/>
              <a:chExt cx="3960440" cy="1440160"/>
            </a:xfrm>
          </p:grpSpPr>
          <p:cxnSp>
            <p:nvCxnSpPr>
              <p:cNvPr id="81" name="Conector reto 80"/>
              <p:cNvCxnSpPr/>
              <p:nvPr/>
            </p:nvCxnSpPr>
            <p:spPr>
              <a:xfrm>
                <a:off x="219573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Conector reto 81"/>
              <p:cNvCxnSpPr/>
              <p:nvPr/>
            </p:nvCxnSpPr>
            <p:spPr>
              <a:xfrm>
                <a:off x="255577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Conector reto 82"/>
              <p:cNvCxnSpPr/>
              <p:nvPr/>
            </p:nvCxnSpPr>
            <p:spPr>
              <a:xfrm>
                <a:off x="291581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Conector reto 83"/>
              <p:cNvCxnSpPr/>
              <p:nvPr/>
            </p:nvCxnSpPr>
            <p:spPr>
              <a:xfrm>
                <a:off x="327585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Conector reto 84"/>
              <p:cNvCxnSpPr/>
              <p:nvPr/>
            </p:nvCxnSpPr>
            <p:spPr>
              <a:xfrm>
                <a:off x="363589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Conector reto 85"/>
              <p:cNvCxnSpPr/>
              <p:nvPr/>
            </p:nvCxnSpPr>
            <p:spPr>
              <a:xfrm>
                <a:off x="399593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Conector reto 86"/>
              <p:cNvCxnSpPr/>
              <p:nvPr/>
            </p:nvCxnSpPr>
            <p:spPr>
              <a:xfrm>
                <a:off x="435597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Conector reto 87"/>
              <p:cNvCxnSpPr/>
              <p:nvPr/>
            </p:nvCxnSpPr>
            <p:spPr>
              <a:xfrm>
                <a:off x="471601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Conector reto 88"/>
              <p:cNvCxnSpPr/>
              <p:nvPr/>
            </p:nvCxnSpPr>
            <p:spPr>
              <a:xfrm>
                <a:off x="507605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Conector reto 89"/>
              <p:cNvCxnSpPr/>
              <p:nvPr/>
            </p:nvCxnSpPr>
            <p:spPr>
              <a:xfrm>
                <a:off x="543609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Conector reto 90"/>
              <p:cNvCxnSpPr/>
              <p:nvPr/>
            </p:nvCxnSpPr>
            <p:spPr>
              <a:xfrm>
                <a:off x="579613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Conector reto 91"/>
              <p:cNvCxnSpPr/>
              <p:nvPr/>
            </p:nvCxnSpPr>
            <p:spPr>
              <a:xfrm>
                <a:off x="615617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8" name="CaixaDeTexto 77"/>
            <p:cNvSpPr txBox="1"/>
            <p:nvPr/>
          </p:nvSpPr>
          <p:spPr>
            <a:xfrm>
              <a:off x="6444208" y="5157192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t</a:t>
              </a:r>
              <a:endParaRPr lang="pt-BR" dirty="0"/>
            </a:p>
          </p:txBody>
        </p:sp>
        <p:sp>
          <p:nvSpPr>
            <p:cNvPr id="79" name="CaixaDeTexto 78"/>
            <p:cNvSpPr txBox="1"/>
            <p:nvPr/>
          </p:nvSpPr>
          <p:spPr>
            <a:xfrm>
              <a:off x="1547664" y="4005064"/>
              <a:ext cx="288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v</a:t>
              </a:r>
              <a:endParaRPr lang="pt-BR" dirty="0"/>
            </a:p>
          </p:txBody>
        </p:sp>
        <p:cxnSp>
          <p:nvCxnSpPr>
            <p:cNvPr id="80" name="Conector reto 79"/>
            <p:cNvCxnSpPr/>
            <p:nvPr/>
          </p:nvCxnSpPr>
          <p:spPr>
            <a:xfrm>
              <a:off x="1691680" y="4797152"/>
              <a:ext cx="4824536" cy="0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1" name="Conector de seta reta 100"/>
          <p:cNvCxnSpPr/>
          <p:nvPr/>
        </p:nvCxnSpPr>
        <p:spPr>
          <a:xfrm>
            <a:off x="2987824" y="4437112"/>
            <a:ext cx="720080" cy="864096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ector de seta reta 101"/>
          <p:cNvCxnSpPr/>
          <p:nvPr/>
        </p:nvCxnSpPr>
        <p:spPr>
          <a:xfrm flipH="1">
            <a:off x="3707904" y="4365104"/>
            <a:ext cx="72008" cy="936104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ector de seta reta 104"/>
          <p:cNvCxnSpPr/>
          <p:nvPr/>
        </p:nvCxnSpPr>
        <p:spPr>
          <a:xfrm flipH="1">
            <a:off x="3707904" y="4365104"/>
            <a:ext cx="720080" cy="936104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CaixaDeTexto 108"/>
          <p:cNvSpPr txBox="1"/>
          <p:nvPr/>
        </p:nvSpPr>
        <p:spPr>
          <a:xfrm>
            <a:off x="2814983" y="5373216"/>
            <a:ext cx="1901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Circuito habilitado</a:t>
            </a:r>
            <a:endParaRPr lang="pt-BR" dirty="0"/>
          </a:p>
        </p:txBody>
      </p:sp>
      <p:sp>
        <p:nvSpPr>
          <p:cNvPr id="110" name="CaixaDeTexto 109"/>
          <p:cNvSpPr txBox="1"/>
          <p:nvPr/>
        </p:nvSpPr>
        <p:spPr>
          <a:xfrm>
            <a:off x="1619672" y="2276872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CLK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Controlando Eventos por Sinais de Pulso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Idealmente, é interessante que o estado de um circuito pudesse ser alterado em um instante atônico, e não durante um período, tal como visto no FF-RS/CLK.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nat.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18</a:t>
            </a:fld>
            <a:endParaRPr lang="pt-BR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4941168"/>
            <a:ext cx="4005436" cy="13876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3645024"/>
            <a:ext cx="3994514" cy="13684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Flip-Flops</a:t>
            </a:r>
            <a:r>
              <a:rPr lang="pt-BR" dirty="0" smtClean="0"/>
              <a:t> JK Mestre Escravo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19</a:t>
            </a:fld>
            <a:endParaRPr lang="pt-BR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7900" y="2543969"/>
            <a:ext cx="748665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Na Aula Anterior 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Flip-Flops</a:t>
            </a:r>
            <a:r>
              <a:rPr lang="pt-BR" dirty="0" smtClean="0"/>
              <a:t> JK Mestre Escravo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20</a:t>
            </a:fld>
            <a:endParaRPr lang="pt-BR" dirty="0"/>
          </a:p>
        </p:txBody>
      </p:sp>
      <p:graphicFrame>
        <p:nvGraphicFramePr>
          <p:cNvPr id="7" name="Espaço Reservado para Conteúdo 39"/>
          <p:cNvGraphicFramePr>
            <a:graphicFrameLocks/>
          </p:cNvGraphicFramePr>
          <p:nvPr/>
        </p:nvGraphicFramePr>
        <p:xfrm>
          <a:off x="1403648" y="2348880"/>
          <a:ext cx="2057256" cy="33375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514314"/>
                <a:gridCol w="514314"/>
                <a:gridCol w="514314"/>
                <a:gridCol w="51431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S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err="1" smtClean="0"/>
                        <a:t>Q</a:t>
                      </a:r>
                      <a:r>
                        <a:rPr lang="pt-BR" b="1" baseline="-25000" dirty="0" err="1" smtClean="0"/>
                        <a:t>a</a:t>
                      </a:r>
                      <a:endParaRPr lang="pt-BR" b="1" baseline="-25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err="1" smtClean="0"/>
                        <a:t>Q</a:t>
                      </a:r>
                      <a:r>
                        <a:rPr lang="pt-BR" b="1" baseline="-25000" dirty="0" err="1" smtClean="0"/>
                        <a:t>f</a:t>
                      </a:r>
                      <a:endParaRPr lang="pt-BR" b="1" baseline="-2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err="1" smtClean="0"/>
                        <a:t>Qa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err="1" smtClean="0"/>
                        <a:t>Qa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err="1" smtClean="0"/>
                        <a:t>Qa</a:t>
                      </a:r>
                      <a:r>
                        <a:rPr lang="pt-BR" b="1" dirty="0" smtClean="0"/>
                        <a:t>’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err="1" smtClean="0"/>
                        <a:t>Qa</a:t>
                      </a:r>
                      <a:r>
                        <a:rPr lang="pt-BR" b="1" dirty="0" smtClean="0"/>
                        <a:t>’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aphicFrame>
        <p:nvGraphicFramePr>
          <p:cNvPr id="8" name="Espaço Reservado para Conteúdo 39"/>
          <p:cNvGraphicFramePr>
            <a:graphicFrameLocks/>
          </p:cNvGraphicFramePr>
          <p:nvPr/>
        </p:nvGraphicFramePr>
        <p:xfrm>
          <a:off x="5364088" y="3140968"/>
          <a:ext cx="1542942" cy="1854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514314"/>
                <a:gridCol w="514314"/>
                <a:gridCol w="51431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S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err="1" smtClean="0"/>
                        <a:t>Q</a:t>
                      </a:r>
                      <a:r>
                        <a:rPr lang="pt-BR" b="1" baseline="-25000" dirty="0" err="1" smtClean="0"/>
                        <a:t>f</a:t>
                      </a:r>
                      <a:endParaRPr lang="pt-BR" b="1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err="1" smtClean="0"/>
                        <a:t>Qa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err="1" smtClean="0"/>
                        <a:t>Qa</a:t>
                      </a:r>
                      <a:r>
                        <a:rPr lang="pt-BR" b="1" dirty="0" smtClean="0"/>
                        <a:t>’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Flip-Flop Tipo D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 → Data;</a:t>
            </a:r>
          </a:p>
          <a:p>
            <a:r>
              <a:rPr lang="pt-BR" dirty="0" smtClean="0"/>
              <a:t>Caso especial do Flip-Flop JK;</a:t>
            </a:r>
          </a:p>
          <a:p>
            <a:r>
              <a:rPr lang="pt-BR" dirty="0" smtClean="0"/>
              <a:t>Unidade básica de memória; 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21</a:t>
            </a:fld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4077072"/>
            <a:ext cx="573405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Espaço Reservado para Conteúdo 39"/>
          <p:cNvGraphicFramePr>
            <a:graphicFrameLocks/>
          </p:cNvGraphicFramePr>
          <p:nvPr/>
        </p:nvGraphicFramePr>
        <p:xfrm>
          <a:off x="7524328" y="2204864"/>
          <a:ext cx="1028628" cy="11125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514314"/>
                <a:gridCol w="51431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D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Q</a:t>
                      </a:r>
                      <a:endParaRPr lang="pt-BR" b="1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Flip-Flop Tipo 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Inversor com memória;</a:t>
            </a:r>
          </a:p>
          <a:p>
            <a:r>
              <a:rPr lang="pt-BR" dirty="0" smtClean="0"/>
              <a:t>Muito utilizado para a criação de contadores;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22</a:t>
            </a:fld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3933056"/>
            <a:ext cx="481012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Espaço Reservado para Conteúdo 39"/>
          <p:cNvGraphicFramePr>
            <a:graphicFrameLocks/>
          </p:cNvGraphicFramePr>
          <p:nvPr/>
        </p:nvGraphicFramePr>
        <p:xfrm>
          <a:off x="7812360" y="1844824"/>
          <a:ext cx="1028628" cy="11125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514314"/>
                <a:gridCol w="51431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T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Q</a:t>
                      </a:r>
                      <a:endParaRPr lang="pt-BR" b="1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err="1" smtClean="0"/>
                        <a:t>Qa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err="1" smtClean="0"/>
                        <a:t>Qa</a:t>
                      </a:r>
                      <a:r>
                        <a:rPr lang="pt-BR" b="1" dirty="0" smtClean="0"/>
                        <a:t>’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 Lar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23</a:t>
            </a:fld>
            <a:endParaRPr lang="pt-B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Bibliografia Comentada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99792" y="1600200"/>
            <a:ext cx="5987008" cy="4525963"/>
          </a:xfrm>
        </p:spPr>
        <p:txBody>
          <a:bodyPr>
            <a:normAutofit/>
          </a:bodyPr>
          <a:lstStyle/>
          <a:p>
            <a:r>
              <a:rPr lang="pt-BR" sz="2400" dirty="0" smtClean="0"/>
              <a:t>TOCCI, R. J., WIDMER, N. S., MOSS, G. L. </a:t>
            </a:r>
            <a:r>
              <a:rPr lang="pt-BR" sz="2400" b="1" dirty="0" smtClean="0"/>
              <a:t>Sistemas Digitais – Princípios e Aplicações</a:t>
            </a:r>
            <a:r>
              <a:rPr lang="pt-BR" sz="2400" dirty="0" smtClean="0"/>
              <a:t>. 11ª Ed. Pearson </a:t>
            </a:r>
            <a:r>
              <a:rPr lang="pt-BR" sz="2400" dirty="0" err="1" smtClean="0"/>
              <a:t>Prentice</a:t>
            </a:r>
            <a:r>
              <a:rPr lang="pt-BR" sz="2400" dirty="0" smtClean="0"/>
              <a:t> Hall, São Paulo, </a:t>
            </a:r>
            <a:r>
              <a:rPr lang="pt-BR" sz="2400" dirty="0" err="1" smtClean="0"/>
              <a:t>S.P.</a:t>
            </a:r>
            <a:r>
              <a:rPr lang="pt-BR" sz="2400" dirty="0" smtClean="0"/>
              <a:t>, 2011, Brasil.</a:t>
            </a:r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r>
              <a:rPr lang="pt-BR" sz="2400" dirty="0" smtClean="0"/>
              <a:t>CAPUANO, F. G., IDOETA, I. V. </a:t>
            </a:r>
            <a:r>
              <a:rPr lang="pt-BR" sz="2400" b="1" dirty="0" smtClean="0"/>
              <a:t>Elementos de Eletrônica Digital</a:t>
            </a:r>
            <a:r>
              <a:rPr lang="pt-BR" sz="2400" dirty="0" smtClean="0"/>
              <a:t>. 40ª Ed. Editora Érica. </a:t>
            </a:r>
          </a:p>
          <a:p>
            <a:r>
              <a:rPr lang="pt-BR" sz="2400" dirty="0" smtClean="0"/>
              <a:t>São Paulo. </a:t>
            </a:r>
            <a:r>
              <a:rPr lang="pt-BR" sz="2400" dirty="0" err="1" smtClean="0"/>
              <a:t>S.P.</a:t>
            </a:r>
            <a:r>
              <a:rPr lang="pt-BR" sz="2400" dirty="0" smtClean="0"/>
              <a:t> 2008. Brasil.</a:t>
            </a:r>
            <a:endParaRPr lang="pt-BR" sz="24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24</a:t>
            </a:fld>
            <a:endParaRPr lang="pt-BR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484784"/>
            <a:ext cx="1866900" cy="24479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125" name="AutoShape 5" descr="data:image/jpeg;base64,/9j/4AAQSkZJRgABAQAAAQABAAD/2wBDAAkGBwgHBgkIBwgKCgkLDRYPDQwMDRsUFRAWIB0iIiAdHx8kKDQsJCYxJx8fLT0tMTU3Ojo6Iys/RD84QzQ5Ojf/2wBDAQoKCg0MDRoPDxo3JR8lNzc3Nzc3Nzc3Nzc3Nzc3Nzc3Nzc3Nzc3Nzc3Nzc3Nzc3Nzc3Nzc3Nzc3Nzc3Nzc3Nzf/wAARCACpAHMDASIAAhEBAxEB/8QAGwAAAQUBAQAAAAAAAAAAAAAABQACAwQGAQf/xABMEAABAwMCAwQGBQYLBgcAAAABAgMEAAUREiEGEzEiQVFhBxQycYGhFSNCcpGSsbLB0dIXRFJTc4KTs8Lh8BYzQ1SD8SQlNDVjpMP/xAAaAQADAQEBAQAAAAAAAAAAAAABAgMABAUG/8QALhEAAgIBAgMHBAIDAQAAAAAAAAECEQMSIQQxQRMyUVJhkfAigaGxFNEjM8FC/9oADAMBAAIRAxEAPwDy4bKrS2KDElQy7JiXF3StWVRkApKQE7bnY9r5isyfbo3b5TkOMyWnZALgUfq3dIHawdsHrpH4CrY03yM5UGm7VB5w5kW7hkJSThkairJ1AfAAg+/PSnm0W1KdSzcRg9o8k+4fZ66sj/WaHJvMhY7UiUc59p8Huwfs+G1S/S8hala3pOpZBUeanJx030eZ+FdChLxM5ehcTZ4CtYULiCHFgaWTjSD2fsee/h4eFWVbLe0hfJVcEu4wwHWThxRAwMaRjPbHU9B51KL/ADEgJTLlJGMAAo2H5O1RO3eS8EB2TIVoKSklLZxjOPs57z+NHs5XzBq9CgiHKzvHe64zyz448PEH8KmEZ4IyWXQMZzoPTGfzb+6rzN6lIDYRLfSlvGhIab0jHTbTjbqPA79asfT80o0euO6dtuQ33dP9eQ8BVoxkvA2r0AoGKdUgEf8AlOj+oP20v/D/AMt3+zH7apRtXoRZ6VypdMf+cd/sx+9T0NNOrCG1vKWv2Uhobn8qs1W5tXoVhkkAAkk4AA6muLBBIIII2IPdRaM5HhS20MPKU/rSFPJRkDPUJ394J/DzqT0NmVMUhwkodWSnRgEa8bHPnUo5HKVVsNqS5lDfx+dKmKXg9aVNaGoEq2VmrqgFRIh1aeyr49tX7KpODerSkBUWIFEgctRP5aq8/H1JS5oe0kZ7Sjn/AFmrLYzuVE/GqjQbQcYJ7utW2uhIGPeK6oUMPA32p1cFOG+9VRjoFP7q602t1xLbaVKUrolI3NEjZpSUankqSCoo+rbUvBHUEgY+daWWGPvMO4MpAVfkQWoqsSHnQc4IS0k4PXB7ex99QhyIgdlhxz+kcwPwSP10I5oyVx3NRCyyt9elsdN1KUcBI8Se4VM4+2w2pqKrJVs490KvIeA+Z7+4VOLmEwyyhhAcOoasYSgHbZI6nBO53ocTsfwoLVNvWqSC0lyOxFZnRwdsvJ/SFOlKw9cvvK/vBUMU4nxv6ZH6Qp0pX19x+8f7wUl/5fsCfdKBXudjSqPQo7gnFKhqKFYjUf8AXnVoj6mIFHA5Sun31VWJwc1Ze3aif0Zz+WqoQVWQlzXzodQpKVAIRqPian1kAZIGfs1EnJI5ScDvOKcUDJ09pXeasrQxOkkipEEk4qBs5OB7qux0Jwk9+vAq0HYG6LUTDLgDjymcODLiNykeNHbtHK7xMW64483qc0NcouBKinAOPfju7qz6yShzO5LmMjpTruf/ADOaR/zDn6RqPEYNeRU62Ycb2ZooQmG78to5QHCJJbbKMr5StORk7Yz4fmrLSWXUyXU8lwHWoYKCO+j9njT13htp54PJYSvI5ucEoKeh3zuB0oA+++h90JfdSNZ21kY399c3D3DK1Fp7f9GZ1EJ4ALfxHb6lT3Z28h1PwFWY3qqm5TTbfMCY6l81wbkjGCkdE/M/moUokqKlZzncmitkiPSESyjQAuO42jUsDWvsnAz34q+ZuMHKbMkDIu8+Ljrz0b/1hXZaXEquC1oWEknSopIB+tHQ0RtcKGHC7JkrW8w6yUtx8YBLqU7qIweo9nPfvVO7XRUmNKiIZQ2wwslOFEqUeZ1J7+p7u+o9teaoLoaaWncBl0ClUOCd9qVNqGLpjk437qsqaAai5Bzyz+mqpEo6e6p5CRoj/wBF/iVVVCkyMuaKwGwSgY8aaoaQEN436mphlOdPWmrGhkkY1HpR3C+ZxBSFlSRs2Op8atx/980nqQNX41ROEtoGc/aOKnS6eaVoOBjG9VgwOLZZaUkt7kZ1g5PhUl3BFym5BH1zhx/WNVRv5+NTpf7HLfHNaxjBO4+6e781PK71IdKgvIe5XE8t9CVpSkOOcsKKc6UFWkkdxKRTLa49IYkLM081SXEISd9B0ggg9RnJGw7u6pG57Tqn33Uh7msqaOcJLZUMbEg6ds9dt9iOlQw3C1HkMElaY7bj2hRKFg4GyknYjA6jP4bV5mTu1W6SQxLEiOB6M3PYTNeclIBWtSsNt5AIJ2znPToMedB5twmsx1QHUtspyVaW0JBSFBJ0gj7JAB8++rKFuvR/XoRisBp0IJdQ0CFY1ApVpGf1beNDrw4h2apTawtIbbSFJ6EhCQfmDQxRbn9W/wDxoJJYTkSM/wA5FH/2EUNf9q4941f/AKCiFi/jA/8Ali/36KHuH/3H7w/vKaH+6XzoJPkUk9BjT8aVJPTrSqlDBwjaiLdvdlR2VhlZATgFK077nuPvof301RI6Gu+kuZKcJSX0ugn9Dvf8u/8AloqJdlfP8XkY96P21DbWDNuESKCcyH22tj/KUB+uj1wjWNVwVaIFvnJlKlCM3KMklKjrCSrTjv61Kc8cXVCxwZ2u8vn3An0I/wB0aV8NH71dTaHwd48rP3EfvVactbbvGRs0J971czfV0qK8q0hWCfkTV15qzS5/0RaBdETlShHS+5ICm/bwVYG+MZIodrjXQPY5/MgYm2vD/gyh/wBJP71d+jnB/wAOT/Yj96tTc+G4MezyZEabcUvMMOuhxx4FCuWvR7IGe0c43ofd27NZFKgzZd5XcEMJUtTLqNAWpIOMHcdaePEY3yQew4jzIDIhPNK1ITKSoDY8j/Op22VFSAWn0FPsnkKCU+YIOU/DI8q0SeEJDsmGxGu0ha+Yyie2FdpgLRq1DxHd76GwI9oes0u4ybpfUphupbdLXL0qKlEJ0gnfYAnpUss8M+aZlh4hdUD5lvcfKOeuatKc6ezzAM+GMfMZqNNkQejchfiFkNj82fnRxi1xUToNul3m7CdPShyOhltBSlC/Y1knIONzjbwqk1FaiQ0yr5e5jLTzzzUcxGw4V8pWlSjkjAzjFSWjknt89Ruyzpc18+xRZgqjuICTEYZ57S3QhLy1qShYVjOD4UAlMFlqWs6zzlDGWlpx2s9SAPnVmfdJKJLog3CUuOFENLcASpSe4kZOKHyblNkt8qRKccRnOlRGKCjji21dk1HNdSqvnoVwBilTgRj/ADpVi4api6fjejEOxR3bY1cJ90agtPLWhoLZUvUU9T2enWuyUkluNGLZFwj6mL/FXcXGER2ypZL6wlJUEnSCTt1xWjizZhvtuRf+I7ZOhJcU9palIUhCkpOnUcDG5GM+BoMvhNTMieidcWIrEJbaFPrQohRcBKdhuNvwzQS5xWYcksxprUxsAHnNpUkE+G9c8lGb2ZVXFcjTWG1swuI2ZU+52Z4FLryOROSpIcx2dR2x2iD8PKrcafcWr7bzxPfLdMjRkOyUhh5ojWhtWBlIBByRgd+KAy+F24bGqbfbfHk8kOmK5r1gEagNh1xigl6tsi0vssyijmux0SAEHOkLGQD5/tqTp9Q210NBwyIj1iltTpKEPzp0aKUrdIIa161nGeh/PR3iRV4fmmM/KtqbLKlpjoAcYU4GyrAyr2unU5z51k7jwiqC2563fLSzIS3rMVx5Qc3GQMY6nbFdc4Pcj21NxVfLJ6uoK0K9YUNagMlIOnBUPDNLtYbl4B1m5MK4t4juKZJTHZivqZ0vkcxQwhsA57Q3yOvdQhYjN8E29jnpS5PuKlu/WeyhA0AlOfEk5xSVwPcVFLInWoTS3rTBMnD/ALOrARjrj/vUvC/C0eZFEm9OoYEkYhtrloZU5vjWAd1b7Ad9ZtM31Ghm21cDi+RxBMIas8ZhXqrplAlRS0EtgdrVuen+dD+Ek8QqhwEyYEJ6yFzWuTMbbcLLSlZWUkqyB1O4NZZfCd5EObLTEJahOrbfBI1JKRlR0+ABGajXw5dmWnlqaSlDUVuW4NY7LThwnbxPhS7eIPq8CvdzHNylmFtG56+SM5wjUdO/uxQ8jetI7wfeWoXrLyIyMJyWVyEB4HuGjOdW42670yVwXe4sNyW8wyG2061oQ+hTiB35SDkY7/CntE3FvegEE7f5UqdgeCvhSp6FoMY7+6tg/ZJ0lrhyGhmSuKGkrddS3ltour1K7WMbDHWsgoY61MZ87lloTZXKxp0c5WnHhjOMeVdM4uVUPFqJuJri12+XKFrdvKLhcnV8oJVpSlvsJWSgZ3wQM7bbVhUspuN7QwxHEUPvpbSyCVcvJAxvvtXW7jOjt8uPNlMtjolp9aQN/AGqPOdbeDzbi0uhWoOBRCgfHPXNTWNxsMppmx4oW1cLy9CXw6/6w7KREbui1upCsKCAoJxo6Dp0oZxBb5t44/cZ5MhLDkxMVt9cchGlOE5BxgjAJ86oMSOJ7y4GYky6TVNEOBAkOL0kdDgnY+FKdK40ZmMQp0i8+sH61llxxxSjjPaAyegzXLJOLoZu+he45uFvl3C5OKsElE1bxbTcVSlhC9JxkN6cbpT0BpXOA9IZ4P4eSsBT8cPkafYLy87774A8qGKc4v4lgjUbtc4iVZGdbiNQH4Z3+dU4679JnRpkYXB6Y0Q0w6hKlKSUJ9lJx9kd1ImC30Rv+LJ0W1vPcTWmEuZMeU5GXNS+S2y6AWyktY7JwOzv8T31HYL6/SFZLWoo5VpYYSV8o6By0cxXfvv5/mrHGNxFAjPRVxrk0zcFBDja2V4fUDqA3G6tj03O9XrhfOL0xUW65P3Ftl3DaG3WChTg6YB0gnrjr371kG9uQfk3a5wE8MmK82qRcZEiUtKkEpXz3dKQoZ3BBO1F5Ud6Xcbg024yETrvEt6AEEDlxhqVjfp5eRrzFd2uIlxH1yHefBCEMFQ3a0HKQAfA+PxqVu+XQFgpmPZYkLkNYxkOLI1K8yfPPXFHSbtEaC2LdvfpM9ZJaJM5cgqUDp0N5UPPGEiiTsm2qsnEV5tCJiX5QSw+uXp35q9R0ae/Y9e7FDZt44tcDbktWn6peNDLYVoWNKshIz0zQL1+Sm3qt4cxGU6HlIA6rAwDn3U8IqW6NqS2KuMnOR8RSpAnG356VWojpCit6aT50RNqkAZJbx96mfRMpeSgNq9yxXasc+VEP5WDnrXuUKhUKJm0zD0Qg+5YqM2ed/NJ+Cwf10Hjl4G/k4fMi9AW9A4Lu8prKDLksR0upXhSdBKzj5UfakyIVujSHm1Lct9gckFa3NStclWlJ33zju60JgyrrEtqbeuyWydHQtTiUzEa8KPU7LFVp0viSW1OadiMaZvJC9OkaEtElCU9r2QfHPSuLJgytt0XjxeDzoJTIEmfxBC4bi3Z20uQrYyyltBWea4EFaydBwDg5yfCh0oy27XwlZ4Kn2X5OuSHGXNC181elJBByOyO/wAasy71xA649Jb4etrNxeQULntj64gjSeqyMkbdKoImcQJvttuqrUyV25ptplnUNGEJIGe15k1J4MnlC+LwNd5e5o27i9L4k4rkuznYkCO0qMy66slqI4opQlYSCe12VYKR392aswFqZPD4dnOXpDbsm5+ulRIU20gpCRzDqACiPLPSsTi+ps022/R6imbJTIecONRKc4HXGMnNE4F4u8YMNyeHhIjtW42/lhwo1IUrKiTv7W2aXscnlYVxOHzIxch1T77jyt1OLKz7ycn5k06I7yJLTuM8tYVjxwc0ZvUR2c+2uBw6u3NoThTbbinAo+OTQ76IuI/iL5/qGqdnPwZJ5oXtJG5uF0jjkTUurLJYSpPa64VnHv2xWEcc1OKVjGo5A8KMqtDosLaSXPWgrXy8bAY6Y8cmhQgTcbxH/wCzNS4bGl3emw8siu5NdX7kYV50qk9Rm90V/wDINKurTLwB2sPFG2ldp5lAGsp1LLR+13bnp31BgaXAjDepxKA2ny3IyNsnfyqNVwirXry8lWMakjBx4VxU+CEJTl5BSSQoDfJ6mvQmtUm7PAhhyRilpfsWOyha1BCI5Q2cgAdT0J0+4+dOCAFtJU0G3M5KyElS8Dfcb/jVQXKBpIWtxWrGoqTucdPwrqbpAByp11ZwQCtJ2B69AKGn1/Xz2NoyV3X+fnuXSAtslSUkrzpdOk4z08+/wqXbUSpIWgbDIHZx76HJu1vSAPWFlI6BSTgeHdTvpm2jOX1gKJyAk43+GfnS1XX9B0Tvuv2YSbB0pwUq236frqZI7SsBOR3YwKEG+2sbrkHPf2Tv8qcniC05IVIyOvZB2+VDblYNMvK/ZhpKQpaAsIzvnT0x3VItJU2EuhGVLSlOgD49KCo4jtQUcyEhGnGNwfzVIjiS1NqQUSWghCtRBJyflWv1/QHF1yfs/QOFIQl7U21yUoOnSAVZ7ulTxmAhTSQ0yWNKS4pQBWT1Ox3+VZ//AGhtKUFLMhACyNRWsnOD0G1TniW0cxx5t9AfWkglToIGRg7UPv8Ar+w07uvw/wCgvGjn1Zt2JGYcW4pWrnaThOdgMmrDcRtbst63xmnnEvBtDboAQBjtHBwOvd3UDRxPYx6s45IQX46EpQA8kIOnpkda6OJLHJipZnyslLi3MsvoGoqIJJ1e6jvvT+e+5mvT9/0axtuwIbQm5tNNzNILqGhhKSR0AG1KsZP4ihzJS3/Xo7YVgBCXU4SAAAPwFKlXDt7uX5D2yX/n8GVVnrUsSBIuCyiOE+9RwKmt7DcmfFZdyG3HkIXjrpJANbyRYI1mWJFpUp2OlBU42vKlgjqRt2h02G9edxnG9hUI958j6jhoYp5KyOkea3K3ybdI5EtvQvGoHOxHiDVMg56VvrlcE3PiS3yZ9onKt8UaVaGF5V1IOAOgONvAH3VM+OGVpSXLLNK8ku6YL2pzUtCidWBvjWPjtirR4h6VqW5zZElNpcjzgjNQqB1VtuJG7L9B4hwHWZofCi8IjzSCkqWMdvoMBGxPf76xa+tNq1RtCmx4a9G0riOys3Nq5ssIcUpIbW0VEaSR1z5URPoWuAzi9xT5chQ/XWs9HbEt30fQEwV6Hec4rWVlOBrV4A59236q0cSDeER5JkTgp5SFhkZykKKU4UTjbtAnG+Acb1xSnK6BZ5d/AvdN8XiH8Wlimn0L3cezdYJ8ihdemsxeI0FhKpLCm0AaypRJWdW+dummnoPESw05ojpIbIcSo9VZO4HuAxv370upms8v/gavQG1zgE+BC/2UxXofv4GBOtp963B/hr1aYjiHmxnYq440sDnNbaVu4V3kZCc6endn4pS+IdOeVF2AOEndR0q2IJ7lBPQ76vLcWzWeRL9DvEZPZmWs+Rdc/coTxF6O73w7bF3G4PW9TCFpQQw6tSsk4GxQB869uff4kUgpbhx0kpR29YOk6e1sVb7/APY1mvSg7NXwLK+kI6GV+uNhCUkHKMggnc75yPhTRk7NZ4YNhjNKuhW3fSq9mNGh5xl1LrKlIcbUFJUNiCNwR51Zk8Q3mRHcjyLlJdZdTpWha8hQPUHNDuIP/UN/coUOgroeiVOUU2FsurSAOg+AqBRA6AZqLuNMV1FNOvASywFE7VGsqJrrdJz2V/dNLtQxprF6Rr5w/bWbdBahKYaKikuNKUrckncKHeaIp9MnEg9qNbT/ANJf71YaX/vz9xP6IqkfaNc0ooB6Un0ycQHrCt35C/3qcn0y30HtQLefgsf4q82RXalSDR6cj0y3g+1bIP5S/wBtSj0y3THatUI+5xYry5NPFI3uGj0s+mm4A72WLnyfV+yg/FvpLl8TWdVtetbEdKnEr5iHio7eRFYg9aYaoooFC1K8qVNPWlVqNZ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127" name="AutoShape 7" descr="data:image/jpeg;base64,/9j/4AAQSkZJRgABAQAAAQABAAD/2wBDAAkGBwgHBgkIBwgKCgkLDRYPDQwMDRsUFRAWIB0iIiAdHx8kKDQsJCYxJx8fLT0tMTU3Ojo6Iys/RD84QzQ5Ojf/2wBDAQoKCg0MDRoPDxo3JR8lNzc3Nzc3Nzc3Nzc3Nzc3Nzc3Nzc3Nzc3Nzc3Nzc3Nzc3Nzc3Nzc3Nzc3Nzc3Nzc3Nzf/wAARCACpAHMDASIAAhEBAxEB/8QAGwAAAQUBAQAAAAAAAAAAAAAABQACAwQGAQf/xABMEAABAwMCAwQGBQYLBgcAAAABAgMEAAUREiEGEzEiQVFhBxQycYGhFSNCcpGSsbLB0dIXRFJTc4KTs8Lh8BYzQ1SD8SQlNDVjpMP/xAAaAQADAQEBAQAAAAAAAAAAAAABAgMABAUG/8QALhEAAgIBAgMHBAIDAQAAAAAAAAECEQMSIQQxQRMyUVJhkfAigaGxFNEjM8FC/9oADAMBAAIRAxEAPwDy4bKrS2KDElQy7JiXF3StWVRkApKQE7bnY9r5isyfbo3b5TkOMyWnZALgUfq3dIHawdsHrpH4CrY03yM5UGm7VB5w5kW7hkJSThkairJ1AfAAg+/PSnm0W1KdSzcRg9o8k+4fZ66sj/WaHJvMhY7UiUc59p8Huwfs+G1S/S8hala3pOpZBUeanJx030eZ+FdChLxM5ehcTZ4CtYULiCHFgaWTjSD2fsee/h4eFWVbLe0hfJVcEu4wwHWThxRAwMaRjPbHU9B51KL/ADEgJTLlJGMAAo2H5O1RO3eS8EB2TIVoKSklLZxjOPs57z+NHs5XzBq9CgiHKzvHe64zyz448PEH8KmEZ4IyWXQMZzoPTGfzb+6rzN6lIDYRLfSlvGhIab0jHTbTjbqPA79asfT80o0euO6dtuQ33dP9eQ8BVoxkvA2r0AoGKdUgEf8AlOj+oP20v/D/AMt3+zH7apRtXoRZ6VypdMf+cd/sx+9T0NNOrCG1vKWv2Uhobn8qs1W5tXoVhkkAAkk4AA6muLBBIIII2IPdRaM5HhS20MPKU/rSFPJRkDPUJ394J/DzqT0NmVMUhwkodWSnRgEa8bHPnUo5HKVVsNqS5lDfx+dKmKXg9aVNaGoEq2VmrqgFRIh1aeyr49tX7KpODerSkBUWIFEgctRP5aq8/H1JS5oe0kZ7Sjn/AFmrLYzuVE/GqjQbQcYJ7utW2uhIGPeK6oUMPA32p1cFOG+9VRjoFP7q602t1xLbaVKUrolI3NEjZpSUankqSCoo+rbUvBHUEgY+daWWGPvMO4MpAVfkQWoqsSHnQc4IS0k4PXB7ex99QhyIgdlhxz+kcwPwSP10I5oyVx3NRCyyt9elsdN1KUcBI8Se4VM4+2w2pqKrJVs490KvIeA+Z7+4VOLmEwyyhhAcOoasYSgHbZI6nBO53ocTsfwoLVNvWqSC0lyOxFZnRwdsvJ/SFOlKw9cvvK/vBUMU4nxv6ZH6Qp0pX19x+8f7wUl/5fsCfdKBXudjSqPQo7gnFKhqKFYjUf8AXnVoj6mIFHA5Sun31VWJwc1Ze3aif0Zz+WqoQVWQlzXzodQpKVAIRqPian1kAZIGfs1EnJI5ScDvOKcUDJ09pXeasrQxOkkipEEk4qBs5OB7qux0Jwk9+vAq0HYG6LUTDLgDjymcODLiNykeNHbtHK7xMW64483qc0NcouBKinAOPfju7qz6yShzO5LmMjpTruf/ADOaR/zDn6RqPEYNeRU62Ycb2ZooQmG78to5QHCJJbbKMr5StORk7Yz4fmrLSWXUyXU8lwHWoYKCO+j9njT13htp54PJYSvI5ucEoKeh3zuB0oA+++h90JfdSNZ21kY399c3D3DK1Fp7f9GZ1EJ4ALfxHb6lT3Z28h1PwFWY3qqm5TTbfMCY6l81wbkjGCkdE/M/moUokqKlZzncmitkiPSESyjQAuO42jUsDWvsnAz34q+ZuMHKbMkDIu8+Ljrz0b/1hXZaXEquC1oWEknSopIB+tHQ0RtcKGHC7JkrW8w6yUtx8YBLqU7qIweo9nPfvVO7XRUmNKiIZQ2wwslOFEqUeZ1J7+p7u+o9teaoLoaaWncBl0ClUOCd9qVNqGLpjk437qsqaAai5Bzyz+mqpEo6e6p5CRoj/wBF/iVVVCkyMuaKwGwSgY8aaoaQEN436mphlOdPWmrGhkkY1HpR3C+ZxBSFlSRs2Op8atx/980nqQNX41ROEtoGc/aOKnS6eaVoOBjG9VgwOLZZaUkt7kZ1g5PhUl3BFym5BH1zhx/WNVRv5+NTpf7HLfHNaxjBO4+6e781PK71IdKgvIe5XE8t9CVpSkOOcsKKc6UFWkkdxKRTLa49IYkLM081SXEISd9B0ggg9RnJGw7u6pG57Tqn33Uh7msqaOcJLZUMbEg6ds9dt9iOlQw3C1HkMElaY7bj2hRKFg4GyknYjA6jP4bV5mTu1W6SQxLEiOB6M3PYTNeclIBWtSsNt5AIJ2znPToMedB5twmsx1QHUtspyVaW0JBSFBJ0gj7JAB8++rKFuvR/XoRisBp0IJdQ0CFY1ApVpGf1beNDrw4h2apTawtIbbSFJ6EhCQfmDQxRbn9W/wDxoJJYTkSM/wA5FH/2EUNf9q4941f/AKCiFi/jA/8Ali/36KHuH/3H7w/vKaH+6XzoJPkUk9BjT8aVJPTrSqlDBwjaiLdvdlR2VhlZATgFK077nuPvof301RI6Gu+kuZKcJSX0ugn9Dvf8u/8AloqJdlfP8XkY96P21DbWDNuESKCcyH22tj/KUB+uj1wjWNVwVaIFvnJlKlCM3KMklKjrCSrTjv61Kc8cXVCxwZ2u8vn3An0I/wB0aV8NH71dTaHwd48rP3EfvVactbbvGRs0J971czfV0qK8q0hWCfkTV15qzS5/0RaBdETlShHS+5ICm/bwVYG+MZIodrjXQPY5/MgYm2vD/gyh/wBJP71d+jnB/wAOT/Yj96tTc+G4MezyZEabcUvMMOuhxx4FCuWvR7IGe0c43ofd27NZFKgzZd5XcEMJUtTLqNAWpIOMHcdaePEY3yQew4jzIDIhPNK1ITKSoDY8j/Op22VFSAWn0FPsnkKCU+YIOU/DI8q0SeEJDsmGxGu0ha+Yyie2FdpgLRq1DxHd76GwI9oes0u4ybpfUphupbdLXL0qKlEJ0gnfYAnpUss8M+aZlh4hdUD5lvcfKOeuatKc6ezzAM+GMfMZqNNkQejchfiFkNj82fnRxi1xUToNul3m7CdPShyOhltBSlC/Y1knIONzjbwqk1FaiQ0yr5e5jLTzzzUcxGw4V8pWlSjkjAzjFSWjknt89Ruyzpc18+xRZgqjuICTEYZ57S3QhLy1qShYVjOD4UAlMFlqWs6zzlDGWlpx2s9SAPnVmfdJKJLog3CUuOFENLcASpSe4kZOKHyblNkt8qRKccRnOlRGKCjji21dk1HNdSqvnoVwBilTgRj/ADpVi4api6fjejEOxR3bY1cJ90agtPLWhoLZUvUU9T2enWuyUkluNGLZFwj6mL/FXcXGER2ypZL6wlJUEnSCTt1xWjizZhvtuRf+I7ZOhJcU9palIUhCkpOnUcDG5GM+BoMvhNTMieidcWIrEJbaFPrQohRcBKdhuNvwzQS5xWYcksxprUxsAHnNpUkE+G9c8lGb2ZVXFcjTWG1swuI2ZU+52Z4FLryOROSpIcx2dR2x2iD8PKrcafcWr7bzxPfLdMjRkOyUhh5ojWhtWBlIBByRgd+KAy+F24bGqbfbfHk8kOmK5r1gEagNh1xigl6tsi0vssyijmux0SAEHOkLGQD5/tqTp9Q210NBwyIj1iltTpKEPzp0aKUrdIIa161nGeh/PR3iRV4fmmM/KtqbLKlpjoAcYU4GyrAyr2unU5z51k7jwiqC2563fLSzIS3rMVx5Qc3GQMY6nbFdc4Pcj21NxVfLJ6uoK0K9YUNagMlIOnBUPDNLtYbl4B1m5MK4t4juKZJTHZivqZ0vkcxQwhsA57Q3yOvdQhYjN8E29jnpS5PuKlu/WeyhA0AlOfEk5xSVwPcVFLInWoTS3rTBMnD/ALOrARjrj/vUvC/C0eZFEm9OoYEkYhtrloZU5vjWAd1b7Ad9ZtM31Ghm21cDi+RxBMIas8ZhXqrplAlRS0EtgdrVuen+dD+Ek8QqhwEyYEJ6yFzWuTMbbcLLSlZWUkqyB1O4NZZfCd5EObLTEJahOrbfBI1JKRlR0+ABGajXw5dmWnlqaSlDUVuW4NY7LThwnbxPhS7eIPq8CvdzHNylmFtG56+SM5wjUdO/uxQ8jetI7wfeWoXrLyIyMJyWVyEB4HuGjOdW42670yVwXe4sNyW8wyG2061oQ+hTiB35SDkY7/CntE3FvegEE7f5UqdgeCvhSp6FoMY7+6tg/ZJ0lrhyGhmSuKGkrddS3ltour1K7WMbDHWsgoY61MZ87lloTZXKxp0c5WnHhjOMeVdM4uVUPFqJuJri12+XKFrdvKLhcnV8oJVpSlvsJWSgZ3wQM7bbVhUspuN7QwxHEUPvpbSyCVcvJAxvvtXW7jOjt8uPNlMtjolp9aQN/AGqPOdbeDzbi0uhWoOBRCgfHPXNTWNxsMppmx4oW1cLy9CXw6/6w7KREbui1upCsKCAoJxo6Dp0oZxBb5t44/cZ5MhLDkxMVt9cchGlOE5BxgjAJ86oMSOJ7y4GYky6TVNEOBAkOL0kdDgnY+FKdK40ZmMQp0i8+sH61llxxxSjjPaAyegzXLJOLoZu+he45uFvl3C5OKsElE1bxbTcVSlhC9JxkN6cbpT0BpXOA9IZ4P4eSsBT8cPkafYLy87774A8qGKc4v4lgjUbtc4iVZGdbiNQH4Z3+dU4679JnRpkYXB6Y0Q0w6hKlKSUJ9lJx9kd1ImC30Rv+LJ0W1vPcTWmEuZMeU5GXNS+S2y6AWyktY7JwOzv8T31HYL6/SFZLWoo5VpYYSV8o6By0cxXfvv5/mrHGNxFAjPRVxrk0zcFBDja2V4fUDqA3G6tj03O9XrhfOL0xUW65P3Ftl3DaG3WChTg6YB0gnrjr371kG9uQfk3a5wE8MmK82qRcZEiUtKkEpXz3dKQoZ3BBO1F5Ud6Xcbg024yETrvEt6AEEDlxhqVjfp5eRrzFd2uIlxH1yHefBCEMFQ3a0HKQAfA+PxqVu+XQFgpmPZYkLkNYxkOLI1K8yfPPXFHSbtEaC2LdvfpM9ZJaJM5cgqUDp0N5UPPGEiiTsm2qsnEV5tCJiX5QSw+uXp35q9R0ae/Y9e7FDZt44tcDbktWn6peNDLYVoWNKshIz0zQL1+Sm3qt4cxGU6HlIA6rAwDn3U8IqW6NqS2KuMnOR8RSpAnG356VWojpCit6aT50RNqkAZJbx96mfRMpeSgNq9yxXasc+VEP5WDnrXuUKhUKJm0zD0Qg+5YqM2ed/NJ+Cwf10Hjl4G/k4fMi9AW9A4Lu8prKDLksR0upXhSdBKzj5UfakyIVujSHm1Lct9gckFa3NStclWlJ33zju60JgyrrEtqbeuyWydHQtTiUzEa8KPU7LFVp0viSW1OadiMaZvJC9OkaEtElCU9r2QfHPSuLJgytt0XjxeDzoJTIEmfxBC4bi3Z20uQrYyyltBWea4EFaydBwDg5yfCh0oy27XwlZ4Kn2X5OuSHGXNC181elJBByOyO/wAasy71xA649Jb4etrNxeQULntj64gjSeqyMkbdKoImcQJvttuqrUyV25ptplnUNGEJIGe15k1J4MnlC+LwNd5e5o27i9L4k4rkuznYkCO0qMy66slqI4opQlYSCe12VYKR392aswFqZPD4dnOXpDbsm5+ulRIU20gpCRzDqACiPLPSsTi+ps022/R6imbJTIecONRKc4HXGMnNE4F4u8YMNyeHhIjtW42/lhwo1IUrKiTv7W2aXscnlYVxOHzIxch1T77jyt1OLKz7ycn5k06I7yJLTuM8tYVjxwc0ZvUR2c+2uBw6u3NoThTbbinAo+OTQ76IuI/iL5/qGqdnPwZJ5oXtJG5uF0jjkTUurLJYSpPa64VnHv2xWEcc1OKVjGo5A8KMqtDosLaSXPWgrXy8bAY6Y8cmhQgTcbxH/wCzNS4bGl3emw8siu5NdX7kYV50qk9Rm90V/wDINKurTLwB2sPFG2ldp5lAGsp1LLR+13bnp31BgaXAjDepxKA2ny3IyNsnfyqNVwirXry8lWMakjBx4VxU+CEJTl5BSSQoDfJ6mvQmtUm7PAhhyRilpfsWOyha1BCI5Q2cgAdT0J0+4+dOCAFtJU0G3M5KyElS8Dfcb/jVQXKBpIWtxWrGoqTucdPwrqbpAByp11ZwQCtJ2B69AKGn1/Xz2NoyV3X+fnuXSAtslSUkrzpdOk4z08+/wqXbUSpIWgbDIHZx76HJu1vSAPWFlI6BSTgeHdTvpm2jOX1gKJyAk43+GfnS1XX9B0Tvuv2YSbB0pwUq236frqZI7SsBOR3YwKEG+2sbrkHPf2Tv8qcniC05IVIyOvZB2+VDblYNMvK/ZhpKQpaAsIzvnT0x3VItJU2EuhGVLSlOgD49KCo4jtQUcyEhGnGNwfzVIjiS1NqQUSWghCtRBJyflWv1/QHF1yfs/QOFIQl7U21yUoOnSAVZ7ulTxmAhTSQ0yWNKS4pQBWT1Ox3+VZ//AGhtKUFLMhACyNRWsnOD0G1TniW0cxx5t9AfWkglToIGRg7UPv8Ar+w07uvw/wCgvGjn1Zt2JGYcW4pWrnaThOdgMmrDcRtbst63xmnnEvBtDboAQBjtHBwOvd3UDRxPYx6s45IQX46EpQA8kIOnpkda6OJLHJipZnyslLi3MsvoGoqIJJ1e6jvvT+e+5mvT9/0axtuwIbQm5tNNzNILqGhhKSR0AG1KsZP4ihzJS3/Xo7YVgBCXU4SAAAPwFKlXDt7uX5D2yX/n8GVVnrUsSBIuCyiOE+9RwKmt7DcmfFZdyG3HkIXjrpJANbyRYI1mWJFpUp2OlBU42vKlgjqRt2h02G9edxnG9hUI958j6jhoYp5KyOkea3K3ybdI5EtvQvGoHOxHiDVMg56VvrlcE3PiS3yZ9onKt8UaVaGF5V1IOAOgONvAH3VM+OGVpSXLLNK8ku6YL2pzUtCidWBvjWPjtirR4h6VqW5zZElNpcjzgjNQqB1VtuJG7L9B4hwHWZofCi8IjzSCkqWMdvoMBGxPf76xa+tNq1RtCmx4a9G0riOys3Nq5ssIcUpIbW0VEaSR1z5URPoWuAzi9xT5chQ/XWs9HbEt30fQEwV6Hec4rWVlOBrV4A59236q0cSDeER5JkTgp5SFhkZykKKU4UTjbtAnG+Acb1xSnK6BZ5d/AvdN8XiH8Wlimn0L3cezdYJ8ihdemsxeI0FhKpLCm0AaypRJWdW+dummnoPESw05ojpIbIcSo9VZO4HuAxv370upms8v/gavQG1zgE+BC/2UxXofv4GBOtp963B/hr1aYjiHmxnYq440sDnNbaVu4V3kZCc6endn4pS+IdOeVF2AOEndR0q2IJ7lBPQ76vLcWzWeRL9DvEZPZmWs+Rdc/coTxF6O73w7bF3G4PW9TCFpQQw6tSsk4GxQB869uff4kUgpbhx0kpR29YOk6e1sVb7/APY1mvSg7NXwLK+kI6GV+uNhCUkHKMggnc75yPhTRk7NZ4YNhjNKuhW3fSq9mNGh5xl1LrKlIcbUFJUNiCNwR51Zk8Q3mRHcjyLlJdZdTpWha8hQPUHNDuIP/UN/coUOgroeiVOUU2FsurSAOg+AqBRA6AZqLuNMV1FNOvASywFE7VGsqJrrdJz2V/dNLtQxprF6Rr5w/bWbdBahKYaKikuNKUrckncKHeaIp9MnEg9qNbT/ANJf71YaX/vz9xP6IqkfaNc0ooB6Un0ycQHrCt35C/3qcn0y30HtQLefgsf4q82RXalSDR6cj0y3g+1bIP5S/wBtSj0y3THatUI+5xYry5NPFI3uGj0s+mm4A72WLnyfV+yg/FvpLl8TWdVtetbEdKnEr5iHio7eRFYg9aYaoooFC1K8qVNPWlVqNZ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4437112"/>
            <a:ext cx="1095375" cy="16097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Nesta Aula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Fundamentos dos Circuitos Sequenciais;</a:t>
            </a:r>
          </a:p>
          <a:p>
            <a:r>
              <a:rPr lang="pt-BR" dirty="0" smtClean="0"/>
              <a:t>Circuitos com memória;</a:t>
            </a:r>
          </a:p>
          <a:p>
            <a:r>
              <a:rPr lang="pt-BR" dirty="0" smtClean="0"/>
              <a:t>Circuitos Sequenciais:</a:t>
            </a:r>
          </a:p>
          <a:p>
            <a:pPr lvl="1"/>
            <a:r>
              <a:rPr lang="pt-BR" dirty="0" smtClean="0"/>
              <a:t>Síncronos; </a:t>
            </a:r>
          </a:p>
          <a:p>
            <a:pPr lvl="1"/>
            <a:r>
              <a:rPr lang="pt-BR" dirty="0" smtClean="0"/>
              <a:t>Assíncronos;</a:t>
            </a:r>
          </a:p>
          <a:p>
            <a:r>
              <a:rPr lang="pt-BR" dirty="0" smtClean="0"/>
              <a:t>Flip-Flop tipo D;</a:t>
            </a:r>
          </a:p>
          <a:p>
            <a:r>
              <a:rPr lang="pt-BR" dirty="0" err="1" smtClean="0"/>
              <a:t>Flip-Flops</a:t>
            </a:r>
            <a:r>
              <a:rPr lang="pt-BR" dirty="0" smtClean="0"/>
              <a:t> tipo T;</a:t>
            </a:r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Circuitos com Memória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4</a:t>
            </a:fld>
            <a:endParaRPr lang="pt-B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348880"/>
            <a:ext cx="3495675" cy="914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3" y="4293096"/>
            <a:ext cx="3744416" cy="13343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10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4293096"/>
            <a:ext cx="3761095" cy="13681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err="1" smtClean="0"/>
              <a:t>Latches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 smtClean="0"/>
              <a:t>Circuito “multivibrador biestável” “síncrono”;</a:t>
            </a:r>
          </a:p>
          <a:p>
            <a:r>
              <a:rPr lang="pt-BR" sz="2800" dirty="0" smtClean="0"/>
              <a:t>Entradas retroalimentadas;</a:t>
            </a:r>
          </a:p>
          <a:p>
            <a:r>
              <a:rPr lang="pt-BR" sz="2800" dirty="0" smtClean="0"/>
              <a:t>Saída depende do estado anterior;</a:t>
            </a:r>
          </a:p>
          <a:p>
            <a:r>
              <a:rPr lang="pt-BR" sz="2800" dirty="0" smtClean="0"/>
              <a:t>S=R=0 – estado não permitido!</a:t>
            </a:r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graphicFrame>
        <p:nvGraphicFramePr>
          <p:cNvPr id="40" name="Espaço Reservado para Conteúdo 39"/>
          <p:cNvGraphicFramePr>
            <a:graphicFrameLocks noGrp="1"/>
          </p:cNvGraphicFramePr>
          <p:nvPr>
            <p:ph idx="13"/>
          </p:nvPr>
        </p:nvGraphicFramePr>
        <p:xfrm>
          <a:off x="6948264" y="3068960"/>
          <a:ext cx="2057256" cy="33375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514314"/>
                <a:gridCol w="514314"/>
                <a:gridCol w="514314"/>
                <a:gridCol w="51431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S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err="1" smtClean="0"/>
                        <a:t>Q</a:t>
                      </a:r>
                      <a:r>
                        <a:rPr lang="pt-BR" b="1" baseline="-25000" dirty="0" err="1" smtClean="0"/>
                        <a:t>a</a:t>
                      </a:r>
                      <a:endParaRPr lang="pt-BR" b="1" baseline="-25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err="1" smtClean="0"/>
                        <a:t>Q</a:t>
                      </a:r>
                      <a:r>
                        <a:rPr lang="pt-BR" b="1" baseline="-25000" dirty="0" err="1" smtClean="0"/>
                        <a:t>f</a:t>
                      </a:r>
                      <a:endParaRPr lang="pt-BR" b="1" baseline="-2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5</a:t>
            </a:fld>
            <a:endParaRPr lang="pt-BR" dirty="0"/>
          </a:p>
        </p:txBody>
      </p:sp>
      <p:grpSp>
        <p:nvGrpSpPr>
          <p:cNvPr id="39" name="Grupo 38"/>
          <p:cNvGrpSpPr/>
          <p:nvPr/>
        </p:nvGrpSpPr>
        <p:grpSpPr>
          <a:xfrm>
            <a:off x="2483768" y="4293096"/>
            <a:ext cx="2606068" cy="1665476"/>
            <a:chOff x="1187624" y="4653136"/>
            <a:chExt cx="2606068" cy="1665476"/>
          </a:xfrm>
        </p:grpSpPr>
        <p:grpSp>
          <p:nvGrpSpPr>
            <p:cNvPr id="8" name="Grupo 9"/>
            <p:cNvGrpSpPr/>
            <p:nvPr/>
          </p:nvGrpSpPr>
          <p:grpSpPr>
            <a:xfrm>
              <a:off x="2339752" y="4797152"/>
              <a:ext cx="715317" cy="504056"/>
              <a:chOff x="2843808" y="2454229"/>
              <a:chExt cx="715317" cy="504056"/>
            </a:xfrm>
          </p:grpSpPr>
          <p:sp>
            <p:nvSpPr>
              <p:cNvPr id="31" name="Fluxograma: Atraso 30"/>
              <p:cNvSpPr/>
              <p:nvPr/>
            </p:nvSpPr>
            <p:spPr>
              <a:xfrm>
                <a:off x="2843808" y="2454229"/>
                <a:ext cx="576064" cy="504056"/>
              </a:xfrm>
              <a:prstGeom prst="flowChartDelay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2" name="Elipse 31"/>
              <p:cNvSpPr/>
              <p:nvPr/>
            </p:nvSpPr>
            <p:spPr>
              <a:xfrm>
                <a:off x="3415109" y="2631586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9" name="Grupo 10"/>
            <p:cNvGrpSpPr/>
            <p:nvPr/>
          </p:nvGrpSpPr>
          <p:grpSpPr>
            <a:xfrm>
              <a:off x="2339752" y="5733256"/>
              <a:ext cx="715317" cy="504056"/>
              <a:chOff x="2843808" y="2454229"/>
              <a:chExt cx="715317" cy="504056"/>
            </a:xfrm>
          </p:grpSpPr>
          <p:sp>
            <p:nvSpPr>
              <p:cNvPr id="29" name="Fluxograma: Atraso 28"/>
              <p:cNvSpPr/>
              <p:nvPr/>
            </p:nvSpPr>
            <p:spPr>
              <a:xfrm>
                <a:off x="2843808" y="2454229"/>
                <a:ext cx="576064" cy="504056"/>
              </a:xfrm>
              <a:prstGeom prst="flowChartDelay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0" name="Elipse 29"/>
              <p:cNvSpPr/>
              <p:nvPr/>
            </p:nvSpPr>
            <p:spPr>
              <a:xfrm>
                <a:off x="3415109" y="2631586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cxnSp>
          <p:nvCxnSpPr>
            <p:cNvPr id="10" name="Conector reto 9"/>
            <p:cNvCxnSpPr>
              <a:stCxn id="32" idx="6"/>
            </p:cNvCxnSpPr>
            <p:nvPr/>
          </p:nvCxnSpPr>
          <p:spPr>
            <a:xfrm flipV="1">
              <a:off x="3055069" y="5045645"/>
              <a:ext cx="402804" cy="87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to 10"/>
            <p:cNvCxnSpPr/>
            <p:nvPr/>
          </p:nvCxnSpPr>
          <p:spPr>
            <a:xfrm flipV="1">
              <a:off x="3059509" y="5983659"/>
              <a:ext cx="402804" cy="87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1"/>
            <p:cNvCxnSpPr/>
            <p:nvPr/>
          </p:nvCxnSpPr>
          <p:spPr>
            <a:xfrm flipV="1">
              <a:off x="1936948" y="4869160"/>
              <a:ext cx="402804" cy="87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>
              <a:stCxn id="22" idx="2"/>
            </p:cNvCxnSpPr>
            <p:nvPr/>
          </p:nvCxnSpPr>
          <p:spPr>
            <a:xfrm flipV="1">
              <a:off x="2088530" y="5229200"/>
              <a:ext cx="251222" cy="234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to 13"/>
            <p:cNvCxnSpPr>
              <a:stCxn id="23" idx="2"/>
            </p:cNvCxnSpPr>
            <p:nvPr/>
          </p:nvCxnSpPr>
          <p:spPr>
            <a:xfrm flipV="1">
              <a:off x="2103388" y="5805264"/>
              <a:ext cx="236364" cy="413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to 14"/>
            <p:cNvCxnSpPr/>
            <p:nvPr/>
          </p:nvCxnSpPr>
          <p:spPr>
            <a:xfrm flipV="1">
              <a:off x="1936948" y="6165304"/>
              <a:ext cx="402804" cy="87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/>
            <p:nvPr/>
          </p:nvCxnSpPr>
          <p:spPr>
            <a:xfrm flipH="1">
              <a:off x="2123728" y="5043264"/>
              <a:ext cx="1190476" cy="61798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6"/>
            <p:cNvCxnSpPr/>
            <p:nvPr/>
          </p:nvCxnSpPr>
          <p:spPr>
            <a:xfrm flipH="1" flipV="1">
              <a:off x="2123728" y="5373216"/>
              <a:ext cx="1158726" cy="61619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to 17"/>
            <p:cNvCxnSpPr/>
            <p:nvPr/>
          </p:nvCxnSpPr>
          <p:spPr>
            <a:xfrm>
              <a:off x="2123728" y="5229200"/>
              <a:ext cx="0" cy="14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to 18"/>
            <p:cNvCxnSpPr/>
            <p:nvPr/>
          </p:nvCxnSpPr>
          <p:spPr>
            <a:xfrm>
              <a:off x="2123728" y="5661248"/>
              <a:ext cx="0" cy="14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Elipse 19"/>
            <p:cNvSpPr/>
            <p:nvPr/>
          </p:nvSpPr>
          <p:spPr>
            <a:xfrm>
              <a:off x="3275856" y="501317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1" name="Elipse 20"/>
            <p:cNvSpPr/>
            <p:nvPr/>
          </p:nvSpPr>
          <p:spPr>
            <a:xfrm>
              <a:off x="3203848" y="5949280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2" name="Elipse 21"/>
            <p:cNvSpPr/>
            <p:nvPr/>
          </p:nvSpPr>
          <p:spPr>
            <a:xfrm>
              <a:off x="2088530" y="5195540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3" name="Elipse 22"/>
            <p:cNvSpPr/>
            <p:nvPr/>
          </p:nvSpPr>
          <p:spPr>
            <a:xfrm>
              <a:off x="2103388" y="5773390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4" name="CaixaDeTexto 23"/>
            <p:cNvSpPr txBox="1"/>
            <p:nvPr/>
          </p:nvSpPr>
          <p:spPr>
            <a:xfrm>
              <a:off x="1442385" y="4653136"/>
              <a:ext cx="5373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Aharoni" pitchFamily="2" charset="-79"/>
                  <a:cs typeface="Aharoni" pitchFamily="2" charset="-79"/>
                </a:rPr>
                <a:t>SET</a:t>
              </a:r>
              <a:endParaRPr lang="pt-BR" dirty="0">
                <a:latin typeface="Aharoni" pitchFamily="2" charset="-79"/>
                <a:cs typeface="Aharoni" pitchFamily="2" charset="-79"/>
              </a:endParaRPr>
            </a:p>
          </p:txBody>
        </p:sp>
        <p:sp>
          <p:nvSpPr>
            <p:cNvPr id="25" name="CaixaDeTexto 24"/>
            <p:cNvSpPr txBox="1"/>
            <p:nvPr/>
          </p:nvSpPr>
          <p:spPr>
            <a:xfrm>
              <a:off x="1187624" y="5949280"/>
              <a:ext cx="7938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Aharoni" pitchFamily="2" charset="-79"/>
                  <a:cs typeface="Aharoni" pitchFamily="2" charset="-79"/>
                </a:rPr>
                <a:t>RESET</a:t>
              </a:r>
              <a:endParaRPr lang="pt-BR" dirty="0">
                <a:latin typeface="Aharoni" pitchFamily="2" charset="-79"/>
                <a:cs typeface="Aharoni" pitchFamily="2" charset="-79"/>
              </a:endParaRPr>
            </a:p>
          </p:txBody>
        </p:sp>
        <p:sp>
          <p:nvSpPr>
            <p:cNvPr id="26" name="CaixaDeTexto 25"/>
            <p:cNvSpPr txBox="1"/>
            <p:nvPr/>
          </p:nvSpPr>
          <p:spPr>
            <a:xfrm>
              <a:off x="3419872" y="4859868"/>
              <a:ext cx="373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Aharoni" pitchFamily="2" charset="-79"/>
                  <a:cs typeface="Aharoni" pitchFamily="2" charset="-79"/>
                </a:rPr>
                <a:t>Q</a:t>
              </a:r>
              <a:endParaRPr lang="pt-BR" dirty="0">
                <a:latin typeface="Aharoni" pitchFamily="2" charset="-79"/>
                <a:cs typeface="Aharoni" pitchFamily="2" charset="-79"/>
              </a:endParaRPr>
            </a:p>
          </p:txBody>
        </p:sp>
        <p:sp>
          <p:nvSpPr>
            <p:cNvPr id="27" name="CaixaDeTexto 26"/>
            <p:cNvSpPr txBox="1"/>
            <p:nvPr/>
          </p:nvSpPr>
          <p:spPr>
            <a:xfrm>
              <a:off x="3419872" y="5805264"/>
              <a:ext cx="373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Aharoni" pitchFamily="2" charset="-79"/>
                  <a:cs typeface="Aharoni" pitchFamily="2" charset="-79"/>
                </a:rPr>
                <a:t>Q</a:t>
              </a:r>
              <a:endParaRPr lang="pt-BR" dirty="0">
                <a:latin typeface="Aharoni" pitchFamily="2" charset="-79"/>
                <a:cs typeface="Aharoni" pitchFamily="2" charset="-79"/>
              </a:endParaRPr>
            </a:p>
          </p:txBody>
        </p:sp>
        <p:cxnSp>
          <p:nvCxnSpPr>
            <p:cNvPr id="28" name="Conector reto 27"/>
            <p:cNvCxnSpPr/>
            <p:nvPr/>
          </p:nvCxnSpPr>
          <p:spPr>
            <a:xfrm flipV="1">
              <a:off x="3540078" y="5877272"/>
              <a:ext cx="127347" cy="57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ector reto 32"/>
            <p:cNvCxnSpPr/>
            <p:nvPr/>
          </p:nvCxnSpPr>
          <p:spPr>
            <a:xfrm flipV="1">
              <a:off x="1259632" y="5949280"/>
              <a:ext cx="648072" cy="57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ector reto 34"/>
            <p:cNvCxnSpPr/>
            <p:nvPr/>
          </p:nvCxnSpPr>
          <p:spPr>
            <a:xfrm flipV="1">
              <a:off x="1547664" y="4653136"/>
              <a:ext cx="360040" cy="57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Implementação Real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6</a:t>
            </a:fld>
            <a:endParaRPr lang="pt-BR" dirty="0"/>
          </a:p>
        </p:txBody>
      </p:sp>
      <p:pic>
        <p:nvPicPr>
          <p:cNvPr id="2050" name="Picture 2" descr="C:\Users\Daniel\Dropbox\lectures\GSI008\imagens\latche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8224" y="1988840"/>
            <a:ext cx="8116264" cy="36724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Diagrama de Tempo - </a:t>
            </a:r>
            <a:r>
              <a:rPr lang="pt-BR" dirty="0" err="1" smtClean="0"/>
              <a:t>Latches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7</a:t>
            </a:fld>
            <a:endParaRPr lang="pt-B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348880"/>
            <a:ext cx="5851700" cy="3075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Latch-RS</a:t>
            </a:r>
            <a:r>
              <a:rPr lang="pt-BR" dirty="0" smtClean="0"/>
              <a:t> em VHDL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8</a:t>
            </a:fld>
            <a:endParaRPr lang="pt-BR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64052" y="1600200"/>
            <a:ext cx="3914346" cy="45259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Test</a:t>
            </a:r>
            <a:r>
              <a:rPr lang="pt-BR" dirty="0" smtClean="0"/>
              <a:t> </a:t>
            </a:r>
            <a:r>
              <a:rPr lang="pt-BR" dirty="0" err="1" smtClean="0"/>
              <a:t>Bench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9</a:t>
            </a:fld>
            <a:endParaRPr lang="pt-B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772816"/>
            <a:ext cx="3804582" cy="34053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772816"/>
            <a:ext cx="4424806" cy="35227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20"/>
  <p:tag name="MMPROD_UIDATA" val="&lt;database version=&quot;7.0&quot;&gt;&lt;object type=&quot;1&quot; unique_id=&quot;10001&quot;&gt;&lt;object type=&quot;8&quot; unique_id=&quot;11398&quot;&gt;&lt;/object&gt;&lt;object type=&quot;2&quot; unique_id=&quot;11399&quot;&gt;&lt;object type=&quot;3&quot; unique_id=&quot;11400&quot;&gt;&lt;property id=&quot;20148&quot; value=&quot;5&quot;/&gt;&lt;property id=&quot;20300&quot; value=&quot;Slide 1 - &amp;quot;Latches e Flip-Flops&amp;quot;&quot;/&gt;&lt;property id=&quot;20307&quot; value=&quot;256&quot;/&gt;&lt;/object&gt;&lt;object type=&quot;3&quot; unique_id=&quot;11401&quot;&gt;&lt;property id=&quot;20148&quot; value=&quot;5&quot;/&gt;&lt;property id=&quot;20300&quot; value=&quot;Slide 14 - &amp;quot;Período e Frequência&amp;quot;&quot;/&gt;&lt;property id=&quot;20307&quot; value=&quot;263&quot;/&gt;&lt;/object&gt;&lt;object type=&quot;3&quot; unique_id=&quot;11402&quot;&gt;&lt;property id=&quot;20148&quot; value=&quot;5&quot;/&gt;&lt;property id=&quot;20300&quot; value=&quot;Slide 2 - &amp;quot;Na Aula Anterior ...&amp;quot;&quot;/&gt;&lt;property id=&quot;20307&quot; value=&quot;264&quot;/&gt;&lt;/object&gt;&lt;object type=&quot;3&quot; unique_id=&quot;11403&quot;&gt;&lt;property id=&quot;20148&quot; value=&quot;5&quot;/&gt;&lt;property id=&quot;20300&quot; value=&quot;Slide 3 - &amp;quot;Nesta Aula&amp;quot;&quot;/&gt;&lt;property id=&quot;20307&quot; value=&quot;266&quot;/&gt;&lt;/object&gt;&lt;object type=&quot;3&quot; unique_id=&quot;11404&quot;&gt;&lt;property id=&quot;20148&quot; value=&quot;5&quot;/&gt;&lt;property id=&quot;20300&quot; value=&quot;Slide 5 - &amp;quot;Latches &amp;quot;&quot;/&gt;&lt;property id=&quot;20307&quot; value=&quot;268&quot;/&gt;&lt;/object&gt;&lt;object type=&quot;3&quot; unique_id=&quot;11405&quot;&gt;&lt;property id=&quot;20148&quot; value=&quot;5&quot;/&gt;&lt;property id=&quot;20300&quot; value=&quot;Slide 11 - &amp;quot;Outros Tipos de Latches&amp;quot;&quot;/&gt;&lt;property id=&quot;20307&quot; value=&quot;269&quot;/&gt;&lt;/object&gt;&lt;object type=&quot;3&quot; unique_id=&quot;11406&quot;&gt;&lt;property id=&quot;20148&quot; value=&quot;5&quot;/&gt;&lt;property id=&quot;20300&quot; value=&quot;Slide 7 - &amp;quot;Diagrama de Tempo - Latches&amp;quot;&quot;/&gt;&lt;property id=&quot;20307&quot; value=&quot;270&quot;/&gt;&lt;/object&gt;&lt;object type=&quot;3&quot; unique_id=&quot;11408&quot;&gt;&lt;property id=&quot;20148&quot; value=&quot;5&quot;/&gt;&lt;property id=&quot;20300&quot; value=&quot;Slide 12 - &amp;quot;Assíncrono vs Síncrono&amp;quot;&quot;/&gt;&lt;property id=&quot;20307&quot; value=&quot;272&quot;/&gt;&lt;/object&gt;&lt;object type=&quot;3&quot; unique_id=&quot;11409&quot;&gt;&lt;property id=&quot;20148&quot; value=&quot;5&quot;/&gt;&lt;property id=&quot;20300&quot; value=&quot;Slide 13 - &amp;quot;Sinal de Clock&amp;quot;&quot;/&gt;&lt;property id=&quot;20307&quot; value=&quot;273&quot;/&gt;&lt;/object&gt;&lt;object type=&quot;3&quot; unique_id=&quot;11410&quot;&gt;&lt;property id=&quot;20148&quot; value=&quot;5&quot;/&gt;&lt;property id=&quot;20300&quot; value=&quot;Slide 15 - &amp;quot;Flip-Flop RS controlado por clock&amp;quot;&quot;/&gt;&lt;property id=&quot;20307&quot; value=&quot;274&quot;/&gt;&lt;/object&gt;&lt;object type=&quot;3&quot; unique_id=&quot;11411&quot;&gt;&lt;property id=&quot;20148&quot; value=&quot;5&quot;/&gt;&lt;property id=&quot;20300&quot; value=&quot;Slide 17 - &amp;quot;Análise FF-RS/CLK&amp;quot;&quot;/&gt;&lt;property id=&quot;20307&quot; value=&quot;265&quot;/&gt;&lt;/object&gt;&lt;object type=&quot;3&quot; unique_id=&quot;11468&quot;&gt;&lt;property id=&quot;20148&quot; value=&quot;5&quot;/&gt;&lt;property id=&quot;20300&quot; value=&quot;Slide 4 - &amp;quot;Circuitos com Memória&amp;quot;&quot;/&gt;&lt;property id=&quot;20307&quot; value=&quot;275&quot;/&gt;&lt;/object&gt;&lt;object type=&quot;3&quot; unique_id=&quot;11559&quot;&gt;&lt;property id=&quot;20148&quot; value=&quot;5&quot;/&gt;&lt;property id=&quot;20300&quot; value=&quot;Slide 19 - &amp;quot;Flip-Flops JK Mestre Escravo&amp;quot;&quot;/&gt;&lt;property id=&quot;20307&quot; value=&quot;276&quot;/&gt;&lt;/object&gt;&lt;object type=&quot;3&quot; unique_id=&quot;11624&quot;&gt;&lt;property id=&quot;20148&quot; value=&quot;5&quot;/&gt;&lt;property id=&quot;20300&quot; value=&quot;Slide 16 - &amp;quot;Análise FF-RS/CLK&amp;quot;&quot;/&gt;&lt;property id=&quot;20307&quot; value=&quot;277&quot;/&gt;&lt;/object&gt;&lt;object type=&quot;3&quot; unique_id=&quot;11625&quot;&gt;&lt;property id=&quot;20148&quot; value=&quot;5&quot;/&gt;&lt;property id=&quot;20300&quot; value=&quot;Slide 18 - &amp;quot;Controlando Eventos por Sinais de Pulso&amp;quot;&quot;/&gt;&lt;property id=&quot;20307&quot; value=&quot;278&quot;/&gt;&lt;/object&gt;&lt;object type=&quot;3&quot; unique_id=&quot;11788&quot;&gt;&lt;property id=&quot;20148&quot; value=&quot;5&quot;/&gt;&lt;property id=&quot;20300&quot; value=&quot;Slide 20 - &amp;quot;Flip-Flops JK Mestre Escravo&amp;quot;&quot;/&gt;&lt;property id=&quot;20307&quot; value=&quot;279&quot;/&gt;&lt;/object&gt;&lt;object type=&quot;3&quot; unique_id=&quot;11789&quot;&gt;&lt;property id=&quot;20148&quot; value=&quot;5&quot;/&gt;&lt;property id=&quot;20300&quot; value=&quot;Slide 21 - &amp;quot;Flip-Flop Tipo D&amp;quot;&quot;/&gt;&lt;property id=&quot;20307&quot; value=&quot;280&quot;/&gt;&lt;/object&gt;&lt;object type=&quot;3&quot; unique_id=&quot;11790&quot;&gt;&lt;property id=&quot;20148&quot; value=&quot;5&quot;/&gt;&lt;property id=&quot;20300&quot; value=&quot;Slide 22 - &amp;quot;Flip-Flop Tipo T&amp;quot;&quot;/&gt;&lt;property id=&quot;20307&quot; value=&quot;281&quot;/&gt;&lt;/object&gt;&lt;object type=&quot;3&quot; unique_id=&quot;11793&quot;&gt;&lt;property id=&quot;20148&quot; value=&quot;5&quot;/&gt;&lt;property id=&quot;20300&quot; value=&quot;Slide 23 - &amp;quot;Pro Lar&amp;quot;&quot;/&gt;&lt;property id=&quot;20307&quot; value=&quot;284&quot;/&gt;&lt;/object&gt;&lt;object type=&quot;3&quot; unique_id=&quot;11864&quot;&gt;&lt;property id=&quot;20148&quot; value=&quot;5&quot;/&gt;&lt;property id=&quot;20300&quot; value=&quot;Slide 24 - &amp;quot;Bibliografia Comentada&amp;quot;&quot;/&gt;&lt;property id=&quot;20307&quot; value=&quot;285&quot;/&gt;&lt;/object&gt;&lt;object type=&quot;3&quot; unique_id=&quot;12085&quot;&gt;&lt;property id=&quot;20148&quot; value=&quot;5&quot;/&gt;&lt;property id=&quot;20300&quot; value=&quot;Slide 6 - &amp;quot;Implementação Real&amp;quot;&quot;/&gt;&lt;property id=&quot;20307&quot; value=&quot;286&quot;/&gt;&lt;/object&gt;&lt;object type=&quot;3&quot; unique_id=&quot;12086&quot;&gt;&lt;property id=&quot;20148&quot; value=&quot;5&quot;/&gt;&lt;property id=&quot;20300&quot; value=&quot;Slide 8 - &amp;quot;Latch-RS em VHDL&amp;quot;&quot;/&gt;&lt;property id=&quot;20307&quot; value=&quot;287&quot;/&gt;&lt;/object&gt;&lt;object type=&quot;3&quot; unique_id=&quot;12087&quot;&gt;&lt;property id=&quot;20148&quot; value=&quot;5&quot;/&gt;&lt;property id=&quot;20300&quot; value=&quot;Slide 9 - &amp;quot;Test Bench&amp;quot;&quot;/&gt;&lt;property id=&quot;20307&quot; value=&quot;289&quot;/&gt;&lt;/object&gt;&lt;object type=&quot;3&quot; unique_id=&quot;12088&quot;&gt;&lt;property id=&quot;20148&quot; value=&quot;5&quot;/&gt;&lt;property id=&quot;20300&quot; value=&quot;Slide 10 - &amp;quot;Diagrama de Tempo (Simulação)&amp;quot;&quot;/&gt;&lt;property id=&quot;20307&quot; value=&quot;28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ufu_model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ufu_modelo</Template>
  <TotalTime>2618</TotalTime>
  <Words>901</Words>
  <Application>Microsoft Office PowerPoint</Application>
  <PresentationFormat>Apresentação na tela (4:3)</PresentationFormat>
  <Paragraphs>232</Paragraphs>
  <Slides>24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5" baseType="lpstr">
      <vt:lpstr>ufu_modelo</vt:lpstr>
      <vt:lpstr>Latches e Flip-Flops</vt:lpstr>
      <vt:lpstr>Na Aula Anterior ...</vt:lpstr>
      <vt:lpstr>Nesta Aula</vt:lpstr>
      <vt:lpstr>Circuitos com Memória</vt:lpstr>
      <vt:lpstr>Latches </vt:lpstr>
      <vt:lpstr>Implementação Real</vt:lpstr>
      <vt:lpstr>Diagrama de Tempo - Latches</vt:lpstr>
      <vt:lpstr>Latch-RS em VHDL</vt:lpstr>
      <vt:lpstr>Test Bench</vt:lpstr>
      <vt:lpstr>Diagrama de Tempo (Simulação)</vt:lpstr>
      <vt:lpstr>Outros Tipos de Latches</vt:lpstr>
      <vt:lpstr>Assíncrono vs Síncrono</vt:lpstr>
      <vt:lpstr>Sinal de Clock</vt:lpstr>
      <vt:lpstr>Período e Frequência</vt:lpstr>
      <vt:lpstr>Flip-Flop RS controlado por clock</vt:lpstr>
      <vt:lpstr>Análise FF-RS/CLK</vt:lpstr>
      <vt:lpstr>Análise FF-RS/CLK</vt:lpstr>
      <vt:lpstr>Controlando Eventos por Sinais de Pulso</vt:lpstr>
      <vt:lpstr>Flip-Flops JK Mestre Escravo</vt:lpstr>
      <vt:lpstr>Flip-Flops JK Mestre Escravo</vt:lpstr>
      <vt:lpstr>Flip-Flop Tipo D</vt:lpstr>
      <vt:lpstr>Flip-Flop Tipo T</vt:lpstr>
      <vt:lpstr>Pro Lar</vt:lpstr>
      <vt:lpstr>Bibliografia Comentada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 Duarte Abdala</dc:creator>
  <cp:lastModifiedBy>Daniel Duarte Abdala</cp:lastModifiedBy>
  <cp:revision>265</cp:revision>
  <dcterms:created xsi:type="dcterms:W3CDTF">2012-07-13T23:11:31Z</dcterms:created>
  <dcterms:modified xsi:type="dcterms:W3CDTF">2013-08-29T11:53:14Z</dcterms:modified>
</cp:coreProperties>
</file>