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57" r:id="rId4"/>
    <p:sldId id="278" r:id="rId5"/>
    <p:sldId id="284" r:id="rId6"/>
    <p:sldId id="279" r:id="rId7"/>
    <p:sldId id="282" r:id="rId8"/>
    <p:sldId id="280" r:id="rId9"/>
    <p:sldId id="276" r:id="rId10"/>
    <p:sldId id="277" r:id="rId11"/>
    <p:sldId id="281" r:id="rId12"/>
    <p:sldId id="286" r:id="rId13"/>
    <p:sldId id="283" r:id="rId14"/>
    <p:sldId id="285" r:id="rId15"/>
    <p:sldId id="275" r:id="rId16"/>
  </p:sldIdLst>
  <p:sldSz cx="9144000" cy="6858000" type="screen4x3"/>
  <p:notesSz cx="6858000" cy="9144000"/>
  <p:custDataLst>
    <p:tags r:id="rId18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D9648-15FD-4422-9253-D14034A8D6F5}" type="datetimeFigureOut">
              <a:rPr lang="pt-BR" smtClean="0"/>
              <a:pPr/>
              <a:t>01/09/2013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21B5A-FBF1-4691-9CAF-814E7E2CDF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00392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51720" y="2132856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8" name="Retângulo de cantos arredondados 7"/>
          <p:cNvSpPr/>
          <p:nvPr userDrawn="1"/>
        </p:nvSpPr>
        <p:spPr>
          <a:xfrm>
            <a:off x="1043608" y="1916832"/>
            <a:ext cx="810039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Picture 2" descr="E:\UFU_MC\pagina\ufu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0"/>
            <a:ext cx="609600" cy="5619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  <p:sp>
        <p:nvSpPr>
          <p:cNvPr id="7" name="Retângulo de cantos arredondados 6"/>
          <p:cNvSpPr/>
          <p:nvPr userDrawn="1"/>
        </p:nvSpPr>
        <p:spPr>
          <a:xfrm>
            <a:off x="1259632" y="1412776"/>
            <a:ext cx="748883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3" hasCustomPrompt="1"/>
          </p:nvPr>
        </p:nvSpPr>
        <p:spPr>
          <a:xfrm>
            <a:off x="0" y="1628800"/>
            <a:ext cx="711696" cy="4453955"/>
          </a:xfrm>
        </p:spPr>
        <p:txBody>
          <a:bodyPr vert="vert270"/>
          <a:lstStyle>
            <a:lvl1pPr>
              <a:buNone/>
              <a:defRPr/>
            </a:lvl1pPr>
          </a:lstStyle>
          <a:p>
            <a:pPr lvl="0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5576" y="1600200"/>
            <a:ext cx="3740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223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36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273050"/>
            <a:ext cx="469086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3607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55576" y="1600200"/>
            <a:ext cx="79312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Fundamentos de Circuitos Sequenciais Modelos de </a:t>
            </a:r>
            <a:r>
              <a:rPr lang="pt-BR" sz="3600" dirty="0" err="1" smtClean="0"/>
              <a:t>Mealy</a:t>
            </a:r>
            <a:r>
              <a:rPr lang="pt-BR" sz="3600" dirty="0" smtClean="0"/>
              <a:t> e Moore</a:t>
            </a:r>
            <a:endParaRPr lang="pt-B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95736" y="4869160"/>
            <a:ext cx="6400800" cy="1752600"/>
          </a:xfrm>
        </p:spPr>
        <p:txBody>
          <a:bodyPr/>
          <a:lstStyle/>
          <a:p>
            <a:r>
              <a:rPr lang="pt-BR" dirty="0" smtClean="0"/>
              <a:t>Universidade Federal de Uberlândia</a:t>
            </a:r>
          </a:p>
          <a:p>
            <a:r>
              <a:rPr lang="pt-BR" dirty="0" smtClean="0"/>
              <a:t>Faculdade de Computação</a:t>
            </a:r>
          </a:p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nat. Daniel D. Abdala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 rot="16200000">
            <a:off x="-1998450" y="1971066"/>
            <a:ext cx="4581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3200" b="1" dirty="0" smtClean="0">
                <a:solidFill>
                  <a:schemeClr val="tx2"/>
                </a:solidFill>
              </a:rPr>
              <a:t>GSI008 – Sistemas Digitais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10</a:t>
            </a:fld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7931150" cy="20297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99" name="Grupo 98"/>
          <p:cNvGrpSpPr/>
          <p:nvPr/>
        </p:nvGrpSpPr>
        <p:grpSpPr>
          <a:xfrm>
            <a:off x="1403648" y="3933056"/>
            <a:ext cx="4714230" cy="2385556"/>
            <a:chOff x="1321583" y="3717032"/>
            <a:chExt cx="4714230" cy="2385556"/>
          </a:xfrm>
        </p:grpSpPr>
        <p:sp>
          <p:nvSpPr>
            <p:cNvPr id="8" name="Elipse 7"/>
            <p:cNvSpPr/>
            <p:nvPr/>
          </p:nvSpPr>
          <p:spPr>
            <a:xfrm>
              <a:off x="2483768" y="4077072"/>
              <a:ext cx="504056" cy="504056"/>
            </a:xfrm>
            <a:prstGeom prst="ellipse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dirty="0" smtClean="0"/>
                <a:t>S</a:t>
              </a:r>
              <a:r>
                <a:rPr lang="pt-BR" sz="1600" baseline="-25000" dirty="0" smtClean="0"/>
                <a:t>0</a:t>
              </a:r>
              <a:endParaRPr lang="pt-BR" sz="1600" baseline="-25000" dirty="0"/>
            </a:p>
          </p:txBody>
        </p:sp>
        <p:sp>
          <p:nvSpPr>
            <p:cNvPr id="9" name="Elipse 8"/>
            <p:cNvSpPr/>
            <p:nvPr/>
          </p:nvSpPr>
          <p:spPr>
            <a:xfrm>
              <a:off x="4860032" y="4077072"/>
              <a:ext cx="504056" cy="504056"/>
            </a:xfrm>
            <a:prstGeom prst="ellipse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dirty="0" smtClean="0"/>
                <a:t>S</a:t>
              </a:r>
              <a:r>
                <a:rPr lang="pt-BR" sz="1600" baseline="-25000" dirty="0" smtClean="0"/>
                <a:t>1</a:t>
              </a:r>
              <a:endParaRPr lang="pt-BR" sz="1600" baseline="-25000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2483768" y="5445224"/>
              <a:ext cx="504056" cy="504056"/>
            </a:xfrm>
            <a:prstGeom prst="ellipse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dirty="0" smtClean="0"/>
                <a:t>S</a:t>
              </a:r>
              <a:r>
                <a:rPr lang="pt-BR" sz="1600" baseline="-25000" dirty="0" smtClean="0"/>
                <a:t>3</a:t>
              </a:r>
              <a:endParaRPr lang="pt-BR" sz="1600" baseline="-25000" dirty="0"/>
            </a:p>
          </p:txBody>
        </p:sp>
        <p:sp>
          <p:nvSpPr>
            <p:cNvPr id="11" name="Elipse 10"/>
            <p:cNvSpPr/>
            <p:nvPr/>
          </p:nvSpPr>
          <p:spPr>
            <a:xfrm>
              <a:off x="4860032" y="5445224"/>
              <a:ext cx="504056" cy="504056"/>
            </a:xfrm>
            <a:prstGeom prst="ellipse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dirty="0" smtClean="0"/>
                <a:t>S</a:t>
              </a:r>
              <a:r>
                <a:rPr lang="pt-BR" sz="1600" baseline="-25000" dirty="0" smtClean="0"/>
                <a:t>2</a:t>
              </a:r>
              <a:endParaRPr lang="pt-BR" sz="1600" baseline="-25000" dirty="0"/>
            </a:p>
          </p:txBody>
        </p:sp>
        <p:sp>
          <p:nvSpPr>
            <p:cNvPr id="12" name="Elipse 11"/>
            <p:cNvSpPr/>
            <p:nvPr/>
          </p:nvSpPr>
          <p:spPr>
            <a:xfrm>
              <a:off x="1979712" y="4797152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4" name="Conector de seta reta 13"/>
            <p:cNvCxnSpPr>
              <a:stCxn id="12" idx="7"/>
              <a:endCxn id="8" idx="3"/>
            </p:cNvCxnSpPr>
            <p:nvPr/>
          </p:nvCxnSpPr>
          <p:spPr>
            <a:xfrm flipV="1">
              <a:off x="2164100" y="4507311"/>
              <a:ext cx="393485" cy="32147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de seta reta 19"/>
            <p:cNvCxnSpPr>
              <a:stCxn id="8" idx="2"/>
              <a:endCxn id="8" idx="2"/>
            </p:cNvCxnSpPr>
            <p:nvPr/>
          </p:nvCxnSpPr>
          <p:spPr>
            <a:xfrm>
              <a:off x="2483768" y="4329100"/>
              <a:ext cx="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de seta reta 21"/>
            <p:cNvCxnSpPr>
              <a:endCxn id="8" idx="2"/>
            </p:cNvCxnSpPr>
            <p:nvPr/>
          </p:nvCxnSpPr>
          <p:spPr>
            <a:xfrm flipV="1">
              <a:off x="1933575" y="4329100"/>
              <a:ext cx="550193" cy="1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de seta reta 47"/>
            <p:cNvCxnSpPr>
              <a:stCxn id="8" idx="6"/>
              <a:endCxn id="9" idx="2"/>
            </p:cNvCxnSpPr>
            <p:nvPr/>
          </p:nvCxnSpPr>
          <p:spPr>
            <a:xfrm>
              <a:off x="2987824" y="4329100"/>
              <a:ext cx="187220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de seta reta 50"/>
            <p:cNvCxnSpPr>
              <a:stCxn id="9" idx="4"/>
              <a:endCxn id="11" idx="0"/>
            </p:cNvCxnSpPr>
            <p:nvPr/>
          </p:nvCxnSpPr>
          <p:spPr>
            <a:xfrm>
              <a:off x="5112060" y="4581128"/>
              <a:ext cx="0" cy="86409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de seta reta 52"/>
            <p:cNvCxnSpPr>
              <a:stCxn id="11" idx="2"/>
              <a:endCxn id="10" idx="6"/>
            </p:cNvCxnSpPr>
            <p:nvPr/>
          </p:nvCxnSpPr>
          <p:spPr>
            <a:xfrm flipH="1">
              <a:off x="2987824" y="5697252"/>
              <a:ext cx="187220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de seta reta 62"/>
            <p:cNvCxnSpPr>
              <a:stCxn id="10" idx="0"/>
              <a:endCxn id="8" idx="4"/>
            </p:cNvCxnSpPr>
            <p:nvPr/>
          </p:nvCxnSpPr>
          <p:spPr>
            <a:xfrm flipV="1">
              <a:off x="2735796" y="4581128"/>
              <a:ext cx="0" cy="86409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em curva 64"/>
            <p:cNvCxnSpPr>
              <a:stCxn id="8" idx="0"/>
              <a:endCxn id="8" idx="6"/>
            </p:cNvCxnSpPr>
            <p:nvPr/>
          </p:nvCxnSpPr>
          <p:spPr>
            <a:xfrm rot="16200000" flipH="1">
              <a:off x="2735796" y="4077072"/>
              <a:ext cx="252028" cy="252028"/>
            </a:xfrm>
            <a:prstGeom prst="curvedConnector4">
              <a:avLst>
                <a:gd name="adj1" fmla="val -90704"/>
                <a:gd name="adj2" fmla="val 190704"/>
              </a:avLst>
            </a:prstGeom>
            <a:ln w="12700">
              <a:solidFill>
                <a:schemeClr val="tx1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Forma 66"/>
            <p:cNvCxnSpPr>
              <a:stCxn id="9" idx="0"/>
              <a:endCxn id="9" idx="6"/>
            </p:cNvCxnSpPr>
            <p:nvPr/>
          </p:nvCxnSpPr>
          <p:spPr>
            <a:xfrm rot="16200000" flipH="1">
              <a:off x="5112060" y="4077072"/>
              <a:ext cx="252028" cy="252028"/>
            </a:xfrm>
            <a:prstGeom prst="curvedConnector4">
              <a:avLst>
                <a:gd name="adj1" fmla="val -90704"/>
                <a:gd name="adj2" fmla="val 190704"/>
              </a:avLst>
            </a:prstGeom>
            <a:ln w="12700">
              <a:solidFill>
                <a:schemeClr val="tx1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Forma 71"/>
            <p:cNvCxnSpPr>
              <a:stCxn id="11" idx="0"/>
              <a:endCxn id="11" idx="6"/>
            </p:cNvCxnSpPr>
            <p:nvPr/>
          </p:nvCxnSpPr>
          <p:spPr>
            <a:xfrm rot="16200000" flipH="1">
              <a:off x="5112060" y="5445224"/>
              <a:ext cx="252028" cy="252028"/>
            </a:xfrm>
            <a:prstGeom prst="curvedConnector4">
              <a:avLst>
                <a:gd name="adj1" fmla="val -90704"/>
                <a:gd name="adj2" fmla="val 190704"/>
              </a:avLst>
            </a:prstGeom>
            <a:ln w="12700">
              <a:solidFill>
                <a:schemeClr val="tx1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Forma 74"/>
            <p:cNvCxnSpPr>
              <a:stCxn id="10" idx="0"/>
              <a:endCxn id="10" idx="6"/>
            </p:cNvCxnSpPr>
            <p:nvPr/>
          </p:nvCxnSpPr>
          <p:spPr>
            <a:xfrm rot="16200000" flipH="1">
              <a:off x="2735796" y="5445224"/>
              <a:ext cx="252028" cy="252028"/>
            </a:xfrm>
            <a:prstGeom prst="curvedConnector4">
              <a:avLst>
                <a:gd name="adj1" fmla="val -90704"/>
                <a:gd name="adj2" fmla="val 190704"/>
              </a:avLst>
            </a:prstGeom>
            <a:ln w="12700">
              <a:solidFill>
                <a:schemeClr val="tx1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CaixaDeTexto 77"/>
            <p:cNvSpPr txBox="1"/>
            <p:nvPr/>
          </p:nvSpPr>
          <p:spPr>
            <a:xfrm>
              <a:off x="1321583" y="4077072"/>
              <a:ext cx="658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reset</a:t>
              </a:r>
              <a:endParaRPr lang="pt-BR" dirty="0"/>
            </a:p>
          </p:txBody>
        </p:sp>
        <p:sp>
          <p:nvSpPr>
            <p:cNvPr id="79" name="CaixaDeTexto 78"/>
            <p:cNvSpPr txBox="1"/>
            <p:nvPr/>
          </p:nvSpPr>
          <p:spPr>
            <a:xfrm>
              <a:off x="3131840" y="3717032"/>
              <a:ext cx="5277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a=0</a:t>
              </a:r>
              <a:endParaRPr lang="pt-BR" dirty="0"/>
            </a:p>
          </p:txBody>
        </p:sp>
        <p:sp>
          <p:nvSpPr>
            <p:cNvPr id="80" name="CaixaDeTexto 79"/>
            <p:cNvSpPr txBox="1"/>
            <p:nvPr/>
          </p:nvSpPr>
          <p:spPr>
            <a:xfrm>
              <a:off x="5508104" y="3717032"/>
              <a:ext cx="5277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a=0</a:t>
              </a:r>
              <a:endParaRPr lang="pt-BR" dirty="0"/>
            </a:p>
          </p:txBody>
        </p:sp>
        <p:sp>
          <p:nvSpPr>
            <p:cNvPr id="81" name="CaixaDeTexto 80"/>
            <p:cNvSpPr txBox="1"/>
            <p:nvPr/>
          </p:nvSpPr>
          <p:spPr>
            <a:xfrm>
              <a:off x="3059832" y="5013176"/>
              <a:ext cx="5277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a=0</a:t>
              </a:r>
              <a:endParaRPr lang="pt-BR" dirty="0"/>
            </a:p>
          </p:txBody>
        </p:sp>
        <p:sp>
          <p:nvSpPr>
            <p:cNvPr id="82" name="CaixaDeTexto 81"/>
            <p:cNvSpPr txBox="1"/>
            <p:nvPr/>
          </p:nvSpPr>
          <p:spPr>
            <a:xfrm>
              <a:off x="5436096" y="5013176"/>
              <a:ext cx="5277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a=0</a:t>
              </a:r>
              <a:endParaRPr lang="pt-BR" dirty="0"/>
            </a:p>
          </p:txBody>
        </p:sp>
        <p:sp>
          <p:nvSpPr>
            <p:cNvPr id="83" name="CaixaDeTexto 82"/>
            <p:cNvSpPr txBox="1"/>
            <p:nvPr/>
          </p:nvSpPr>
          <p:spPr>
            <a:xfrm>
              <a:off x="3635896" y="4005064"/>
              <a:ext cx="5277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a=1</a:t>
              </a:r>
              <a:endParaRPr lang="pt-BR" dirty="0"/>
            </a:p>
          </p:txBody>
        </p:sp>
        <p:sp>
          <p:nvSpPr>
            <p:cNvPr id="84" name="CaixaDeTexto 83"/>
            <p:cNvSpPr txBox="1"/>
            <p:nvPr/>
          </p:nvSpPr>
          <p:spPr>
            <a:xfrm>
              <a:off x="5076056" y="4653136"/>
              <a:ext cx="5277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a=1</a:t>
              </a:r>
              <a:endParaRPr lang="pt-BR" dirty="0"/>
            </a:p>
          </p:txBody>
        </p:sp>
        <p:sp>
          <p:nvSpPr>
            <p:cNvPr id="85" name="CaixaDeTexto 84"/>
            <p:cNvSpPr txBox="1"/>
            <p:nvPr/>
          </p:nvSpPr>
          <p:spPr>
            <a:xfrm>
              <a:off x="3779912" y="5373216"/>
              <a:ext cx="5277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a=1</a:t>
              </a:r>
              <a:endParaRPr lang="pt-BR" dirty="0"/>
            </a:p>
          </p:txBody>
        </p:sp>
        <p:sp>
          <p:nvSpPr>
            <p:cNvPr id="86" name="CaixaDeTexto 85"/>
            <p:cNvSpPr txBox="1"/>
            <p:nvPr/>
          </p:nvSpPr>
          <p:spPr>
            <a:xfrm>
              <a:off x="2699792" y="4725144"/>
              <a:ext cx="5277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a=1</a:t>
              </a:r>
              <a:endParaRPr lang="pt-BR" dirty="0"/>
            </a:p>
          </p:txBody>
        </p:sp>
        <p:sp>
          <p:nvSpPr>
            <p:cNvPr id="91" name="CaixaDeTexto 90"/>
            <p:cNvSpPr txBox="1"/>
            <p:nvPr/>
          </p:nvSpPr>
          <p:spPr>
            <a:xfrm>
              <a:off x="2915816" y="4293096"/>
              <a:ext cx="5229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chemeClr val="accent2">
                      <a:lumMod val="75000"/>
                    </a:schemeClr>
                  </a:solidFill>
                </a:rPr>
                <a:t>x=0</a:t>
              </a:r>
              <a:endParaRPr lang="pt-BR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92" name="CaixaDeTexto 91"/>
            <p:cNvSpPr txBox="1"/>
            <p:nvPr/>
          </p:nvSpPr>
          <p:spPr>
            <a:xfrm>
              <a:off x="5273236" y="4293096"/>
              <a:ext cx="5229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chemeClr val="accent2">
                      <a:lumMod val="75000"/>
                    </a:schemeClr>
                  </a:solidFill>
                </a:rPr>
                <a:t>x=0</a:t>
              </a:r>
              <a:endParaRPr lang="pt-BR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93" name="CaixaDeTexto 92"/>
            <p:cNvSpPr txBox="1"/>
            <p:nvPr/>
          </p:nvSpPr>
          <p:spPr>
            <a:xfrm>
              <a:off x="5292080" y="5733256"/>
              <a:ext cx="5229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chemeClr val="accent2">
                      <a:lumMod val="75000"/>
                    </a:schemeClr>
                  </a:solidFill>
                </a:rPr>
                <a:t>x=0</a:t>
              </a:r>
              <a:endParaRPr lang="pt-BR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94" name="CaixaDeTexto 93"/>
            <p:cNvSpPr txBox="1"/>
            <p:nvPr/>
          </p:nvSpPr>
          <p:spPr>
            <a:xfrm>
              <a:off x="2915816" y="5733256"/>
              <a:ext cx="5229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chemeClr val="accent2">
                      <a:lumMod val="75000"/>
                    </a:schemeClr>
                  </a:solidFill>
                </a:rPr>
                <a:t>x=1</a:t>
              </a:r>
              <a:endParaRPr lang="pt-BR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98" name="Grupo 97"/>
          <p:cNvGrpSpPr/>
          <p:nvPr/>
        </p:nvGrpSpPr>
        <p:grpSpPr>
          <a:xfrm>
            <a:off x="7236296" y="4509120"/>
            <a:ext cx="1512168" cy="1224136"/>
            <a:chOff x="6516216" y="3861048"/>
            <a:chExt cx="1512168" cy="1224136"/>
          </a:xfrm>
        </p:grpSpPr>
        <p:sp>
          <p:nvSpPr>
            <p:cNvPr id="87" name="Retângulo 86"/>
            <p:cNvSpPr/>
            <p:nvPr/>
          </p:nvSpPr>
          <p:spPr>
            <a:xfrm>
              <a:off x="6732240" y="4077072"/>
              <a:ext cx="216024" cy="21602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8" name="CaixaDeTexto 87"/>
            <p:cNvSpPr txBox="1"/>
            <p:nvPr/>
          </p:nvSpPr>
          <p:spPr>
            <a:xfrm>
              <a:off x="7020272" y="4005064"/>
              <a:ext cx="7024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sinais</a:t>
              </a:r>
              <a:endParaRPr lang="pt-BR" dirty="0"/>
            </a:p>
          </p:txBody>
        </p:sp>
        <p:sp>
          <p:nvSpPr>
            <p:cNvPr id="89" name="Retângulo 88"/>
            <p:cNvSpPr/>
            <p:nvPr/>
          </p:nvSpPr>
          <p:spPr>
            <a:xfrm>
              <a:off x="6732240" y="4365104"/>
              <a:ext cx="216024" cy="21602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0" name="CaixaDeTexto 89"/>
            <p:cNvSpPr txBox="1"/>
            <p:nvPr/>
          </p:nvSpPr>
          <p:spPr>
            <a:xfrm>
              <a:off x="7020272" y="4283804"/>
              <a:ext cx="90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estados</a:t>
              </a:r>
              <a:endParaRPr lang="pt-BR" dirty="0"/>
            </a:p>
          </p:txBody>
        </p:sp>
        <p:sp>
          <p:nvSpPr>
            <p:cNvPr id="95" name="Retângulo 94"/>
            <p:cNvSpPr/>
            <p:nvPr/>
          </p:nvSpPr>
          <p:spPr>
            <a:xfrm>
              <a:off x="6732240" y="4653136"/>
              <a:ext cx="216024" cy="21602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96" name="CaixaDeTexto 95"/>
            <p:cNvSpPr txBox="1"/>
            <p:nvPr/>
          </p:nvSpPr>
          <p:spPr>
            <a:xfrm>
              <a:off x="7020272" y="4571836"/>
              <a:ext cx="90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estados</a:t>
              </a:r>
              <a:endParaRPr lang="pt-BR" dirty="0"/>
            </a:p>
          </p:txBody>
        </p:sp>
        <p:sp>
          <p:nvSpPr>
            <p:cNvPr id="97" name="Retângulo 96"/>
            <p:cNvSpPr/>
            <p:nvPr/>
          </p:nvSpPr>
          <p:spPr>
            <a:xfrm>
              <a:off x="6516216" y="3861048"/>
              <a:ext cx="1512168" cy="12241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3"/>
          </p:nvPr>
        </p:nvGraphicFramePr>
        <p:xfrm>
          <a:off x="5940152" y="1484784"/>
          <a:ext cx="2376264" cy="2743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</a:tblGrid>
              <a:tr h="224025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EA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E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PE</a:t>
                      </a:r>
                      <a:endParaRPr lang="pt-BR" sz="1400" dirty="0"/>
                    </a:p>
                  </a:txBody>
                  <a:tcPr/>
                </a:tc>
              </a:tr>
              <a:tr h="224025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</a:tr>
              <a:tr h="224025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</a:tr>
              <a:tr h="224025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</a:tr>
              <a:tr h="224025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</a:tr>
              <a:tr h="224025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</a:tr>
              <a:tr h="224025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</a:tr>
              <a:tr h="224025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</a:tr>
              <a:tr h="224025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11</a:t>
            </a:fld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293096"/>
            <a:ext cx="3881629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70" name="Grupo 69"/>
          <p:cNvGrpSpPr/>
          <p:nvPr/>
        </p:nvGrpSpPr>
        <p:grpSpPr>
          <a:xfrm>
            <a:off x="827584" y="1700808"/>
            <a:ext cx="4799131" cy="1521460"/>
            <a:chOff x="467544" y="3861048"/>
            <a:chExt cx="4799131" cy="1521460"/>
          </a:xfrm>
        </p:grpSpPr>
        <p:sp>
          <p:nvSpPr>
            <p:cNvPr id="10" name="Elipse 9"/>
            <p:cNvSpPr/>
            <p:nvPr/>
          </p:nvSpPr>
          <p:spPr>
            <a:xfrm>
              <a:off x="1629728" y="4365104"/>
              <a:ext cx="998056" cy="504056"/>
            </a:xfrm>
            <a:prstGeom prst="ellipse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/>
                <a:t>Fechado</a:t>
              </a:r>
              <a:endParaRPr lang="pt-BR" sz="1200" baseline="-25000" dirty="0"/>
            </a:p>
          </p:txBody>
        </p:sp>
        <p:sp>
          <p:nvSpPr>
            <p:cNvPr id="14" name="Elipse 13"/>
            <p:cNvSpPr/>
            <p:nvPr/>
          </p:nvSpPr>
          <p:spPr>
            <a:xfrm>
              <a:off x="1664717" y="5091559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5" name="Conector de seta reta 14"/>
            <p:cNvCxnSpPr>
              <a:stCxn id="14" idx="0"/>
              <a:endCxn id="10" idx="3"/>
            </p:cNvCxnSpPr>
            <p:nvPr/>
          </p:nvCxnSpPr>
          <p:spPr>
            <a:xfrm flipV="1">
              <a:off x="1772729" y="4795343"/>
              <a:ext cx="3161" cy="29621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de seta reta 15"/>
            <p:cNvCxnSpPr>
              <a:stCxn id="10" idx="2"/>
              <a:endCxn id="10" idx="2"/>
            </p:cNvCxnSpPr>
            <p:nvPr/>
          </p:nvCxnSpPr>
          <p:spPr>
            <a:xfrm>
              <a:off x="1629728" y="4617132"/>
              <a:ext cx="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de seta reta 16"/>
            <p:cNvCxnSpPr>
              <a:endCxn id="10" idx="2"/>
            </p:cNvCxnSpPr>
            <p:nvPr/>
          </p:nvCxnSpPr>
          <p:spPr>
            <a:xfrm flipV="1">
              <a:off x="1079536" y="4617132"/>
              <a:ext cx="550192" cy="1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de seta reta 17"/>
            <p:cNvCxnSpPr>
              <a:stCxn id="10" idx="6"/>
              <a:endCxn id="11" idx="2"/>
            </p:cNvCxnSpPr>
            <p:nvPr/>
          </p:nvCxnSpPr>
          <p:spPr>
            <a:xfrm>
              <a:off x="2627784" y="4617132"/>
              <a:ext cx="1378209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em curva 64"/>
            <p:cNvCxnSpPr>
              <a:stCxn id="10" idx="0"/>
              <a:endCxn id="10" idx="6"/>
            </p:cNvCxnSpPr>
            <p:nvPr/>
          </p:nvCxnSpPr>
          <p:spPr>
            <a:xfrm rot="16200000" flipH="1">
              <a:off x="2252256" y="4241604"/>
              <a:ext cx="252028" cy="499028"/>
            </a:xfrm>
            <a:prstGeom prst="curvedConnector4">
              <a:avLst>
                <a:gd name="adj1" fmla="val -90704"/>
                <a:gd name="adj2" fmla="val 145809"/>
              </a:avLst>
            </a:prstGeom>
            <a:ln w="12700">
              <a:solidFill>
                <a:schemeClr val="tx1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Forma 22"/>
            <p:cNvCxnSpPr>
              <a:stCxn id="11" idx="0"/>
              <a:endCxn id="11" idx="6"/>
            </p:cNvCxnSpPr>
            <p:nvPr/>
          </p:nvCxnSpPr>
          <p:spPr>
            <a:xfrm rot="16200000" flipH="1">
              <a:off x="4520509" y="4277608"/>
              <a:ext cx="252028" cy="427020"/>
            </a:xfrm>
            <a:prstGeom prst="curvedConnector4">
              <a:avLst>
                <a:gd name="adj1" fmla="val -90704"/>
                <a:gd name="adj2" fmla="val 153534"/>
              </a:avLst>
            </a:prstGeom>
            <a:ln w="12700">
              <a:solidFill>
                <a:schemeClr val="tx1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CaixaDeTexto 25"/>
            <p:cNvSpPr txBox="1"/>
            <p:nvPr/>
          </p:nvSpPr>
          <p:spPr>
            <a:xfrm>
              <a:off x="467544" y="4365104"/>
              <a:ext cx="658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reset</a:t>
              </a:r>
              <a:endParaRPr lang="pt-BR" dirty="0"/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1979712" y="3861048"/>
              <a:ext cx="10743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empurrar</a:t>
              </a:r>
              <a:endParaRPr lang="pt-BR" dirty="0"/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4427984" y="3861048"/>
              <a:ext cx="838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moeda</a:t>
              </a:r>
              <a:endParaRPr lang="pt-BR" dirty="0"/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2987824" y="4293096"/>
              <a:ext cx="838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moeda</a:t>
              </a:r>
              <a:endParaRPr lang="pt-BR" dirty="0"/>
            </a:p>
          </p:txBody>
        </p:sp>
        <p:cxnSp>
          <p:nvCxnSpPr>
            <p:cNvPr id="40" name="Conector em curva 39"/>
            <p:cNvCxnSpPr>
              <a:stCxn id="11" idx="4"/>
              <a:endCxn id="10" idx="4"/>
            </p:cNvCxnSpPr>
            <p:nvPr/>
          </p:nvCxnSpPr>
          <p:spPr>
            <a:xfrm rot="5400000">
              <a:off x="3280885" y="3717032"/>
              <a:ext cx="12700" cy="2304257"/>
            </a:xfrm>
            <a:prstGeom prst="curvedConnector3">
              <a:avLst>
                <a:gd name="adj1" fmla="val 1800000"/>
              </a:avLst>
            </a:prstGeom>
            <a:ln>
              <a:solidFill>
                <a:schemeClr val="tx1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Elipse 10"/>
            <p:cNvSpPr/>
            <p:nvPr/>
          </p:nvSpPr>
          <p:spPr>
            <a:xfrm>
              <a:off x="4005993" y="4365104"/>
              <a:ext cx="854040" cy="504056"/>
            </a:xfrm>
            <a:prstGeom prst="ellipse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/>
                <a:t>aberto</a:t>
              </a:r>
              <a:endParaRPr lang="pt-BR" sz="1200" baseline="-25000" dirty="0"/>
            </a:p>
          </p:txBody>
        </p:sp>
        <p:sp>
          <p:nvSpPr>
            <p:cNvPr id="42" name="CaixaDeTexto 41"/>
            <p:cNvSpPr txBox="1"/>
            <p:nvPr/>
          </p:nvSpPr>
          <p:spPr>
            <a:xfrm>
              <a:off x="2777523" y="5013176"/>
              <a:ext cx="10743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empurrar</a:t>
              </a:r>
              <a:endParaRPr lang="pt-BR" dirty="0"/>
            </a:p>
          </p:txBody>
        </p:sp>
      </p:grpSp>
      <p:grpSp>
        <p:nvGrpSpPr>
          <p:cNvPr id="113" name="Grupo 112"/>
          <p:cNvGrpSpPr/>
          <p:nvPr/>
        </p:nvGrpSpPr>
        <p:grpSpPr>
          <a:xfrm>
            <a:off x="1043608" y="3501008"/>
            <a:ext cx="2258438" cy="1593468"/>
            <a:chOff x="1691680" y="3933056"/>
            <a:chExt cx="2258438" cy="1593468"/>
          </a:xfrm>
        </p:grpSpPr>
        <p:sp>
          <p:nvSpPr>
            <p:cNvPr id="72" name="Retângulo 71"/>
            <p:cNvSpPr/>
            <p:nvPr/>
          </p:nvSpPr>
          <p:spPr>
            <a:xfrm>
              <a:off x="2123728" y="429309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73" name="Retângulo 72"/>
            <p:cNvSpPr/>
            <p:nvPr/>
          </p:nvSpPr>
          <p:spPr>
            <a:xfrm>
              <a:off x="2555776" y="429309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74" name="Retângulo 73"/>
            <p:cNvSpPr/>
            <p:nvPr/>
          </p:nvSpPr>
          <p:spPr>
            <a:xfrm>
              <a:off x="2987824" y="429309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75" name="Retângulo 74"/>
            <p:cNvSpPr/>
            <p:nvPr/>
          </p:nvSpPr>
          <p:spPr>
            <a:xfrm>
              <a:off x="3419872" y="4293096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76" name="Retângulo 75"/>
            <p:cNvSpPr/>
            <p:nvPr/>
          </p:nvSpPr>
          <p:spPr>
            <a:xfrm>
              <a:off x="2123728" y="4725144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77" name="Retângulo 76"/>
            <p:cNvSpPr/>
            <p:nvPr/>
          </p:nvSpPr>
          <p:spPr>
            <a:xfrm>
              <a:off x="2555776" y="4725144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78" name="Retângulo 77"/>
            <p:cNvSpPr/>
            <p:nvPr/>
          </p:nvSpPr>
          <p:spPr>
            <a:xfrm>
              <a:off x="2987824" y="4725144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79" name="Retângulo 78"/>
            <p:cNvSpPr/>
            <p:nvPr/>
          </p:nvSpPr>
          <p:spPr>
            <a:xfrm>
              <a:off x="3419872" y="4725144"/>
              <a:ext cx="43204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cxnSp>
          <p:nvCxnSpPr>
            <p:cNvPr id="80" name="Conector reto 79"/>
            <p:cNvCxnSpPr/>
            <p:nvPr/>
          </p:nvCxnSpPr>
          <p:spPr>
            <a:xfrm flipV="1">
              <a:off x="2987824" y="3933056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ector reto 80"/>
            <p:cNvCxnSpPr/>
            <p:nvPr/>
          </p:nvCxnSpPr>
          <p:spPr>
            <a:xfrm flipH="1">
              <a:off x="1691680" y="4725144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CaixaDeTexto 81"/>
            <p:cNvSpPr txBox="1"/>
            <p:nvPr/>
          </p:nvSpPr>
          <p:spPr>
            <a:xfrm>
              <a:off x="1691680" y="4293096"/>
              <a:ext cx="433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EA</a:t>
              </a:r>
              <a:endParaRPr lang="pt-BR" b="1" dirty="0"/>
            </a:p>
          </p:txBody>
        </p:sp>
        <p:sp>
          <p:nvSpPr>
            <p:cNvPr id="83" name="CaixaDeTexto 82"/>
            <p:cNvSpPr txBox="1"/>
            <p:nvPr/>
          </p:nvSpPr>
          <p:spPr>
            <a:xfrm>
              <a:off x="2195736" y="515719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Ē</a:t>
              </a:r>
              <a:endParaRPr lang="pt-BR" b="1" dirty="0"/>
            </a:p>
          </p:txBody>
        </p:sp>
        <p:sp>
          <p:nvSpPr>
            <p:cNvPr id="84" name="CaixaDeTexto 83"/>
            <p:cNvSpPr txBox="1"/>
            <p:nvPr/>
          </p:nvSpPr>
          <p:spPr>
            <a:xfrm>
              <a:off x="2411760" y="3933056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M</a:t>
              </a:r>
              <a:endParaRPr lang="pt-BR" b="1" dirty="0"/>
            </a:p>
          </p:txBody>
        </p:sp>
        <p:sp>
          <p:nvSpPr>
            <p:cNvPr id="85" name="CaixaDeTexto 84"/>
            <p:cNvSpPr txBox="1"/>
            <p:nvPr/>
          </p:nvSpPr>
          <p:spPr>
            <a:xfrm>
              <a:off x="3275856" y="3933056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M</a:t>
              </a:r>
              <a:endParaRPr lang="pt-BR" b="1" dirty="0"/>
            </a:p>
          </p:txBody>
        </p:sp>
        <p:sp>
          <p:nvSpPr>
            <p:cNvPr id="86" name="CaixaDeTexto 85"/>
            <p:cNvSpPr txBox="1"/>
            <p:nvPr/>
          </p:nvSpPr>
          <p:spPr>
            <a:xfrm>
              <a:off x="2843808" y="515719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E</a:t>
              </a:r>
              <a:endParaRPr lang="pt-BR" b="1" dirty="0"/>
            </a:p>
          </p:txBody>
        </p:sp>
        <p:cxnSp>
          <p:nvCxnSpPr>
            <p:cNvPr id="87" name="Conector reto 86"/>
            <p:cNvCxnSpPr/>
            <p:nvPr/>
          </p:nvCxnSpPr>
          <p:spPr>
            <a:xfrm flipV="1">
              <a:off x="2555776" y="5157192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reto 87"/>
            <p:cNvCxnSpPr/>
            <p:nvPr/>
          </p:nvCxnSpPr>
          <p:spPr>
            <a:xfrm flipV="1">
              <a:off x="3419872" y="5157192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CaixaDeTexto 88"/>
            <p:cNvSpPr txBox="1"/>
            <p:nvPr/>
          </p:nvSpPr>
          <p:spPr>
            <a:xfrm>
              <a:off x="3491880" y="5157192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Ē</a:t>
              </a:r>
              <a:endParaRPr lang="pt-BR" b="1" dirty="0"/>
            </a:p>
          </p:txBody>
        </p:sp>
        <p:sp>
          <p:nvSpPr>
            <p:cNvPr id="90" name="CaixaDeTexto 89"/>
            <p:cNvSpPr txBox="1"/>
            <p:nvPr/>
          </p:nvSpPr>
          <p:spPr>
            <a:xfrm>
              <a:off x="1691680" y="4787860"/>
              <a:ext cx="433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EA</a:t>
              </a:r>
              <a:endParaRPr lang="pt-BR" b="1" dirty="0"/>
            </a:p>
          </p:txBody>
        </p:sp>
        <p:sp>
          <p:nvSpPr>
            <p:cNvPr id="91" name="Retângulo de cantos arredondados 90"/>
            <p:cNvSpPr/>
            <p:nvPr/>
          </p:nvSpPr>
          <p:spPr>
            <a:xfrm>
              <a:off x="3031257" y="4331196"/>
              <a:ext cx="792088" cy="792088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93" name="Conector reto 92"/>
            <p:cNvCxnSpPr/>
            <p:nvPr/>
          </p:nvCxnSpPr>
          <p:spPr>
            <a:xfrm>
              <a:off x="1763688" y="4365104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ector reto 95"/>
            <p:cNvCxnSpPr/>
            <p:nvPr/>
          </p:nvCxnSpPr>
          <p:spPr>
            <a:xfrm>
              <a:off x="2495673" y="4005064"/>
              <a:ext cx="21602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Fluxograma: Atraso 110"/>
            <p:cNvSpPr/>
            <p:nvPr/>
          </p:nvSpPr>
          <p:spPr>
            <a:xfrm rot="10800000">
              <a:off x="3491879" y="4797152"/>
              <a:ext cx="458239" cy="288032"/>
            </a:xfrm>
            <a:prstGeom prst="flowChartDelay">
              <a:avLst/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2" name="Fluxograma: Atraso 111"/>
            <p:cNvSpPr/>
            <p:nvPr/>
          </p:nvSpPr>
          <p:spPr>
            <a:xfrm>
              <a:off x="2051720" y="4797152"/>
              <a:ext cx="458239" cy="288032"/>
            </a:xfrm>
            <a:prstGeom prst="flowChartDelay">
              <a:avLst/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14" name="CaixaDeTexto 113"/>
          <p:cNvSpPr txBox="1"/>
          <p:nvPr/>
        </p:nvSpPr>
        <p:spPr>
          <a:xfrm>
            <a:off x="1547664" y="5229200"/>
            <a:ext cx="1561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err="1" smtClean="0"/>
              <a:t>S</a:t>
            </a:r>
            <a:r>
              <a:rPr lang="pt-BR" sz="2400" b="1" baseline="-25000" dirty="0" err="1" smtClean="0"/>
              <a:t>c</a:t>
            </a:r>
            <a:r>
              <a:rPr lang="pt-BR" sz="2400" b="1" dirty="0" smtClean="0"/>
              <a:t>=M+EA.Ē</a:t>
            </a:r>
            <a:endParaRPr lang="pt-BR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MEFs</a:t>
            </a:r>
            <a:r>
              <a:rPr lang="pt-BR" dirty="0" smtClean="0"/>
              <a:t> em VHDL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HVDL permite a descrição semântica de </a:t>
            </a:r>
            <a:r>
              <a:rPr lang="pt-BR" dirty="0" err="1" smtClean="0"/>
              <a:t>MEFs</a:t>
            </a:r>
            <a:r>
              <a:rPr lang="pt-BR" dirty="0" smtClean="0"/>
              <a:t>, o que simplifica seu projeto grandemente;</a:t>
            </a:r>
          </a:p>
          <a:p>
            <a:r>
              <a:rPr lang="pt-BR" dirty="0" smtClean="0"/>
              <a:t>Utilização de Processos e um comando case;</a:t>
            </a:r>
          </a:p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MEF em VHDL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13</a:t>
            </a:fld>
            <a:endParaRPr lang="pt-B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4581525" cy="4248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3422" y="1628800"/>
            <a:ext cx="3067050" cy="4286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!!!Tema para o Trabalho Final!!!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Otimização de </a:t>
            </a:r>
            <a:r>
              <a:rPr lang="pt-BR" b="1" dirty="0" err="1" smtClean="0"/>
              <a:t>MEFs</a:t>
            </a:r>
            <a:endParaRPr lang="pt-BR" b="1" dirty="0" smtClean="0"/>
          </a:p>
          <a:p>
            <a:r>
              <a:rPr lang="pt-BR" dirty="0" smtClean="0"/>
              <a:t>Dada uma MEF, encontre outra que execute a mesma função com o menos número possível de estados;</a:t>
            </a:r>
          </a:p>
          <a:p>
            <a:r>
              <a:rPr lang="pt-BR" dirty="0" smtClean="0"/>
              <a:t>Métodos:</a:t>
            </a:r>
          </a:p>
          <a:p>
            <a:pPr lvl="1"/>
            <a:r>
              <a:rPr lang="pt-BR" dirty="0" err="1" smtClean="0"/>
              <a:t>Hopcroft</a:t>
            </a:r>
            <a:r>
              <a:rPr lang="pt-BR" dirty="0" smtClean="0"/>
              <a:t> </a:t>
            </a:r>
            <a:r>
              <a:rPr lang="pt-BR" dirty="0" err="1" smtClean="0"/>
              <a:t>Minimization</a:t>
            </a:r>
            <a:r>
              <a:rPr lang="pt-BR" dirty="0" smtClean="0"/>
              <a:t> </a:t>
            </a:r>
            <a:r>
              <a:rPr lang="pt-BR" dirty="0" err="1" smtClean="0"/>
              <a:t>Algorithm</a:t>
            </a:r>
            <a:r>
              <a:rPr lang="pt-BR" dirty="0" smtClean="0"/>
              <a:t>;</a:t>
            </a:r>
          </a:p>
          <a:p>
            <a:pPr lvl="1"/>
            <a:r>
              <a:rPr lang="pt-BR" dirty="0" err="1" smtClean="0"/>
              <a:t>Implication</a:t>
            </a:r>
            <a:r>
              <a:rPr lang="pt-BR" dirty="0" smtClean="0"/>
              <a:t> </a:t>
            </a:r>
            <a:r>
              <a:rPr lang="pt-BR" dirty="0" err="1" smtClean="0"/>
              <a:t>Table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Moore </a:t>
            </a:r>
            <a:r>
              <a:rPr lang="pt-BR" dirty="0" err="1" smtClean="0"/>
              <a:t>Reduction</a:t>
            </a:r>
            <a:r>
              <a:rPr lang="pt-BR" dirty="0" smtClean="0"/>
              <a:t> </a:t>
            </a:r>
            <a:r>
              <a:rPr lang="pt-BR" dirty="0" err="1" smtClean="0"/>
              <a:t>Procedure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Comentada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TOCCI, R. J., WIDMER, N. S., MOSS, G. L. </a:t>
            </a:r>
            <a:r>
              <a:rPr lang="pt-BR" sz="2400" b="1" dirty="0" smtClean="0"/>
              <a:t>Sistemas Digitais – Princípios e Aplicações</a:t>
            </a:r>
            <a:r>
              <a:rPr lang="pt-BR" sz="2400" dirty="0" smtClean="0"/>
              <a:t>. 11ª Ed. Pearson </a:t>
            </a:r>
            <a:r>
              <a:rPr lang="pt-BR" sz="2400" dirty="0" err="1" smtClean="0"/>
              <a:t>Prentice</a:t>
            </a:r>
            <a:r>
              <a:rPr lang="pt-BR" sz="2400" dirty="0" smtClean="0"/>
              <a:t> Hall, São Paulo, </a:t>
            </a:r>
            <a:r>
              <a:rPr lang="pt-BR" sz="2400" dirty="0" err="1" smtClean="0"/>
              <a:t>S.P.</a:t>
            </a:r>
            <a:r>
              <a:rPr lang="pt-BR" sz="2400" dirty="0" smtClean="0"/>
              <a:t>, 2011, Brasil.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CAPUANO, F. G., IDOETA, I. V. </a:t>
            </a:r>
            <a:r>
              <a:rPr lang="pt-BR" sz="2400" b="1" dirty="0" smtClean="0"/>
              <a:t>Elementos de Eletrônica Digital</a:t>
            </a:r>
            <a:r>
              <a:rPr lang="pt-BR" sz="2400" dirty="0" smtClean="0"/>
              <a:t>. 40ª Ed. Editora Érica. </a:t>
            </a:r>
          </a:p>
          <a:p>
            <a:r>
              <a:rPr lang="pt-BR" sz="2400" dirty="0" smtClean="0"/>
              <a:t>São Paulo. </a:t>
            </a:r>
            <a:r>
              <a:rPr lang="pt-BR" sz="2400" dirty="0" err="1" smtClean="0"/>
              <a:t>S.P.</a:t>
            </a:r>
            <a:r>
              <a:rPr lang="pt-BR" sz="2400" dirty="0" smtClean="0"/>
              <a:t> 2008. Brasil.</a:t>
            </a: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15</a:t>
            </a:fld>
            <a:endParaRPr lang="pt-B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1866900" cy="2447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125" name="AutoShape 5" descr="data:image/jpeg;base64,/9j/4AAQSkZJRgABAQAAAQABAAD/2wBDAAkGBwgHBgkIBwgKCgkLDRYPDQwMDRsUFRAWIB0iIiAdHx8kKDQsJCYxJx8fLT0tMTU3Ojo6Iys/RD84QzQ5Ojf/2wBDAQoKCg0MDRoPDxo3JR8lNzc3Nzc3Nzc3Nzc3Nzc3Nzc3Nzc3Nzc3Nzc3Nzc3Nzc3Nzc3Nzc3Nzc3Nzc3Nzc3Nzf/wAARCACpAHMDASIAAhEBAxEB/8QAGwAAAQUBAQAAAAAAAAAAAAAABQACAwQGAQf/xABMEAABAwMCAwQGBQYLBgcAAAABAgMEAAUREiEGEzEiQVFhBxQycYGhFSNCcpGSsbLB0dIXRFJTc4KTs8Lh8BYzQ1SD8SQlNDVjpMP/xAAaAQADAQEBAQAAAAAAAAAAAAABAgMABAUG/8QALhEAAgIBAgMHBAIDAQAAAAAAAAECEQMSIQQxQRMyUVJhkfAigaGxFNEjM8FC/9oADAMBAAIRAxEAPwDy4bKrS2KDElQy7JiXF3StWVRkApKQE7bnY9r5isyfbo3b5TkOMyWnZALgUfq3dIHawdsHrpH4CrY03yM5UGm7VB5w5kW7hkJSThkairJ1AfAAg+/PSnm0W1KdSzcRg9o8k+4fZ66sj/WaHJvMhY7UiUc59p8Huwfs+G1S/S8hala3pOpZBUeanJx030eZ+FdChLxM5ehcTZ4CtYULiCHFgaWTjSD2fsee/h4eFWVbLe0hfJVcEu4wwHWThxRAwMaRjPbHU9B51KL/ADEgJTLlJGMAAo2H5O1RO3eS8EB2TIVoKSklLZxjOPs57z+NHs5XzBq9CgiHKzvHe64zyz448PEH8KmEZ4IyWXQMZzoPTGfzb+6rzN6lIDYRLfSlvGhIab0jHTbTjbqPA79asfT80o0euO6dtuQ33dP9eQ8BVoxkvA2r0AoGKdUgEf8AlOj+oP20v/D/AMt3+zH7apRtXoRZ6VypdMf+cd/sx+9T0NNOrCG1vKWv2Uhobn8qs1W5tXoVhkkAAkk4AA6muLBBIIII2IPdRaM5HhS20MPKU/rSFPJRkDPUJ394J/DzqT0NmVMUhwkodWSnRgEa8bHPnUo5HKVVsNqS5lDfx+dKmKXg9aVNaGoEq2VmrqgFRIh1aeyr49tX7KpODerSkBUWIFEgctRP5aq8/H1JS5oe0kZ7Sjn/AFmrLYzuVE/GqjQbQcYJ7utW2uhIGPeK6oUMPA32p1cFOG+9VRjoFP7q602t1xLbaVKUrolI3NEjZpSUankqSCoo+rbUvBHUEgY+daWWGPvMO4MpAVfkQWoqsSHnQc4IS0k4PXB7ex99QhyIgdlhxz+kcwPwSP10I5oyVx3NRCyyt9elsdN1KUcBI8Se4VM4+2w2pqKrJVs490KvIeA+Z7+4VOLmEwyyhhAcOoasYSgHbZI6nBO53ocTsfwoLVNvWqSC0lyOxFZnRwdsvJ/SFOlKw9cvvK/vBUMU4nxv6ZH6Qp0pX19x+8f7wUl/5fsCfdKBXudjSqPQo7gnFKhqKFYjUf8AXnVoj6mIFHA5Sun31VWJwc1Ze3aif0Zz+WqoQVWQlzXzodQpKVAIRqPian1kAZIGfs1EnJI5ScDvOKcUDJ09pXeasrQxOkkipEEk4qBs5OB7qux0Jwk9+vAq0HYG6LUTDLgDjymcODLiNykeNHbtHK7xMW64483qc0NcouBKinAOPfju7qz6yShzO5LmMjpTruf/ADOaR/zDn6RqPEYNeRU62Ycb2ZooQmG78to5QHCJJbbKMr5StORk7Yz4fmrLSWXUyXU8lwHWoYKCO+j9njT13htp54PJYSvI5ucEoKeh3zuB0oA+++h90JfdSNZ21kY399c3D3DK1Fp7f9GZ1EJ4ALfxHb6lT3Z28h1PwFWY3qqm5TTbfMCY6l81wbkjGCkdE/M/moUokqKlZzncmitkiPSESyjQAuO42jUsDWvsnAz34q+ZuMHKbMkDIu8+Ljrz0b/1hXZaXEquC1oWEknSopIB+tHQ0RtcKGHC7JkrW8w6yUtx8YBLqU7qIweo9nPfvVO7XRUmNKiIZQ2wwslOFEqUeZ1J7+p7u+o9teaoLoaaWncBl0ClUOCd9qVNqGLpjk437qsqaAai5Bzyz+mqpEo6e6p5CRoj/wBF/iVVVCkyMuaKwGwSgY8aaoaQEN436mphlOdPWmrGhkkY1HpR3C+ZxBSFlSRs2Op8atx/980nqQNX41ROEtoGc/aOKnS6eaVoOBjG9VgwOLZZaUkt7kZ1g5PhUl3BFym5BH1zhx/WNVRv5+NTpf7HLfHNaxjBO4+6e781PK71IdKgvIe5XE8t9CVpSkOOcsKKc6UFWkkdxKRTLa49IYkLM081SXEISd9B0ggg9RnJGw7u6pG57Tqn33Uh7msqaOcJLZUMbEg6ds9dt9iOlQw3C1HkMElaY7bj2hRKFg4GyknYjA6jP4bV5mTu1W6SQxLEiOB6M3PYTNeclIBWtSsNt5AIJ2znPToMedB5twmsx1QHUtspyVaW0JBSFBJ0gj7JAB8++rKFuvR/XoRisBp0IJdQ0CFY1ApVpGf1beNDrw4h2apTawtIbbSFJ6EhCQfmDQxRbn9W/wDxoJJYTkSM/wA5FH/2EUNf9q4941f/AKCiFi/jA/8Ali/36KHuH/3H7w/vKaH+6XzoJPkUk9BjT8aVJPTrSqlDBwjaiLdvdlR2VhlZATgFK077nuPvof301RI6Gu+kuZKcJSX0ugn9Dvf8u/8AloqJdlfP8XkY96P21DbWDNuESKCcyH22tj/KUB+uj1wjWNVwVaIFvnJlKlCM3KMklKjrCSrTjv61Kc8cXVCxwZ2u8vn3An0I/wB0aV8NH71dTaHwd48rP3EfvVactbbvGRs0J971czfV0qK8q0hWCfkTV15qzS5/0RaBdETlShHS+5ICm/bwVYG+MZIodrjXQPY5/MgYm2vD/gyh/wBJP71d+jnB/wAOT/Yj96tTc+G4MezyZEabcUvMMOuhxx4FCuWvR7IGe0c43ofd27NZFKgzZd5XcEMJUtTLqNAWpIOMHcdaePEY3yQew4jzIDIhPNK1ITKSoDY8j/Op22VFSAWn0FPsnkKCU+YIOU/DI8q0SeEJDsmGxGu0ha+Yyie2FdpgLRq1DxHd76GwI9oes0u4ybpfUphupbdLXL0qKlEJ0gnfYAnpUss8M+aZlh4hdUD5lvcfKOeuatKc6ezzAM+GMfMZqNNkQejchfiFkNj82fnRxi1xUToNul3m7CdPShyOhltBSlC/Y1knIONzjbwqk1FaiQ0yr5e5jLTzzzUcxGw4V8pWlSjkjAzjFSWjknt89Ruyzpc18+xRZgqjuICTEYZ57S3QhLy1qShYVjOD4UAlMFlqWs6zzlDGWlpx2s9SAPnVmfdJKJLog3CUuOFENLcASpSe4kZOKHyblNkt8qRKccRnOlRGKCjji21dk1HNdSqvnoVwBilTgRj/ADpVi4api6fjejEOxR3bY1cJ90agtPLWhoLZUvUU9T2enWuyUkluNGLZFwj6mL/FXcXGER2ypZL6wlJUEnSCTt1xWjizZhvtuRf+I7ZOhJcU9palIUhCkpOnUcDG5GM+BoMvhNTMieidcWIrEJbaFPrQohRcBKdhuNvwzQS5xWYcksxprUxsAHnNpUkE+G9c8lGb2ZVXFcjTWG1swuI2ZU+52Z4FLryOROSpIcx2dR2x2iD8PKrcafcWr7bzxPfLdMjRkOyUhh5ojWhtWBlIBByRgd+KAy+F24bGqbfbfHk8kOmK5r1gEagNh1xigl6tsi0vssyijmux0SAEHOkLGQD5/tqTp9Q210NBwyIj1iltTpKEPzp0aKUrdIIa161nGeh/PR3iRV4fmmM/KtqbLKlpjoAcYU4GyrAyr2unU5z51k7jwiqC2563fLSzIS3rMVx5Qc3GQMY6nbFdc4Pcj21NxVfLJ6uoK0K9YUNagMlIOnBUPDNLtYbl4B1m5MK4t4juKZJTHZivqZ0vkcxQwhsA57Q3yOvdQhYjN8E29jnpS5PuKlu/WeyhA0AlOfEk5xSVwPcVFLInWoTS3rTBMnD/ALOrARjrj/vUvC/C0eZFEm9OoYEkYhtrloZU5vjWAd1b7Ad9ZtM31Ghm21cDi+RxBMIas8ZhXqrplAlRS0EtgdrVuen+dD+Ek8QqhwEyYEJ6yFzWuTMbbcLLSlZWUkqyB1O4NZZfCd5EObLTEJahOrbfBI1JKRlR0+ABGajXw5dmWnlqaSlDUVuW4NY7LThwnbxPhS7eIPq8CvdzHNylmFtG56+SM5wjUdO/uxQ8jetI7wfeWoXrLyIyMJyWVyEB4HuGjOdW42670yVwXe4sNyW8wyG2061oQ+hTiB35SDkY7/CntE3FvegEE7f5UqdgeCvhSp6FoMY7+6tg/ZJ0lrhyGhmSuKGkrddS3ltour1K7WMbDHWsgoY61MZ87lloTZXKxp0c5WnHhjOMeVdM4uVUPFqJuJri12+XKFrdvKLhcnV8oJVpSlvsJWSgZ3wQM7bbVhUspuN7QwxHEUPvpbSyCVcvJAxvvtXW7jOjt8uPNlMtjolp9aQN/AGqPOdbeDzbi0uhWoOBRCgfHPXNTWNxsMppmx4oW1cLy9CXw6/6w7KREbui1upCsKCAoJxo6Dp0oZxBb5t44/cZ5MhLDkxMVt9cchGlOE5BxgjAJ86oMSOJ7y4GYky6TVNEOBAkOL0kdDgnY+FKdK40ZmMQp0i8+sH61llxxxSjjPaAyegzXLJOLoZu+he45uFvl3C5OKsElE1bxbTcVSlhC9JxkN6cbpT0BpXOA9IZ4P4eSsBT8cPkafYLy87774A8qGKc4v4lgjUbtc4iVZGdbiNQH4Z3+dU4679JnRpkYXB6Y0Q0w6hKlKSUJ9lJx9kd1ImC30Rv+LJ0W1vPcTWmEuZMeU5GXNS+S2y6AWyktY7JwOzv8T31HYL6/SFZLWoo5VpYYSV8o6By0cxXfvv5/mrHGNxFAjPRVxrk0zcFBDja2V4fUDqA3G6tj03O9XrhfOL0xUW65P3Ftl3DaG3WChTg6YB0gnrjr371kG9uQfk3a5wE8MmK82qRcZEiUtKkEpXz3dKQoZ3BBO1F5Ud6Xcbg024yETrvEt6AEEDlxhqVjfp5eRrzFd2uIlxH1yHefBCEMFQ3a0HKQAfA+PxqVu+XQFgpmPZYkLkNYxkOLI1K8yfPPXFHSbtEaC2LdvfpM9ZJaJM5cgqUDp0N5UPPGEiiTsm2qsnEV5tCJiX5QSw+uXp35q9R0ae/Y9e7FDZt44tcDbktWn6peNDLYVoWNKshIz0zQL1+Sm3qt4cxGU6HlIA6rAwDn3U8IqW6NqS2KuMnOR8RSpAnG356VWojpCit6aT50RNqkAZJbx96mfRMpeSgNq9yxXasc+VEP5WDnrXuUKhUKJm0zD0Qg+5YqM2ed/NJ+Cwf10Hjl4G/k4fMi9AW9A4Lu8prKDLksR0upXhSdBKzj5UfakyIVujSHm1Lct9gckFa3NStclWlJ33zju60JgyrrEtqbeuyWydHQtTiUzEa8KPU7LFVp0viSW1OadiMaZvJC9OkaEtElCU9r2QfHPSuLJgytt0XjxeDzoJTIEmfxBC4bi3Z20uQrYyyltBWea4EFaydBwDg5yfCh0oy27XwlZ4Kn2X5OuSHGXNC181elJBByOyO/wAasy71xA649Jb4etrNxeQULntj64gjSeqyMkbdKoImcQJvttuqrUyV25ptplnUNGEJIGe15k1J4MnlC+LwNd5e5o27i9L4k4rkuznYkCO0qMy66slqI4opQlYSCe12VYKR392aswFqZPD4dnOXpDbsm5+ulRIU20gpCRzDqACiPLPSsTi+ps022/R6imbJTIecONRKc4HXGMnNE4F4u8YMNyeHhIjtW42/lhwo1IUrKiTv7W2aXscnlYVxOHzIxch1T77jyt1OLKz7ycn5k06I7yJLTuM8tYVjxwc0ZvUR2c+2uBw6u3NoThTbbinAo+OTQ76IuI/iL5/qGqdnPwZJ5oXtJG5uF0jjkTUurLJYSpPa64VnHv2xWEcc1OKVjGo5A8KMqtDosLaSXPWgrXy8bAY6Y8cmhQgTcbxH/wCzNS4bGl3emw8siu5NdX7kYV50qk9Rm90V/wDINKurTLwB2sPFG2ldp5lAGsp1LLR+13bnp31BgaXAjDepxKA2ny3IyNsnfyqNVwirXry8lWMakjBx4VxU+CEJTl5BSSQoDfJ6mvQmtUm7PAhhyRilpfsWOyha1BCI5Q2cgAdT0J0+4+dOCAFtJU0G3M5KyElS8Dfcb/jVQXKBpIWtxWrGoqTucdPwrqbpAByp11ZwQCtJ2B69AKGn1/Xz2NoyV3X+fnuXSAtslSUkrzpdOk4z08+/wqXbUSpIWgbDIHZx76HJu1vSAPWFlI6BSTgeHdTvpm2jOX1gKJyAk43+GfnS1XX9B0Tvuv2YSbB0pwUq236frqZI7SsBOR3YwKEG+2sbrkHPf2Tv8qcniC05IVIyOvZB2+VDblYNMvK/ZhpKQpaAsIzvnT0x3VItJU2EuhGVLSlOgD49KCo4jtQUcyEhGnGNwfzVIjiS1NqQUSWghCtRBJyflWv1/QHF1yfs/QOFIQl7U21yUoOnSAVZ7ulTxmAhTSQ0yWNKS4pQBWT1Ox3+VZ//AGhtKUFLMhACyNRWsnOD0G1TniW0cxx5t9AfWkglToIGRg7UPv8Ar+w07uvw/wCgvGjn1Zt2JGYcW4pWrnaThOdgMmrDcRtbst63xmnnEvBtDboAQBjtHBwOvd3UDRxPYx6s45IQX46EpQA8kIOnpkda6OJLHJipZnyslLi3MsvoGoqIJJ1e6jvvT+e+5mvT9/0axtuwIbQm5tNNzNILqGhhKSR0AG1KsZP4ihzJS3/Xo7YVgBCXU4SAAAPwFKlXDt7uX5D2yX/n8GVVnrUsSBIuCyiOE+9RwKmt7DcmfFZdyG3HkIXjrpJANbyRYI1mWJFpUp2OlBU42vKlgjqRt2h02G9edxnG9hUI958j6jhoYp5KyOkea3K3ybdI5EtvQvGoHOxHiDVMg56VvrlcE3PiS3yZ9onKt8UaVaGF5V1IOAOgONvAH3VM+OGVpSXLLNK8ku6YL2pzUtCidWBvjWPjtirR4h6VqW5zZElNpcjzgjNQqB1VtuJG7L9B4hwHWZofCi8IjzSCkqWMdvoMBGxPf76xa+tNq1RtCmx4a9G0riOys3Nq5ssIcUpIbW0VEaSR1z5URPoWuAzi9xT5chQ/XWs9HbEt30fQEwV6Hec4rWVlOBrV4A59236q0cSDeER5JkTgp5SFhkZykKKU4UTjbtAnG+Acb1xSnK6BZ5d/AvdN8XiH8Wlimn0L3cezdYJ8ihdemsxeI0FhKpLCm0AaypRJWdW+dummnoPESw05ojpIbIcSo9VZO4HuAxv370upms8v/gavQG1zgE+BC/2UxXofv4GBOtp963B/hr1aYjiHmxnYq440sDnNbaVu4V3kZCc6endn4pS+IdOeVF2AOEndR0q2IJ7lBPQ76vLcWzWeRL9DvEZPZmWs+Rdc/coTxF6O73w7bF3G4PW9TCFpQQw6tSsk4GxQB869uff4kUgpbhx0kpR29YOk6e1sVb7/APY1mvSg7NXwLK+kI6GV+uNhCUkHKMggnc75yPhTRk7NZ4YNhjNKuhW3fSq9mNGh5xl1LrKlIcbUFJUNiCNwR51Zk8Q3mRHcjyLlJdZdTpWha8hQPUHNDuIP/UN/coUOgroeiVOUU2FsurSAOg+AqBRA6AZqLuNMV1FNOvASywFE7VGsqJrrdJz2V/dNLtQxprF6Rr5w/bWbdBahKYaKikuNKUrckncKHeaIp9MnEg9qNbT/ANJf71YaX/vz9xP6IqkfaNc0ooB6Un0ycQHrCt35C/3qcn0y30HtQLefgsf4q82RXalSDR6cj0y3g+1bIP5S/wBtSj0y3THatUI+5xYry5NPFI3uGj0s+mm4A72WLnyfV+yg/FvpLl8TWdVtetbEdKnEr5iHio7eRFYg9aYaoooFC1K8qVNPWlVqN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127" name="AutoShape 7" descr="data:image/jpeg;base64,/9j/4AAQSkZJRgABAQAAAQABAAD/2wBDAAkGBwgHBgkIBwgKCgkLDRYPDQwMDRsUFRAWIB0iIiAdHx8kKDQsJCYxJx8fLT0tMTU3Ojo6Iys/RD84QzQ5Ojf/2wBDAQoKCg0MDRoPDxo3JR8lNzc3Nzc3Nzc3Nzc3Nzc3Nzc3Nzc3Nzc3Nzc3Nzc3Nzc3Nzc3Nzc3Nzc3Nzc3Nzc3Nzf/wAARCACpAHMDASIAAhEBAxEB/8QAGwAAAQUBAQAAAAAAAAAAAAAABQACAwQGAQf/xABMEAABAwMCAwQGBQYLBgcAAAABAgMEAAUREiEGEzEiQVFhBxQycYGhFSNCcpGSsbLB0dIXRFJTc4KTs8Lh8BYzQ1SD8SQlNDVjpMP/xAAaAQADAQEBAQAAAAAAAAAAAAABAgMABAUG/8QALhEAAgIBAgMHBAIDAQAAAAAAAAECEQMSIQQxQRMyUVJhkfAigaGxFNEjM8FC/9oADAMBAAIRAxEAPwDy4bKrS2KDElQy7JiXF3StWVRkApKQE7bnY9r5isyfbo3b5TkOMyWnZALgUfq3dIHawdsHrpH4CrY03yM5UGm7VB5w5kW7hkJSThkairJ1AfAAg+/PSnm0W1KdSzcRg9o8k+4fZ66sj/WaHJvMhY7UiUc59p8Huwfs+G1S/S8hala3pOpZBUeanJx030eZ+FdChLxM5ehcTZ4CtYULiCHFgaWTjSD2fsee/h4eFWVbLe0hfJVcEu4wwHWThxRAwMaRjPbHU9B51KL/ADEgJTLlJGMAAo2H5O1RO3eS8EB2TIVoKSklLZxjOPs57z+NHs5XzBq9CgiHKzvHe64zyz448PEH8KmEZ4IyWXQMZzoPTGfzb+6rzN6lIDYRLfSlvGhIab0jHTbTjbqPA79asfT80o0euO6dtuQ33dP9eQ8BVoxkvA2r0AoGKdUgEf8AlOj+oP20v/D/AMt3+zH7apRtXoRZ6VypdMf+cd/sx+9T0NNOrCG1vKWv2Uhobn8qs1W5tXoVhkkAAkk4AA6muLBBIIII2IPdRaM5HhS20MPKU/rSFPJRkDPUJ394J/DzqT0NmVMUhwkodWSnRgEa8bHPnUo5HKVVsNqS5lDfx+dKmKXg9aVNaGoEq2VmrqgFRIh1aeyr49tX7KpODerSkBUWIFEgctRP5aq8/H1JS5oe0kZ7Sjn/AFmrLYzuVE/GqjQbQcYJ7utW2uhIGPeK6oUMPA32p1cFOG+9VRjoFP7q602t1xLbaVKUrolI3NEjZpSUankqSCoo+rbUvBHUEgY+daWWGPvMO4MpAVfkQWoqsSHnQc4IS0k4PXB7ex99QhyIgdlhxz+kcwPwSP10I5oyVx3NRCyyt9elsdN1KUcBI8Se4VM4+2w2pqKrJVs490KvIeA+Z7+4VOLmEwyyhhAcOoasYSgHbZI6nBO53ocTsfwoLVNvWqSC0lyOxFZnRwdsvJ/SFOlKw9cvvK/vBUMU4nxv6ZH6Qp0pX19x+8f7wUl/5fsCfdKBXudjSqPQo7gnFKhqKFYjUf8AXnVoj6mIFHA5Sun31VWJwc1Ze3aif0Zz+WqoQVWQlzXzodQpKVAIRqPian1kAZIGfs1EnJI5ScDvOKcUDJ09pXeasrQxOkkipEEk4qBs5OB7qux0Jwk9+vAq0HYG6LUTDLgDjymcODLiNykeNHbtHK7xMW64483qc0NcouBKinAOPfju7qz6yShzO5LmMjpTruf/ADOaR/zDn6RqPEYNeRU62Ycb2ZooQmG78to5QHCJJbbKMr5StORk7Yz4fmrLSWXUyXU8lwHWoYKCO+j9njT13htp54PJYSvI5ucEoKeh3zuB0oA+++h90JfdSNZ21kY399c3D3DK1Fp7f9GZ1EJ4ALfxHb6lT3Z28h1PwFWY3qqm5TTbfMCY6l81wbkjGCkdE/M/moUokqKlZzncmitkiPSESyjQAuO42jUsDWvsnAz34q+ZuMHKbMkDIu8+Ljrz0b/1hXZaXEquC1oWEknSopIB+tHQ0RtcKGHC7JkrW8w6yUtx8YBLqU7qIweo9nPfvVO7XRUmNKiIZQ2wwslOFEqUeZ1J7+p7u+o9teaoLoaaWncBl0ClUOCd9qVNqGLpjk437qsqaAai5Bzyz+mqpEo6e6p5CRoj/wBF/iVVVCkyMuaKwGwSgY8aaoaQEN436mphlOdPWmrGhkkY1HpR3C+ZxBSFlSRs2Op8atx/980nqQNX41ROEtoGc/aOKnS6eaVoOBjG9VgwOLZZaUkt7kZ1g5PhUl3BFym5BH1zhx/WNVRv5+NTpf7HLfHNaxjBO4+6e781PK71IdKgvIe5XE8t9CVpSkOOcsKKc6UFWkkdxKRTLa49IYkLM081SXEISd9B0ggg9RnJGw7u6pG57Tqn33Uh7msqaOcJLZUMbEg6ds9dt9iOlQw3C1HkMElaY7bj2hRKFg4GyknYjA6jP4bV5mTu1W6SQxLEiOB6M3PYTNeclIBWtSsNt5AIJ2znPToMedB5twmsx1QHUtspyVaW0JBSFBJ0gj7JAB8++rKFuvR/XoRisBp0IJdQ0CFY1ApVpGf1beNDrw4h2apTawtIbbSFJ6EhCQfmDQxRbn9W/wDxoJJYTkSM/wA5FH/2EUNf9q4941f/AKCiFi/jA/8Ali/36KHuH/3H7w/vKaH+6XzoJPkUk9BjT8aVJPTrSqlDBwjaiLdvdlR2VhlZATgFK077nuPvof301RI6Gu+kuZKcJSX0ugn9Dvf8u/8AloqJdlfP8XkY96P21DbWDNuESKCcyH22tj/KUB+uj1wjWNVwVaIFvnJlKlCM3KMklKjrCSrTjv61Kc8cXVCxwZ2u8vn3An0I/wB0aV8NH71dTaHwd48rP3EfvVactbbvGRs0J971czfV0qK8q0hWCfkTV15qzS5/0RaBdETlShHS+5ICm/bwVYG+MZIodrjXQPY5/MgYm2vD/gyh/wBJP71d+jnB/wAOT/Yj96tTc+G4MezyZEabcUvMMOuhxx4FCuWvR7IGe0c43ofd27NZFKgzZd5XcEMJUtTLqNAWpIOMHcdaePEY3yQew4jzIDIhPNK1ITKSoDY8j/Op22VFSAWn0FPsnkKCU+YIOU/DI8q0SeEJDsmGxGu0ha+Yyie2FdpgLRq1DxHd76GwI9oes0u4ybpfUphupbdLXL0qKlEJ0gnfYAnpUss8M+aZlh4hdUD5lvcfKOeuatKc6ezzAM+GMfMZqNNkQejchfiFkNj82fnRxi1xUToNul3m7CdPShyOhltBSlC/Y1knIONzjbwqk1FaiQ0yr5e5jLTzzzUcxGw4V8pWlSjkjAzjFSWjknt89Ruyzpc18+xRZgqjuICTEYZ57S3QhLy1qShYVjOD4UAlMFlqWs6zzlDGWlpx2s9SAPnVmfdJKJLog3CUuOFENLcASpSe4kZOKHyblNkt8qRKccRnOlRGKCjji21dk1HNdSqvnoVwBilTgRj/ADpVi4api6fjejEOxR3bY1cJ90agtPLWhoLZUvUU9T2enWuyUkluNGLZFwj6mL/FXcXGER2ypZL6wlJUEnSCTt1xWjizZhvtuRf+I7ZOhJcU9palIUhCkpOnUcDG5GM+BoMvhNTMieidcWIrEJbaFPrQohRcBKdhuNvwzQS5xWYcksxprUxsAHnNpUkE+G9c8lGb2ZVXFcjTWG1swuI2ZU+52Z4FLryOROSpIcx2dR2x2iD8PKrcafcWr7bzxPfLdMjRkOyUhh5ojWhtWBlIBByRgd+KAy+F24bGqbfbfHk8kOmK5r1gEagNh1xigl6tsi0vssyijmux0SAEHOkLGQD5/tqTp9Q210NBwyIj1iltTpKEPzp0aKUrdIIa161nGeh/PR3iRV4fmmM/KtqbLKlpjoAcYU4GyrAyr2unU5z51k7jwiqC2563fLSzIS3rMVx5Qc3GQMY6nbFdc4Pcj21NxVfLJ6uoK0K9YUNagMlIOnBUPDNLtYbl4B1m5MK4t4juKZJTHZivqZ0vkcxQwhsA57Q3yOvdQhYjN8E29jnpS5PuKlu/WeyhA0AlOfEk5xSVwPcVFLInWoTS3rTBMnD/ALOrARjrj/vUvC/C0eZFEm9OoYEkYhtrloZU5vjWAd1b7Ad9ZtM31Ghm21cDi+RxBMIas8ZhXqrplAlRS0EtgdrVuen+dD+Ek8QqhwEyYEJ6yFzWuTMbbcLLSlZWUkqyB1O4NZZfCd5EObLTEJahOrbfBI1JKRlR0+ABGajXw5dmWnlqaSlDUVuW4NY7LThwnbxPhS7eIPq8CvdzHNylmFtG56+SM5wjUdO/uxQ8jetI7wfeWoXrLyIyMJyWVyEB4HuGjOdW42670yVwXe4sNyW8wyG2061oQ+hTiB35SDkY7/CntE3FvegEE7f5UqdgeCvhSp6FoMY7+6tg/ZJ0lrhyGhmSuKGkrddS3ltour1K7WMbDHWsgoY61MZ87lloTZXKxp0c5WnHhjOMeVdM4uVUPFqJuJri12+XKFrdvKLhcnV8oJVpSlvsJWSgZ3wQM7bbVhUspuN7QwxHEUPvpbSyCVcvJAxvvtXW7jOjt8uPNlMtjolp9aQN/AGqPOdbeDzbi0uhWoOBRCgfHPXNTWNxsMppmx4oW1cLy9CXw6/6w7KREbui1upCsKCAoJxo6Dp0oZxBb5t44/cZ5MhLDkxMVt9cchGlOE5BxgjAJ86oMSOJ7y4GYky6TVNEOBAkOL0kdDgnY+FKdK40ZmMQp0i8+sH61llxxxSjjPaAyegzXLJOLoZu+he45uFvl3C5OKsElE1bxbTcVSlhC9JxkN6cbpT0BpXOA9IZ4P4eSsBT8cPkafYLy87774A8qGKc4v4lgjUbtc4iVZGdbiNQH4Z3+dU4679JnRpkYXB6Y0Q0w6hKlKSUJ9lJx9kd1ImC30Rv+LJ0W1vPcTWmEuZMeU5GXNS+S2y6AWyktY7JwOzv8T31HYL6/SFZLWoo5VpYYSV8o6By0cxXfvv5/mrHGNxFAjPRVxrk0zcFBDja2V4fUDqA3G6tj03O9XrhfOL0xUW65P3Ftl3DaG3WChTg6YB0gnrjr371kG9uQfk3a5wE8MmK82qRcZEiUtKkEpXz3dKQoZ3BBO1F5Ud6Xcbg024yETrvEt6AEEDlxhqVjfp5eRrzFd2uIlxH1yHefBCEMFQ3a0HKQAfA+PxqVu+XQFgpmPZYkLkNYxkOLI1K8yfPPXFHSbtEaC2LdvfpM9ZJaJM5cgqUDp0N5UPPGEiiTsm2qsnEV5tCJiX5QSw+uXp35q9R0ae/Y9e7FDZt44tcDbktWn6peNDLYVoWNKshIz0zQL1+Sm3qt4cxGU6HlIA6rAwDn3U8IqW6NqS2KuMnOR8RSpAnG356VWojpCit6aT50RNqkAZJbx96mfRMpeSgNq9yxXasc+VEP5WDnrXuUKhUKJm0zD0Qg+5YqM2ed/NJ+Cwf10Hjl4G/k4fMi9AW9A4Lu8prKDLksR0upXhSdBKzj5UfakyIVujSHm1Lct9gckFa3NStclWlJ33zju60JgyrrEtqbeuyWydHQtTiUzEa8KPU7LFVp0viSW1OadiMaZvJC9OkaEtElCU9r2QfHPSuLJgytt0XjxeDzoJTIEmfxBC4bi3Z20uQrYyyltBWea4EFaydBwDg5yfCh0oy27XwlZ4Kn2X5OuSHGXNC181elJBByOyO/wAasy71xA649Jb4etrNxeQULntj64gjSeqyMkbdKoImcQJvttuqrUyV25ptplnUNGEJIGe15k1J4MnlC+LwNd5e5o27i9L4k4rkuznYkCO0qMy66slqI4opQlYSCe12VYKR392aswFqZPD4dnOXpDbsm5+ulRIU20gpCRzDqACiPLPSsTi+ps022/R6imbJTIecONRKc4HXGMnNE4F4u8YMNyeHhIjtW42/lhwo1IUrKiTv7W2aXscnlYVxOHzIxch1T77jyt1OLKz7ycn5k06I7yJLTuM8tYVjxwc0ZvUR2c+2uBw6u3NoThTbbinAo+OTQ76IuI/iL5/qGqdnPwZJ5oXtJG5uF0jjkTUurLJYSpPa64VnHv2xWEcc1OKVjGo5A8KMqtDosLaSXPWgrXy8bAY6Y8cmhQgTcbxH/wCzNS4bGl3emw8siu5NdX7kYV50qk9Rm90V/wDINKurTLwB2sPFG2ldp5lAGsp1LLR+13bnp31BgaXAjDepxKA2ny3IyNsnfyqNVwirXry8lWMakjBx4VxU+CEJTl5BSSQoDfJ6mvQmtUm7PAhhyRilpfsWOyha1BCI5Q2cgAdT0J0+4+dOCAFtJU0G3M5KyElS8Dfcb/jVQXKBpIWtxWrGoqTucdPwrqbpAByp11ZwQCtJ2B69AKGn1/Xz2NoyV3X+fnuXSAtslSUkrzpdOk4z08+/wqXbUSpIWgbDIHZx76HJu1vSAPWFlI6BSTgeHdTvpm2jOX1gKJyAk43+GfnS1XX9B0Tvuv2YSbB0pwUq236frqZI7SsBOR3YwKEG+2sbrkHPf2Tv8qcniC05IVIyOvZB2+VDblYNMvK/ZhpKQpaAsIzvnT0x3VItJU2EuhGVLSlOgD49KCo4jtQUcyEhGnGNwfzVIjiS1NqQUSWghCtRBJyflWv1/QHF1yfs/QOFIQl7U21yUoOnSAVZ7ulTxmAhTSQ0yWNKS4pQBWT1Ox3+VZ//AGhtKUFLMhACyNRWsnOD0G1TniW0cxx5t9AfWkglToIGRg7UPv8Ar+w07uvw/wCgvGjn1Zt2JGYcW4pWrnaThOdgMmrDcRtbst63xmnnEvBtDboAQBjtHBwOvd3UDRxPYx6s45IQX46EpQA8kIOnpkda6OJLHJipZnyslLi3MsvoGoqIJJ1e6jvvT+e+5mvT9/0axtuwIbQm5tNNzNILqGhhKSR0AG1KsZP4ihzJS3/Xo7YVgBCXU4SAAAPwFKlXDt7uX5D2yX/n8GVVnrUsSBIuCyiOE+9RwKmt7DcmfFZdyG3HkIXjrpJANbyRYI1mWJFpUp2OlBU42vKlgjqRt2h02G9edxnG9hUI958j6jhoYp5KyOkea3K3ybdI5EtvQvGoHOxHiDVMg56VvrlcE3PiS3yZ9onKt8UaVaGF5V1IOAOgONvAH3VM+OGVpSXLLNK8ku6YL2pzUtCidWBvjWPjtirR4h6VqW5zZElNpcjzgjNQqB1VtuJG7L9B4hwHWZofCi8IjzSCkqWMdvoMBGxPf76xa+tNq1RtCmx4a9G0riOys3Nq5ssIcUpIbW0VEaSR1z5URPoWuAzi9xT5chQ/XWs9HbEt30fQEwV6Hec4rWVlOBrV4A59236q0cSDeER5JkTgp5SFhkZykKKU4UTjbtAnG+Acb1xSnK6BZ5d/AvdN8XiH8Wlimn0L3cezdYJ8ihdemsxeI0FhKpLCm0AaypRJWdW+dummnoPESw05ojpIbIcSo9VZO4HuAxv370upms8v/gavQG1zgE+BC/2UxXofv4GBOtp963B/hr1aYjiHmxnYq440sDnNbaVu4V3kZCc6endn4pS+IdOeVF2AOEndR0q2IJ7lBPQ76vLcWzWeRL9DvEZPZmWs+Rdc/coTxF6O73w7bF3G4PW9TCFpQQw6tSsk4GxQB869uff4kUgpbhx0kpR29YOk6e1sVb7/APY1mvSg7NXwLK+kI6GV+uNhCUkHKMggnc75yPhTRk7NZ4YNhjNKuhW3fSq9mNGh5xl1LrKlIcbUFJUNiCNwR51Zk8Q3mRHcjyLlJdZdTpWha8hQPUHNDuIP/UN/coUOgroeiVOUU2FsurSAOg+AqBRA6AZqLuNMV1FNOvASywFE7VGsqJrrdJz2V/dNLtQxprF6Rr5w/bWbdBahKYaKikuNKUrckncKHeaIp9MnEg9qNbT/ANJf71YaX/vz9xP6IqkfaNc0ooB6Un0ycQHrCt35C/3qcn0y30HtQLefgsf4q82RXalSDR6cj0y3g+1bIP5S/wBtSj0y3THatUI+5xYry5NPFI3uGj0s+mm4A72WLnyfV+yg/FvpLl8TWdVtetbEdKnEr5iHio7eRFYg9aYaoooFC1K8qVNPWlVqN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437112"/>
            <a:ext cx="1095375" cy="1609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Na Aula Anterior 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Projeto de circuitos contadores;</a:t>
            </a:r>
          </a:p>
          <a:p>
            <a:r>
              <a:rPr lang="pt-BR" dirty="0" smtClean="0"/>
              <a:t>Contadores binários síncronos;</a:t>
            </a:r>
          </a:p>
          <a:p>
            <a:r>
              <a:rPr lang="pt-BR" dirty="0" smtClean="0"/>
              <a:t>Contadores binários assíncronos;</a:t>
            </a:r>
          </a:p>
          <a:p>
            <a:r>
              <a:rPr lang="pt-BR" dirty="0" smtClean="0"/>
              <a:t>Contadores de década;</a:t>
            </a:r>
          </a:p>
          <a:p>
            <a:r>
              <a:rPr lang="pt-BR" dirty="0" smtClean="0"/>
              <a:t>Contadores 0:N;</a:t>
            </a:r>
          </a:p>
          <a:p>
            <a:r>
              <a:rPr lang="pt-BR" dirty="0" smtClean="0"/>
              <a:t>Circuitos divisores de frequência.</a:t>
            </a:r>
          </a:p>
          <a:p>
            <a:endParaRPr lang="pt-BR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Nesta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Conceituação: Máquinas de Estados Finitos;</a:t>
            </a:r>
          </a:p>
          <a:p>
            <a:r>
              <a:rPr lang="pt-BR" dirty="0" smtClean="0"/>
              <a:t>MEF: Modelo </a:t>
            </a:r>
            <a:r>
              <a:rPr lang="pt-BR" dirty="0" smtClean="0"/>
              <a:t>Matemático;</a:t>
            </a:r>
            <a:endParaRPr lang="pt-BR" dirty="0" smtClean="0"/>
          </a:p>
          <a:p>
            <a:r>
              <a:rPr lang="pt-BR" dirty="0" smtClean="0"/>
              <a:t>Diagrama de </a:t>
            </a:r>
            <a:r>
              <a:rPr lang="pt-BR" dirty="0" smtClean="0"/>
              <a:t>Estados;</a:t>
            </a:r>
          </a:p>
          <a:p>
            <a:r>
              <a:rPr lang="pt-BR" dirty="0" smtClean="0"/>
              <a:t>Exemplos de </a:t>
            </a:r>
            <a:r>
              <a:rPr lang="pt-BR" dirty="0" err="1" smtClean="0"/>
              <a:t>MEFs</a:t>
            </a:r>
            <a:r>
              <a:rPr lang="pt-BR" dirty="0" smtClean="0"/>
              <a:t>;</a:t>
            </a:r>
          </a:p>
          <a:p>
            <a:r>
              <a:rPr lang="pt-BR" dirty="0" err="1" smtClean="0"/>
              <a:t>MEFs</a:t>
            </a:r>
            <a:r>
              <a:rPr lang="pt-BR" dirty="0" smtClean="0"/>
              <a:t> em VHDL.</a:t>
            </a:r>
            <a:endParaRPr lang="pt-BR" dirty="0" smtClean="0"/>
          </a:p>
          <a:p>
            <a:endParaRPr lang="pt-BR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Circuitos sequenciais requerem dois módulos:</a:t>
            </a:r>
          </a:p>
          <a:p>
            <a:pPr marL="971550" lvl="1" indent="-514350">
              <a:buFont typeface="+mj-lt"/>
              <a:buAutoNum type="alphaLcPeriod"/>
            </a:pPr>
            <a:r>
              <a:rPr lang="pt-BR" sz="2400" dirty="0" smtClean="0"/>
              <a:t>Circuito </a:t>
            </a:r>
            <a:r>
              <a:rPr lang="pt-BR" sz="2400" dirty="0" err="1" smtClean="0"/>
              <a:t>combinacional</a:t>
            </a:r>
            <a:r>
              <a:rPr lang="pt-BR" sz="2400" dirty="0" smtClean="0"/>
              <a:t>;</a:t>
            </a:r>
          </a:p>
          <a:p>
            <a:pPr marL="971550" lvl="1" indent="-514350">
              <a:buFont typeface="+mj-lt"/>
              <a:buAutoNum type="alphaLcPeriod"/>
            </a:pPr>
            <a:r>
              <a:rPr lang="pt-BR" sz="2400" dirty="0" smtClean="0"/>
              <a:t>Memória;</a:t>
            </a:r>
          </a:p>
          <a:p>
            <a:r>
              <a:rPr lang="pt-BR" sz="2400" dirty="0" smtClean="0"/>
              <a:t>Circuitos sequenciais tais como contadores, registradores de deslocamento e memórias possuem um controle simples, e consequentemente não requerem lógica complexa de controle;</a:t>
            </a:r>
          </a:p>
          <a:p>
            <a:r>
              <a:rPr lang="pt-BR" sz="2400" dirty="0" smtClean="0"/>
              <a:t>Circuitos mais complexos tais como sistemas de automação industrial, circuitos de controle de microprocessadores, </a:t>
            </a:r>
            <a:r>
              <a:rPr lang="pt-BR" sz="2400" dirty="0" err="1" smtClean="0"/>
              <a:t>etc</a:t>
            </a:r>
            <a:r>
              <a:rPr lang="pt-BR" sz="2400" dirty="0" smtClean="0"/>
              <a:t> requerem um design muito mais sofisticado;</a:t>
            </a:r>
          </a:p>
          <a:p>
            <a:r>
              <a:rPr lang="pt-BR" sz="2400" dirty="0" smtClean="0"/>
              <a:t>Modelamos os estados do sistema e todas as suas implicações usando </a:t>
            </a:r>
            <a:r>
              <a:rPr lang="pt-BR" sz="2400" dirty="0" err="1" smtClean="0"/>
              <a:t>MEFs</a:t>
            </a:r>
            <a:r>
              <a:rPr lang="pt-BR" sz="2400" dirty="0" smtClean="0"/>
              <a:t>.</a:t>
            </a:r>
          </a:p>
          <a:p>
            <a:r>
              <a:rPr lang="pt-BR" sz="2400" dirty="0" smtClean="0"/>
              <a:t> </a:t>
            </a: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MEF: Modelo Matemático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8388424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Uma MEF é definida como uma quíntupla:</a:t>
            </a:r>
          </a:p>
          <a:p>
            <a:pPr>
              <a:buNone/>
            </a:pPr>
            <a:r>
              <a:rPr lang="pt-BR" dirty="0" smtClean="0"/>
              <a:t>								onde:</a:t>
            </a:r>
          </a:p>
          <a:p>
            <a:r>
              <a:rPr lang="el-GR" dirty="0" smtClean="0"/>
              <a:t>Σ</a:t>
            </a:r>
            <a:r>
              <a:rPr lang="pt-BR" dirty="0" smtClean="0"/>
              <a:t>	– </a:t>
            </a:r>
            <a:r>
              <a:rPr lang="pt-BR" sz="3000" dirty="0" smtClean="0"/>
              <a:t>Alfabeto de entrada (conj. de símbolos)</a:t>
            </a:r>
          </a:p>
          <a:p>
            <a:r>
              <a:rPr lang="pt-BR" sz="3000" dirty="0" smtClean="0"/>
              <a:t>S	– Conjunto de estados</a:t>
            </a:r>
          </a:p>
          <a:p>
            <a:r>
              <a:rPr lang="pt-BR" sz="3000" dirty="0" smtClean="0"/>
              <a:t>s</a:t>
            </a:r>
            <a:r>
              <a:rPr lang="pt-BR" sz="3000" baseline="-25000" dirty="0" smtClean="0"/>
              <a:t>0</a:t>
            </a:r>
            <a:r>
              <a:rPr lang="pt-BR" sz="3000" dirty="0" smtClean="0"/>
              <a:t>	–  Estado inicial (s</a:t>
            </a:r>
            <a:r>
              <a:rPr lang="pt-BR" sz="3000" baseline="-25000" dirty="0" smtClean="0"/>
              <a:t>0</a:t>
            </a:r>
            <a:r>
              <a:rPr lang="az-Cyrl-AZ" sz="3000" dirty="0" smtClean="0"/>
              <a:t>Є</a:t>
            </a:r>
            <a:r>
              <a:rPr lang="pt-BR" sz="3000" dirty="0" smtClean="0"/>
              <a:t>S)</a:t>
            </a:r>
          </a:p>
          <a:p>
            <a:r>
              <a:rPr lang="el-GR" sz="3000" dirty="0" smtClean="0"/>
              <a:t>δ</a:t>
            </a:r>
            <a:r>
              <a:rPr lang="pt-BR" sz="3000" dirty="0" smtClean="0"/>
              <a:t>	–  Função de transição de estados (</a:t>
            </a:r>
            <a:r>
              <a:rPr lang="el-GR" sz="3000" dirty="0" smtClean="0"/>
              <a:t>δ</a:t>
            </a:r>
            <a:r>
              <a:rPr lang="pt-BR" sz="3000" dirty="0" smtClean="0"/>
              <a:t>:</a:t>
            </a:r>
            <a:r>
              <a:rPr lang="pt-BR" sz="3000" dirty="0" err="1" smtClean="0"/>
              <a:t>Sx</a:t>
            </a:r>
            <a:r>
              <a:rPr lang="el-GR" sz="3000" dirty="0" smtClean="0"/>
              <a:t> Σ→</a:t>
            </a:r>
            <a:r>
              <a:rPr lang="pt-BR" sz="3000" dirty="0" smtClean="0"/>
              <a:t>S)</a:t>
            </a:r>
          </a:p>
          <a:p>
            <a:r>
              <a:rPr lang="pt-BR" sz="3000" dirty="0" smtClean="0"/>
              <a:t>F	–  Conjunto de estados finais (possivelmente vazio)</a:t>
            </a:r>
            <a:endParaRPr lang="pt-BR" sz="30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5</a:t>
            </a:fld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276872"/>
            <a:ext cx="3240359" cy="398213"/>
          </a:xfrm>
          <a:prstGeom prst="rect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de Moore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8208912" cy="4525963"/>
          </a:xfrm>
        </p:spPr>
        <p:txBody>
          <a:bodyPr/>
          <a:lstStyle/>
          <a:p>
            <a:r>
              <a:rPr lang="pt-BR" dirty="0" smtClean="0"/>
              <a:t>Um Flip-Flop por estado;</a:t>
            </a:r>
          </a:p>
          <a:p>
            <a:r>
              <a:rPr lang="pt-BR" dirty="0" smtClean="0"/>
              <a:t>A MEF deve se encontrar em um estado, sempre;</a:t>
            </a:r>
          </a:p>
          <a:p>
            <a:r>
              <a:rPr lang="pt-BR" dirty="0" smtClean="0"/>
              <a:t>Estado atual depende apenas do estado anterior;</a:t>
            </a:r>
          </a:p>
          <a:p>
            <a:r>
              <a:rPr lang="pt-BR" dirty="0" smtClean="0"/>
              <a:t>Saídas síncronas;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Diagrama: Modelo de Moore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7</a:t>
            </a:fld>
            <a:endParaRPr lang="pt-BR" dirty="0"/>
          </a:p>
        </p:txBody>
      </p:sp>
      <p:grpSp>
        <p:nvGrpSpPr>
          <p:cNvPr id="24" name="Grupo 23"/>
          <p:cNvGrpSpPr/>
          <p:nvPr/>
        </p:nvGrpSpPr>
        <p:grpSpPr>
          <a:xfrm>
            <a:off x="2339752" y="2204864"/>
            <a:ext cx="4968552" cy="3456384"/>
            <a:chOff x="1259632" y="1700808"/>
            <a:chExt cx="4968552" cy="3456384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555776" y="2708920"/>
              <a:ext cx="2160240" cy="864096"/>
            </a:xfrm>
            <a:prstGeom prst="roundRect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Circ. </a:t>
              </a:r>
              <a:r>
                <a:rPr lang="pt-BR" dirty="0" err="1" smtClean="0"/>
                <a:t>Combinacional</a:t>
              </a:r>
              <a:endParaRPr lang="pt-BR" dirty="0" smtClean="0"/>
            </a:p>
            <a:p>
              <a:pPr algn="ctr"/>
              <a:r>
                <a:rPr lang="pt-BR" dirty="0" smtClean="0"/>
                <a:t>(Portas Lógicas)</a:t>
              </a:r>
              <a:endParaRPr lang="pt-BR" dirty="0"/>
            </a:p>
          </p:txBody>
        </p:sp>
        <p:sp>
          <p:nvSpPr>
            <p:cNvPr id="8" name="Retângulo de cantos arredondados 7"/>
            <p:cNvSpPr/>
            <p:nvPr/>
          </p:nvSpPr>
          <p:spPr>
            <a:xfrm>
              <a:off x="2555776" y="4293096"/>
              <a:ext cx="2160240" cy="864096"/>
            </a:xfrm>
            <a:prstGeom prst="roundRect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Memórias</a:t>
              </a:r>
            </a:p>
            <a:p>
              <a:pPr algn="ctr"/>
              <a:r>
                <a:rPr lang="pt-BR" dirty="0" smtClean="0"/>
                <a:t>(</a:t>
              </a:r>
              <a:r>
                <a:rPr lang="pt-BR" dirty="0" err="1" smtClean="0"/>
                <a:t>Flip-Flops</a:t>
              </a:r>
              <a:r>
                <a:rPr lang="pt-BR" dirty="0" smtClean="0"/>
                <a:t>)</a:t>
              </a:r>
              <a:endParaRPr lang="pt-BR" dirty="0"/>
            </a:p>
          </p:txBody>
        </p:sp>
        <p:sp>
          <p:nvSpPr>
            <p:cNvPr id="9" name="Seta para baixo 8"/>
            <p:cNvSpPr/>
            <p:nvPr/>
          </p:nvSpPr>
          <p:spPr>
            <a:xfrm>
              <a:off x="2699792" y="3573016"/>
              <a:ext cx="360040" cy="720080"/>
            </a:xfrm>
            <a:prstGeom prst="downArrow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/>
          </p:nvSpPr>
          <p:spPr>
            <a:xfrm>
              <a:off x="3059832" y="1700808"/>
              <a:ext cx="1224136" cy="288032"/>
            </a:xfrm>
            <a:prstGeom prst="rect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Entradas</a:t>
              </a:r>
              <a:endParaRPr lang="pt-BR" dirty="0"/>
            </a:p>
          </p:txBody>
        </p:sp>
        <p:sp>
          <p:nvSpPr>
            <p:cNvPr id="11" name="Seta para baixo 10"/>
            <p:cNvSpPr/>
            <p:nvPr/>
          </p:nvSpPr>
          <p:spPr>
            <a:xfrm>
              <a:off x="3491880" y="1988840"/>
              <a:ext cx="360040" cy="720080"/>
            </a:xfrm>
            <a:prstGeom prst="downArrow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3" name="Conector reto 12"/>
            <p:cNvCxnSpPr/>
            <p:nvPr/>
          </p:nvCxnSpPr>
          <p:spPr>
            <a:xfrm>
              <a:off x="2555776" y="4653136"/>
              <a:ext cx="144016" cy="7200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 flipH="1">
              <a:off x="2555776" y="4725144"/>
              <a:ext cx="144016" cy="7200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Seta para baixo 14"/>
            <p:cNvSpPr/>
            <p:nvPr/>
          </p:nvSpPr>
          <p:spPr>
            <a:xfrm flipV="1">
              <a:off x="4139952" y="3573016"/>
              <a:ext cx="360040" cy="720080"/>
            </a:xfrm>
            <a:prstGeom prst="downArrow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Seta para baixo 15"/>
            <p:cNvSpPr/>
            <p:nvPr/>
          </p:nvSpPr>
          <p:spPr>
            <a:xfrm rot="5400000" flipV="1">
              <a:off x="4608004" y="3609020"/>
              <a:ext cx="360040" cy="720080"/>
            </a:xfrm>
            <a:prstGeom prst="downArrow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7" name="Conector de seta reta 16"/>
            <p:cNvCxnSpPr>
              <a:endCxn id="8" idx="1"/>
            </p:cNvCxnSpPr>
            <p:nvPr/>
          </p:nvCxnSpPr>
          <p:spPr>
            <a:xfrm>
              <a:off x="1979712" y="4725144"/>
              <a:ext cx="576064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CaixaDeTexto 17"/>
            <p:cNvSpPr txBox="1"/>
            <p:nvPr/>
          </p:nvSpPr>
          <p:spPr>
            <a:xfrm>
              <a:off x="1259632" y="4509120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err="1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Clock</a:t>
              </a:r>
              <a:endParaRPr lang="pt-B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Retângulo 22"/>
            <p:cNvSpPr/>
            <p:nvPr/>
          </p:nvSpPr>
          <p:spPr>
            <a:xfrm>
              <a:off x="5148064" y="3861048"/>
              <a:ext cx="1080120" cy="288032"/>
            </a:xfrm>
            <a:prstGeom prst="rect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Saídas</a:t>
              </a:r>
              <a:endParaRPr lang="pt-BR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de </a:t>
            </a:r>
            <a:r>
              <a:rPr lang="pt-BR" dirty="0" err="1" smtClean="0"/>
              <a:t>Mealy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Estado atual é definido por uma função lógica </a:t>
            </a:r>
            <a:r>
              <a:rPr lang="pt-BR" dirty="0" err="1" smtClean="0"/>
              <a:t>combinacional</a:t>
            </a:r>
            <a:r>
              <a:rPr lang="pt-BR" dirty="0" smtClean="0"/>
              <a:t> entre o estado anterior e um conjunto de entradas;</a:t>
            </a:r>
          </a:p>
          <a:p>
            <a:r>
              <a:rPr lang="pt-BR" dirty="0" smtClean="0"/>
              <a:t>Adicionalmente, a saída do sistema dependerá do estado atual assim como das entradas do sistema;</a:t>
            </a:r>
          </a:p>
          <a:p>
            <a:r>
              <a:rPr lang="pt-BR" dirty="0" smtClean="0"/>
              <a:t>Saídas podem mudar </a:t>
            </a:r>
            <a:r>
              <a:rPr lang="pt-BR" dirty="0" err="1" smtClean="0"/>
              <a:t>assíncronamente</a:t>
            </a:r>
            <a:r>
              <a:rPr lang="pt-BR" dirty="0" smtClean="0"/>
              <a:t>;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Diagrama: Modelo de </a:t>
            </a:r>
            <a:r>
              <a:rPr lang="pt-BR" dirty="0" err="1" smtClean="0"/>
              <a:t>Mealy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9</a:t>
            </a:fld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2555776" y="2708920"/>
            <a:ext cx="2160240" cy="864096"/>
          </a:xfrm>
          <a:prstGeom prst="round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Circ. </a:t>
            </a:r>
            <a:r>
              <a:rPr lang="pt-BR" dirty="0" err="1" smtClean="0"/>
              <a:t>Combinacional</a:t>
            </a:r>
            <a:endParaRPr lang="pt-BR" dirty="0" smtClean="0"/>
          </a:p>
          <a:p>
            <a:pPr algn="ctr"/>
            <a:r>
              <a:rPr lang="pt-BR" dirty="0" smtClean="0"/>
              <a:t>(Portas Lógicas)</a:t>
            </a: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2555776" y="4293096"/>
            <a:ext cx="2160240" cy="864096"/>
          </a:xfrm>
          <a:prstGeom prst="round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Memórias</a:t>
            </a:r>
          </a:p>
          <a:p>
            <a:pPr algn="ctr"/>
            <a:r>
              <a:rPr lang="pt-BR" dirty="0" smtClean="0"/>
              <a:t>(</a:t>
            </a:r>
            <a:r>
              <a:rPr lang="pt-BR" dirty="0" err="1" smtClean="0"/>
              <a:t>Flip-Flops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9" name="Seta para baixo 8"/>
          <p:cNvSpPr/>
          <p:nvPr/>
        </p:nvSpPr>
        <p:spPr>
          <a:xfrm>
            <a:off x="2699792" y="3573016"/>
            <a:ext cx="360040" cy="720080"/>
          </a:xfrm>
          <a:prstGeom prst="downArrow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3059832" y="1700808"/>
            <a:ext cx="1224136" cy="288032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Entradas</a:t>
            </a:r>
            <a:endParaRPr lang="pt-BR" dirty="0"/>
          </a:p>
        </p:txBody>
      </p:sp>
      <p:sp>
        <p:nvSpPr>
          <p:cNvPr id="10" name="Seta para baixo 9"/>
          <p:cNvSpPr/>
          <p:nvPr/>
        </p:nvSpPr>
        <p:spPr>
          <a:xfrm>
            <a:off x="3491880" y="1988840"/>
            <a:ext cx="360040" cy="720080"/>
          </a:xfrm>
          <a:prstGeom prst="downArrow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reto 13"/>
          <p:cNvCxnSpPr/>
          <p:nvPr/>
        </p:nvCxnSpPr>
        <p:spPr>
          <a:xfrm>
            <a:off x="2555776" y="4653136"/>
            <a:ext cx="144016" cy="7200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flipH="1">
            <a:off x="2555776" y="4725144"/>
            <a:ext cx="144016" cy="7200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eta para baixo 15"/>
          <p:cNvSpPr/>
          <p:nvPr/>
        </p:nvSpPr>
        <p:spPr>
          <a:xfrm flipV="1">
            <a:off x="4139952" y="3573016"/>
            <a:ext cx="360040" cy="720080"/>
          </a:xfrm>
          <a:prstGeom prst="downArrow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baixo 16"/>
          <p:cNvSpPr/>
          <p:nvPr/>
        </p:nvSpPr>
        <p:spPr>
          <a:xfrm rot="5400000" flipV="1">
            <a:off x="4608004" y="3609020"/>
            <a:ext cx="360040" cy="720080"/>
          </a:xfrm>
          <a:prstGeom prst="downArrow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de seta reta 18"/>
          <p:cNvCxnSpPr>
            <a:endCxn id="8" idx="1"/>
          </p:cNvCxnSpPr>
          <p:nvPr/>
        </p:nvCxnSpPr>
        <p:spPr>
          <a:xfrm>
            <a:off x="1979712" y="4725144"/>
            <a:ext cx="576064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1259632" y="450912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Clock</a:t>
            </a:r>
            <a:endParaRPr lang="pt-BR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tângulo de cantos arredondados 20"/>
          <p:cNvSpPr/>
          <p:nvPr/>
        </p:nvSpPr>
        <p:spPr>
          <a:xfrm>
            <a:off x="5148064" y="3717032"/>
            <a:ext cx="1944216" cy="504056"/>
          </a:xfrm>
          <a:prstGeom prst="round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Circuito de Saída</a:t>
            </a:r>
            <a:endParaRPr lang="pt-BR" dirty="0"/>
          </a:p>
        </p:txBody>
      </p:sp>
      <p:sp>
        <p:nvSpPr>
          <p:cNvPr id="22" name="Seta para baixo 21"/>
          <p:cNvSpPr/>
          <p:nvPr/>
        </p:nvSpPr>
        <p:spPr>
          <a:xfrm rot="5400000" flipV="1">
            <a:off x="7272300" y="3609020"/>
            <a:ext cx="360040" cy="720080"/>
          </a:xfrm>
          <a:prstGeom prst="downArrow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508104" y="2708920"/>
            <a:ext cx="1224136" cy="288032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Entradas</a:t>
            </a:r>
            <a:endParaRPr lang="pt-BR" dirty="0"/>
          </a:p>
        </p:txBody>
      </p:sp>
      <p:sp>
        <p:nvSpPr>
          <p:cNvPr id="23" name="Seta para baixo 22"/>
          <p:cNvSpPr/>
          <p:nvPr/>
        </p:nvSpPr>
        <p:spPr>
          <a:xfrm>
            <a:off x="5940152" y="2996952"/>
            <a:ext cx="360040" cy="720080"/>
          </a:xfrm>
          <a:prstGeom prst="downArrow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/>
          <p:cNvSpPr/>
          <p:nvPr/>
        </p:nvSpPr>
        <p:spPr>
          <a:xfrm>
            <a:off x="7812360" y="3861048"/>
            <a:ext cx="1080120" cy="288032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Saídas</a:t>
            </a:r>
            <a:endParaRPr lang="pt-BR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22"/>
  <p:tag name="MMPROD_UIDATA" val="&lt;database version=&quot;7.0&quot;&gt;&lt;object type=&quot;1&quot; unique_id=&quot;10001&quot;&gt;&lt;object type=&quot;8&quot; unique_id=&quot;11446&quot;&gt;&lt;/object&gt;&lt;object type=&quot;2&quot; unique_id=&quot;11447&quot;&gt;&lt;object type=&quot;3&quot; unique_id=&quot;11448&quot;&gt;&lt;property id=&quot;20148&quot; value=&quot;5&quot;/&gt;&lt;property id=&quot;20300&quot; value=&quot;Slide 1 - &amp;quot;Fundamentos de Circuitos Sequenciais Modelos de Mealy e Moore&amp;quot;&quot;/&gt;&lt;property id=&quot;20307&quot; value=&quot;256&quot;/&gt;&lt;/object&gt;&lt;object type=&quot;3&quot; unique_id=&quot;11449&quot;&gt;&lt;property id=&quot;20148&quot; value=&quot;5&quot;/&gt;&lt;property id=&quot;20300&quot; value=&quot;Slide 2 - &amp;quot;Na Aula Anterior ...&amp;quot;&quot;/&gt;&lt;property id=&quot;20307&quot; value=&quot;259&quot;/&gt;&lt;/object&gt;&lt;object type=&quot;3&quot; unique_id=&quot;11450&quot;&gt;&lt;property id=&quot;20148&quot; value=&quot;5&quot;/&gt;&lt;property id=&quot;20300&quot; value=&quot;Slide 3 - &amp;quot;Nesta Aula&amp;quot;&quot;/&gt;&lt;property id=&quot;20307&quot; value=&quot;257&quot;/&gt;&lt;/object&gt;&lt;object type=&quot;3&quot; unique_id=&quot;11458&quot;&gt;&lt;property id=&quot;20148&quot; value=&quot;5&quot;/&gt;&lt;property id=&quot;20300&quot; value=&quot;Slide 9 - &amp;quot;Diagrama: Modelo de Mealy&amp;quot;&quot;/&gt;&lt;property id=&quot;20307&quot; value=&quot;276&quot;/&gt;&lt;/object&gt;&lt;object type=&quot;3&quot; unique_id=&quot;11459&quot;&gt;&lt;property id=&quot;20148&quot; value=&quot;5&quot;/&gt;&lt;property id=&quot;20300&quot; value=&quot;Slide 10 - &amp;quot;Exemplo&amp;quot;&quot;/&gt;&lt;property id=&quot;20307&quot; value=&quot;277&quot;/&gt;&lt;/object&gt;&lt;object type=&quot;3&quot; unique_id=&quot;11460&quot;&gt;&lt;property id=&quot;20148&quot; value=&quot;5&quot;/&gt;&lt;property id=&quot;20300&quot; value=&quot;Slide 4 - &amp;quot;Introdução&amp;quot;&quot;/&gt;&lt;property id=&quot;20307&quot; value=&quot;278&quot;/&gt;&lt;/object&gt;&lt;object type=&quot;3&quot; unique_id=&quot;11461&quot;&gt;&lt;property id=&quot;20148&quot; value=&quot;5&quot;/&gt;&lt;property id=&quot;20300&quot; value=&quot;Slide 6 - &amp;quot;Modelo de Moore&amp;quot;&quot;/&gt;&lt;property id=&quot;20307&quot; value=&quot;279&quot;/&gt;&lt;/object&gt;&lt;object type=&quot;3&quot; unique_id=&quot;11462&quot;&gt;&lt;property id=&quot;20148&quot; value=&quot;5&quot;/&gt;&lt;property id=&quot;20300&quot; value=&quot;Slide 8 - &amp;quot;Modelo de Mealy&amp;quot;&quot;/&gt;&lt;property id=&quot;20307&quot; value=&quot;280&quot;/&gt;&lt;/object&gt;&lt;object type=&quot;3&quot; unique_id=&quot;11463&quot;&gt;&lt;property id=&quot;20148&quot; value=&quot;5&quot;/&gt;&lt;property id=&quot;20300&quot; value=&quot;Slide 11 - &amp;quot;Exemplo&amp;quot;&quot;/&gt;&lt;property id=&quot;20307&quot; value=&quot;281&quot;/&gt;&lt;/object&gt;&lt;object type=&quot;3&quot; unique_id=&quot;11464&quot;&gt;&lt;property id=&quot;20148&quot; value=&quot;5&quot;/&gt;&lt;property id=&quot;20300&quot; value=&quot;Slide 15 - &amp;quot;Bibliografia Comentada&amp;quot;&quot;/&gt;&lt;property id=&quot;20307&quot; value=&quot;275&quot;/&gt;&lt;/object&gt;&lt;object type=&quot;3&quot; unique_id=&quot;11551&quot;&gt;&lt;property id=&quot;20148&quot; value=&quot;5&quot;/&gt;&lt;property id=&quot;20300&quot; value=&quot;Slide 7 - &amp;quot;Diagrama: Modelo de Moore&amp;quot;&quot;/&gt;&lt;property id=&quot;20307&quot; value=&quot;282&quot;/&gt;&lt;/object&gt;&lt;object type=&quot;3&quot; unique_id=&quot;11786&quot;&gt;&lt;property id=&quot;20148&quot; value=&quot;5&quot;/&gt;&lt;property id=&quot;20300&quot; value=&quot;Slide 13 - &amp;quot;Exemplo: MEF em VHDL&amp;quot;&quot;/&gt;&lt;property id=&quot;20307&quot; value=&quot;283&quot;/&gt;&lt;/object&gt;&lt;object type=&quot;3&quot; unique_id=&quot;11857&quot;&gt;&lt;property id=&quot;20148&quot; value=&quot;5&quot;/&gt;&lt;property id=&quot;20300&quot; value=&quot;Slide 5 - &amp;quot;MEF: Modelo Matemático&amp;quot;&quot;/&gt;&lt;property id=&quot;20307&quot; value=&quot;284&quot;/&gt;&lt;/object&gt;&lt;object type=&quot;3&quot; unique_id=&quot;11933&quot;&gt;&lt;property id=&quot;20148&quot; value=&quot;5&quot;/&gt;&lt;property id=&quot;20300&quot; value=&quot;Slide 14 - &amp;quot;!!!Tema para o Trabalho Final!!!&amp;quot;&quot;/&gt;&lt;property id=&quot;20307&quot; value=&quot;285&quot;/&gt;&lt;/object&gt;&lt;object type=&quot;3&quot; unique_id=&quot;12089&quot;&gt;&lt;property id=&quot;20148&quot; value=&quot;5&quot;/&gt;&lt;property id=&quot;20300&quot; value=&quot;Slide 12 - &amp;quot;MEFs em VHDL&amp;quot;&quot;/&gt;&lt;property id=&quot;20307&quot; value=&quot;28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ufu_model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ufu_modelo</Template>
  <TotalTime>5517</TotalTime>
  <Words>688</Words>
  <Application>Microsoft Office PowerPoint</Application>
  <PresentationFormat>Apresentação na tela (4:3)</PresentationFormat>
  <Paragraphs>186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ufu_modelo</vt:lpstr>
      <vt:lpstr>Fundamentos de Circuitos Sequenciais Modelos de Mealy e Moore</vt:lpstr>
      <vt:lpstr>Na Aula Anterior ...</vt:lpstr>
      <vt:lpstr>Nesta Aula</vt:lpstr>
      <vt:lpstr>Introdução</vt:lpstr>
      <vt:lpstr>MEF: Modelo Matemático</vt:lpstr>
      <vt:lpstr>Modelo de Moore</vt:lpstr>
      <vt:lpstr>Diagrama: Modelo de Moore</vt:lpstr>
      <vt:lpstr>Modelo de Mealy</vt:lpstr>
      <vt:lpstr>Diagrama: Modelo de Mealy</vt:lpstr>
      <vt:lpstr>Exemplo</vt:lpstr>
      <vt:lpstr>Exemplo</vt:lpstr>
      <vt:lpstr>MEFs em VHDL</vt:lpstr>
      <vt:lpstr>Exemplo: MEF em VHDL</vt:lpstr>
      <vt:lpstr>!!!Tema para o Trabalho Final!!!</vt:lpstr>
      <vt:lpstr>Bibliografia Comentada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Duarte Abdala</dc:creator>
  <cp:lastModifiedBy>Daniel Duarte Abdala</cp:lastModifiedBy>
  <cp:revision>575</cp:revision>
  <dcterms:created xsi:type="dcterms:W3CDTF">2012-07-13T23:11:31Z</dcterms:created>
  <dcterms:modified xsi:type="dcterms:W3CDTF">2013-09-01T23:14:56Z</dcterms:modified>
</cp:coreProperties>
</file>