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7" r:id="rId4"/>
    <p:sldId id="284" r:id="rId5"/>
    <p:sldId id="261" r:id="rId6"/>
    <p:sldId id="260" r:id="rId7"/>
    <p:sldId id="273" r:id="rId8"/>
    <p:sldId id="274" r:id="rId9"/>
    <p:sldId id="280" r:id="rId10"/>
    <p:sldId id="277" r:id="rId11"/>
    <p:sldId id="275" r:id="rId12"/>
    <p:sldId id="281" r:id="rId13"/>
    <p:sldId id="278" r:id="rId14"/>
    <p:sldId id="283" r:id="rId15"/>
    <p:sldId id="282" r:id="rId16"/>
    <p:sldId id="276" r:id="rId17"/>
    <p:sldId id="269" r:id="rId18"/>
    <p:sldId id="270" r:id="rId19"/>
    <p:sldId id="262" r:id="rId20"/>
    <p:sldId id="271" r:id="rId21"/>
    <p:sldId id="263" r:id="rId22"/>
    <p:sldId id="265" r:id="rId23"/>
  </p:sldIdLst>
  <p:sldSz cx="9144000" cy="6858000" type="screen4x3"/>
  <p:notesSz cx="6858000" cy="9144000"/>
  <p:custDataLst>
    <p:tags r:id="rId25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5" autoAdjust="0"/>
    <p:restoredTop sz="94766" autoAdjust="0"/>
  </p:normalViewPr>
  <p:slideViewPr>
    <p:cSldViewPr>
      <p:cViewPr varScale="1">
        <p:scale>
          <a:sx n="115" d="100"/>
          <a:sy n="115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21B5A-FBF1-4691-9CAF-814E7E2CDFC1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36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om.ufu.br/~abdala/GSI00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Introdução aos Sistemas Digitais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 De Ohm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Georg Simon </a:t>
            </a:r>
            <a:r>
              <a:rPr lang="pt-BR" dirty="0" err="1" smtClean="0"/>
              <a:t>Ohn</a:t>
            </a:r>
            <a:r>
              <a:rPr lang="pt-BR" dirty="0" smtClean="0"/>
              <a:t> (1787-1854)</a:t>
            </a:r>
          </a:p>
          <a:p>
            <a:r>
              <a:rPr lang="pt-BR" dirty="0" smtClean="0"/>
              <a:t>Afirma que, para um condutor mantido à temperatura constante, a razão entre a tensão entre dois pontos e a corrente elétrica é constante. Essa constante é denominada de resistência elétrica.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17410" name="Picture 2" descr=" R = \frac {V} {I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941168"/>
            <a:ext cx="1243452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Resistores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graphicFrame>
        <p:nvGraphicFramePr>
          <p:cNvPr id="18" name="Espaço Reservado para Conteúdo 17"/>
          <p:cNvGraphicFramePr>
            <a:graphicFrameLocks noGrp="1"/>
          </p:cNvGraphicFramePr>
          <p:nvPr>
            <p:ph idx="13"/>
          </p:nvPr>
        </p:nvGraphicFramePr>
        <p:xfrm>
          <a:off x="1547664" y="2132856"/>
          <a:ext cx="6624735" cy="4358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52127"/>
                <a:gridCol w="936104"/>
                <a:gridCol w="936104"/>
                <a:gridCol w="936104"/>
                <a:gridCol w="1512168"/>
                <a:gridCol w="1152128"/>
              </a:tblGrid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1ª Faixa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2ª Faixa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3ª Faixa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Multiplicador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Tolerância</a:t>
                      </a:r>
                      <a:endParaRPr lang="pt-BR" sz="1600" b="1" dirty="0"/>
                    </a:p>
                  </a:txBody>
                  <a:tcPr/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Preto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x1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Marrom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x10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±1%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Vermelho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x100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±2%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Laranja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</a:rPr>
                        <a:t>x1K</a:t>
                      </a:r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Amarelo</a:t>
                      </a:r>
                      <a:endParaRPr lang="pt-BR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x10K</a:t>
                      </a:r>
                      <a:endParaRPr lang="pt-BR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Verde</a:t>
                      </a:r>
                      <a:endParaRPr lang="pt-BR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x100K</a:t>
                      </a:r>
                      <a:endParaRPr lang="pt-BR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±0.5%</a:t>
                      </a:r>
                      <a:endParaRPr lang="pt-BR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Azul</a:t>
                      </a:r>
                      <a:endParaRPr lang="pt-BR" sz="16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6</a:t>
                      </a:r>
                      <a:endParaRPr lang="pt-BR" sz="16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6</a:t>
                      </a:r>
                      <a:endParaRPr lang="pt-BR" sz="16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6</a:t>
                      </a:r>
                      <a:endParaRPr lang="pt-BR" sz="16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x1M</a:t>
                      </a:r>
                      <a:endParaRPr lang="pt-BR" sz="16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±0.25%</a:t>
                      </a:r>
                      <a:endParaRPr lang="pt-BR" sz="16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Violeta</a:t>
                      </a:r>
                      <a:endParaRPr lang="pt-BR" sz="1600" b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7</a:t>
                      </a:r>
                      <a:endParaRPr lang="pt-BR" sz="1600" b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7</a:t>
                      </a:r>
                      <a:endParaRPr lang="pt-BR" sz="1600" b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7</a:t>
                      </a:r>
                      <a:endParaRPr lang="pt-BR" sz="1600" b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x10M</a:t>
                      </a:r>
                      <a:endParaRPr lang="pt-BR" sz="1600" b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±0.1%</a:t>
                      </a:r>
                      <a:endParaRPr lang="pt-BR" sz="1600" b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Cinza</a:t>
                      </a:r>
                      <a:endParaRPr lang="pt-BR" sz="16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8</a:t>
                      </a:r>
                      <a:endParaRPr lang="pt-BR" sz="16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8</a:t>
                      </a:r>
                      <a:endParaRPr lang="pt-BR" sz="16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8</a:t>
                      </a:r>
                      <a:endParaRPr lang="pt-BR" sz="16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±0.05%</a:t>
                      </a:r>
                      <a:endParaRPr lang="pt-BR" sz="16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Branco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9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9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9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/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Dourado</a:t>
                      </a:r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X.1</a:t>
                      </a:r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±5%</a:t>
                      </a:r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Prateado</a:t>
                      </a:r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x.01</a:t>
                      </a:r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±10%</a:t>
                      </a:r>
                      <a:endParaRPr lang="pt-BR" sz="16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grpSp>
        <p:nvGrpSpPr>
          <p:cNvPr id="21" name="Grupo 20"/>
          <p:cNvGrpSpPr/>
          <p:nvPr/>
        </p:nvGrpSpPr>
        <p:grpSpPr>
          <a:xfrm>
            <a:off x="2627784" y="1556792"/>
            <a:ext cx="4176464" cy="432048"/>
            <a:chOff x="2627784" y="1556792"/>
            <a:chExt cx="4176464" cy="432048"/>
          </a:xfrm>
        </p:grpSpPr>
        <p:grpSp>
          <p:nvGrpSpPr>
            <p:cNvPr id="12" name="Grupo 11"/>
            <p:cNvGrpSpPr/>
            <p:nvPr/>
          </p:nvGrpSpPr>
          <p:grpSpPr>
            <a:xfrm>
              <a:off x="2627784" y="1556792"/>
              <a:ext cx="4176464" cy="432048"/>
              <a:chOff x="1547664" y="1988840"/>
              <a:chExt cx="4176464" cy="432048"/>
            </a:xfrm>
          </p:grpSpPr>
          <p:sp>
            <p:nvSpPr>
              <p:cNvPr id="11" name="Retângulo de cantos arredondados 10"/>
              <p:cNvSpPr/>
              <p:nvPr/>
            </p:nvSpPr>
            <p:spPr>
              <a:xfrm flipV="1">
                <a:off x="1547664" y="2178195"/>
                <a:ext cx="4176464" cy="45719"/>
              </a:xfrm>
              <a:prstGeom prst="roundRect">
                <a:avLst>
                  <a:gd name="adj" fmla="val 38713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  <a:shade val="30000"/>
                      <a:satMod val="115000"/>
                    </a:schemeClr>
                  </a:gs>
                  <a:gs pos="50000">
                    <a:schemeClr val="bg1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" name="Retângulo de cantos arredondados 7"/>
              <p:cNvSpPr/>
              <p:nvPr/>
            </p:nvSpPr>
            <p:spPr>
              <a:xfrm>
                <a:off x="2843808" y="1988840"/>
                <a:ext cx="288032" cy="432048"/>
              </a:xfrm>
              <a:prstGeom prst="roundRect">
                <a:avLst>
                  <a:gd name="adj" fmla="val 38713"/>
                </a:avLst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de cantos arredondados 8"/>
              <p:cNvSpPr/>
              <p:nvPr/>
            </p:nvSpPr>
            <p:spPr>
              <a:xfrm>
                <a:off x="4067944" y="1988840"/>
                <a:ext cx="288032" cy="432048"/>
              </a:xfrm>
              <a:prstGeom prst="roundRect">
                <a:avLst>
                  <a:gd name="adj" fmla="val 38713"/>
                </a:avLst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de cantos arredondados 9"/>
              <p:cNvSpPr/>
              <p:nvPr/>
            </p:nvSpPr>
            <p:spPr>
              <a:xfrm>
                <a:off x="3059832" y="2060848"/>
                <a:ext cx="1080120" cy="279648"/>
              </a:xfrm>
              <a:prstGeom prst="roundRect">
                <a:avLst>
                  <a:gd name="adj" fmla="val 38713"/>
                </a:avLst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3" name="Retângulo 12"/>
            <p:cNvSpPr/>
            <p:nvPr/>
          </p:nvSpPr>
          <p:spPr>
            <a:xfrm>
              <a:off x="4028575" y="1556792"/>
              <a:ext cx="92327" cy="43204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5253980" y="1556792"/>
              <a:ext cx="91058" cy="43204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4355976" y="1628799"/>
              <a:ext cx="71760" cy="279375"/>
            </a:xfrm>
            <a:prstGeom prst="rect">
              <a:avLst/>
            </a:prstGeom>
            <a:solidFill>
              <a:schemeClr val="tx1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4644008" y="1628799"/>
              <a:ext cx="71760" cy="279375"/>
            </a:xfrm>
            <a:prstGeom prst="rect">
              <a:avLst/>
            </a:prstGeom>
            <a:solidFill>
              <a:schemeClr val="tx1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4932040" y="1628799"/>
              <a:ext cx="71760" cy="279375"/>
            </a:xfrm>
            <a:prstGeom prst="rect">
              <a:avLst/>
            </a:prstGeom>
            <a:solidFill>
              <a:srgbClr val="FF0000"/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1484784"/>
            <a:ext cx="4618856" cy="4669979"/>
          </a:xfrm>
        </p:spPr>
        <p:txBody>
          <a:bodyPr>
            <a:normAutofit/>
          </a:bodyPr>
          <a:lstStyle/>
          <a:p>
            <a:r>
              <a:rPr lang="pt-BR" sz="2400" dirty="0" smtClean="0"/>
              <a:t>Impõem uma resistência ao fluxo dos elétrons;</a:t>
            </a:r>
          </a:p>
          <a:p>
            <a:r>
              <a:rPr lang="pt-BR" sz="2400" dirty="0" smtClean="0"/>
              <a:t>Em geral a resistência gera calor;</a:t>
            </a:r>
          </a:p>
          <a:p>
            <a:r>
              <a:rPr lang="pt-BR" sz="2400" dirty="0" smtClean="0"/>
              <a:t>Princípio básico de lâmpadas incandescentes,  chuveiros, aquecedores, etc.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971600" y="2708920"/>
            <a:ext cx="3168352" cy="300473"/>
            <a:chOff x="4572000" y="2980184"/>
            <a:chExt cx="936104" cy="88776"/>
          </a:xfrm>
          <a:solidFill>
            <a:schemeClr val="tx1"/>
          </a:solidFill>
        </p:grpSpPr>
        <p:cxnSp>
          <p:nvCxnSpPr>
            <p:cNvPr id="16" name="Conector reto 15"/>
            <p:cNvCxnSpPr/>
            <p:nvPr/>
          </p:nvCxnSpPr>
          <p:spPr>
            <a:xfrm>
              <a:off x="4572000" y="3060576"/>
              <a:ext cx="288032" cy="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4860032" y="2988568"/>
              <a:ext cx="72008" cy="7200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flipV="1">
              <a:off x="5004048" y="2988568"/>
              <a:ext cx="72008" cy="7200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H="1" flipV="1">
              <a:off x="4923656" y="2980184"/>
              <a:ext cx="80392" cy="80392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flipH="1" flipV="1">
              <a:off x="5076056" y="2988568"/>
              <a:ext cx="80392" cy="80392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flipV="1">
              <a:off x="5148064" y="2988568"/>
              <a:ext cx="72008" cy="7200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>
            <a:xfrm>
              <a:off x="5220072" y="2988568"/>
              <a:ext cx="288032" cy="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Conector de seta reta 23"/>
          <p:cNvCxnSpPr/>
          <p:nvPr/>
        </p:nvCxnSpPr>
        <p:spPr>
          <a:xfrm>
            <a:off x="899592" y="3429000"/>
            <a:ext cx="3096344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827584" y="3933056"/>
            <a:ext cx="3096344" cy="0"/>
          </a:xfrm>
          <a:prstGeom prst="straightConnector1">
            <a:avLst/>
          </a:prstGeom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1835696" y="3501008"/>
            <a:ext cx="124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</a:rPr>
              <a:t>Resistência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907704" y="2996952"/>
            <a:ext cx="98462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corrente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 flipV="1">
            <a:off x="2267744" y="2132856"/>
            <a:ext cx="36004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V="1">
            <a:off x="2555776" y="2132856"/>
            <a:ext cx="36004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2843808" y="2132856"/>
            <a:ext cx="36004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557837" y="1772816"/>
            <a:ext cx="65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calor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 </a:t>
            </a:r>
            <a:r>
              <a:rPr lang="pt-BR" smtClean="0"/>
              <a:t>de Resistores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Série:</a:t>
            </a:r>
          </a:p>
          <a:p>
            <a:endParaRPr lang="pt-BR" dirty="0" smtClean="0"/>
          </a:p>
          <a:p>
            <a:r>
              <a:rPr lang="pt-BR" dirty="0" smtClean="0"/>
              <a:t>Paralelo: 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13316" name="Picture 4" descr="C:\Users\Daniel\Downloads\CodeCogsEqn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20888"/>
            <a:ext cx="3705225" cy="1257300"/>
          </a:xfrm>
          <a:prstGeom prst="rect">
            <a:avLst/>
          </a:prstGeom>
          <a:noFill/>
        </p:spPr>
      </p:pic>
      <p:pic>
        <p:nvPicPr>
          <p:cNvPr id="13317" name="Picture 5" descr="C:\Users\Daniel\Downloads\CodeCogsEq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933056"/>
            <a:ext cx="5181600" cy="1362075"/>
          </a:xfrm>
          <a:prstGeom prst="rect">
            <a:avLst/>
          </a:prstGeom>
          <a:noFill/>
        </p:spPr>
      </p:pic>
      <p:pic>
        <p:nvPicPr>
          <p:cNvPr id="13318" name="Picture 6" descr="C:\Users\Daniel\Downloads\CodeCogsEqn (2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556792"/>
            <a:ext cx="37909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149080"/>
            <a:ext cx="1228725" cy="157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700808"/>
            <a:ext cx="167640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276872"/>
            <a:ext cx="3914775" cy="3267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Capacitores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6876256" y="1700808"/>
            <a:ext cx="1782198" cy="792088"/>
            <a:chOff x="4716016" y="2276872"/>
            <a:chExt cx="648072" cy="288032"/>
          </a:xfrm>
          <a:solidFill>
            <a:schemeClr val="tx1"/>
          </a:solidFill>
        </p:grpSpPr>
        <p:cxnSp>
          <p:nvCxnSpPr>
            <p:cNvPr id="8" name="Conector reto 7"/>
            <p:cNvCxnSpPr/>
            <p:nvPr/>
          </p:nvCxnSpPr>
          <p:spPr>
            <a:xfrm>
              <a:off x="5004048" y="2276872"/>
              <a:ext cx="0" cy="288032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5076056" y="2276872"/>
              <a:ext cx="0" cy="288032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5076056" y="2420888"/>
              <a:ext cx="288032" cy="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4716016" y="2420888"/>
              <a:ext cx="288032" cy="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o 38"/>
          <p:cNvGrpSpPr/>
          <p:nvPr/>
        </p:nvGrpSpPr>
        <p:grpSpPr>
          <a:xfrm>
            <a:off x="6876256" y="2636912"/>
            <a:ext cx="1782198" cy="864096"/>
            <a:chOff x="4211960" y="1628800"/>
            <a:chExt cx="1782198" cy="864096"/>
          </a:xfrm>
        </p:grpSpPr>
        <p:grpSp>
          <p:nvGrpSpPr>
            <p:cNvPr id="12" name="Grupo 11"/>
            <p:cNvGrpSpPr/>
            <p:nvPr/>
          </p:nvGrpSpPr>
          <p:grpSpPr>
            <a:xfrm>
              <a:off x="4211960" y="1700808"/>
              <a:ext cx="1782198" cy="792088"/>
              <a:chOff x="4716016" y="2276872"/>
              <a:chExt cx="648072" cy="288032"/>
            </a:xfrm>
            <a:solidFill>
              <a:schemeClr val="tx1"/>
            </a:solidFill>
          </p:grpSpPr>
          <p:cxnSp>
            <p:nvCxnSpPr>
              <p:cNvPr id="13" name="Conector reto 12"/>
              <p:cNvCxnSpPr/>
              <p:nvPr/>
            </p:nvCxnSpPr>
            <p:spPr>
              <a:xfrm>
                <a:off x="5004048" y="2276872"/>
                <a:ext cx="0" cy="288032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/>
              <p:cNvCxnSpPr/>
              <p:nvPr/>
            </p:nvCxnSpPr>
            <p:spPr>
              <a:xfrm>
                <a:off x="5076056" y="2276872"/>
                <a:ext cx="0" cy="288032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5076056" y="2420888"/>
                <a:ext cx="288032" cy="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/>
              <p:cNvCxnSpPr/>
              <p:nvPr/>
            </p:nvCxnSpPr>
            <p:spPr>
              <a:xfrm>
                <a:off x="4716016" y="2420888"/>
                <a:ext cx="288032" cy="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aixaDeTexto 16"/>
            <p:cNvSpPr txBox="1"/>
            <p:nvPr/>
          </p:nvSpPr>
          <p:spPr>
            <a:xfrm>
              <a:off x="4639846" y="16288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smtClean="0"/>
                <a:t>+</a:t>
              </a:r>
              <a:endParaRPr lang="pt-BR" b="1" dirty="0"/>
            </a:p>
          </p:txBody>
        </p:sp>
      </p:grpSp>
      <p:sp>
        <p:nvSpPr>
          <p:cNvPr id="21" name="Cilindro 20"/>
          <p:cNvSpPr/>
          <p:nvPr/>
        </p:nvSpPr>
        <p:spPr>
          <a:xfrm rot="5400000">
            <a:off x="3383868" y="2384884"/>
            <a:ext cx="504056" cy="5184576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data:image/jpeg;base64,/9j/4AAQSkZJRgABAQAAAQABAAD/2wCEAAkGBxMSERQUEhQSFBQVFRUUFBcUFBUWFxgXFhUWFhgUFRcYHCggGBolHBUUITEhJSkrLi4uFx8zODMsNygtLisBCgoKDg0OGhAQGywkICUsLCwsLCwsLCwsMC4sLCwsLCwsLCwsLCwsLCwsLCwsLCw0LCwsLCwsLCwsLCwsLCwsLP/AABEIALcBFAMBIgACEQEDEQH/xAAcAAEAAgMBAQEAAAAAAAAAAAAABAYCBQcDAQj/xAA5EAACAQIDBgQDBwMEAwAAAAAAAQIDEQQhMQUGEkFRYSJxgZETocEHMkJSYrHwFNHhIzNDohckkv/EABkBAQADAQEAAAAAAAAAAAAAAAABAgMEBf/EACIRAQEAAgICAQUBAAAAAAAAAAABAhEDMRIhQQQTIlFhMv/aAAwDAQACEQMRAD8A7gAAAAAAAAAAAAAAAAAAAAAAAAAAAAAAAAAAAAAAAAAAAAAAAAAAAAAAAAAAAAAAAAAAAAAAAAAAAAAAAAAAAAAAAAAAAAAAAAAAAAAAAAAAAAAAAAAAAAAAAAAAAAAAAAAAAAAAAAAAAAAAAAAAAAAAAAYV60YRcpyUYpXbk0kl3bNVt/eXD4NL40nxSV1GC4pWXO3Jd2cT3y25PaFVyq16kKKuqdGk0opdZSd+KfexfHC1phx3J0HeT7V8LQuqH+tJc78MP7v5FI/8m7QxcnGl4I9acUl6yea9yqweHp/cpxk/1R+I79bzvb0sbXCbRur2a+n+DfHjjow4ou2z95sbTguKtxvnxJS/dXN3gN/prKrSjLvB8L9ne/yKNhsRxLJ3PZZO5e8eN+F7xY34dRw2+GGlbic6d/zxy943N3hsVCor05xmusWn+xxWGJ4ZcM9Jaf4NhTm6T4qU5QfJxdv2M7wT4ZZfTz4dfBy/Cb74qm0p8FRfqVn7xt9S07P32oTsqilSf/1H3WfyMrxZRllw5RZweWGxMKkeKEozj1i018j1M2QAAAAAAAAAAAAAAAAAAAAAAAAAAAAAFX303ypYGPDeMq0vuxbyjfSU7cu3Mk73bxxwdLKzqzT4I9P1yXRdOb9WvztvdtOdacU7yrTnKdtW9Yri8/E+yNMMPXlemuGHryqdvPvQ3N1Jz+JVnn9Ercl2KzUniqqc7JLknk/RG9w2xo0aTnPxVXa7fLtHoj0rrwprTL3R0+Fvfr+Onwt79fxSZ1KsHfilF9nYkYLatWMk+Ju3XP3LJVwlOsrNWkaetsCpFvhs0Y3DKdMbx5Tpa93NqKdSOVr5NeZbatSmna1znG6sZKulJWt/dF9pRcuKUurOjju57dGFtm6+YxKo1wXvDNrsz1w1e9o9P5YjzpSpvjXmZ12nKFSOV9fPoy+miRtGlezWTPlGfFkyW43RC4bPmQhMw+InRlxUpyi+zt79S07L36atHERv+qCSfrHR+limKPFY9q2Ey72ZTLjmSmWGOXbq+zttUK/+3UTf5X4Zez+hsDiNDFNxi9JJ2fKzT1X7m/w29OKhZfEvb86Uk/N6p+phlw66c+fBZ06eCo7J31jLw4iKg/zwu4+q1XzLXRrRnFSg1KL0ad0/UxuNnbG42dswAQqAAAAAAAAAAAAAAAAAAAAAOE/alj69PF1/DxviXDe/DGHDHhulm9dOtys7u7JlG9at4q088/wr8qtpy/iOmfals6M8Xh5XzdOXGlz4H4JPt4pe3Yq/wXDR5HbxTcldvHNyVqdqLwWNXCpeLWmXozbbRu5RvotTW0qXxHJ3tCPzNL22rXKWfc2VDEpqzaT78zXYihNq8Vfnrp59yLSqSeUk1Yy3plvVWDA4fgk5uzk2vZci14bExmktOxQKdfo9DcbLxzuk9TTGzppjpbakrqzzRDoyUZZ6PU96OJ4kRq17l1o21OSjF3eRAWOnOT4V4V2PCrK8PL9iVs5cMXlqQjTONaDTk/C1rYwljEms00+t1oeWKh4JWI7wzupdgnSbHgbu5JdkfK2MprJZkKaIDl4mNI03CxEDYbB3inQleDai3mm7xfnH6rM0cMNOSvZn10XG0fVkXGXtFxlmnbNj7VhiIcUHmvvRvmn9V0ZPOH4ba9ShNSozcWvVPs09V2L9u7v7SrWhiLUqmnF/xy9fw+uXc5OTiuPTj5OGz3FyB8Tvms0fTFiAAAAAAAAAAAAAAAAGNWooptuySbb7LNsyPHFU1KLT0aafk1Zgcbxm1JYvF1avpBPlBZRX85tmE5pq2ay6fU1ii6GIlF6xbi/R2NnG8lk01zvk0ejhrU09GT1NK9tWfh4Fq+fbqRFBqKiso8yVg6PxcRNvNJtLpkY4rwt8XIjv2sk1cEvg2jqn73K1iaTvbR6FtwFdODi/Q0+MopSv3zGU3EWbaqGHUXp6kiKtZn3F1nLKEbIhXla99NSl1FdyLLsraVnbR9Cy/wBXGSV1e/Y5tQ4oyu+Za8DXbpvPRovjlteXbcYh01GVlm1yvYkYeSjTXE1pzNNTm7an2UiwnYnGJ5JESrj2iPUqdD5Cjd3YSyc5TeeSPs6OasexnbmFdvSnUaWrPOtUyuzz+M3ksiJjpzdKy1u8+wtRtjUqoycMrtqxqsLJynGD1vmWHA7s4rGO1KjP4XKc704v9Sk9fS5heTTG8mmewt7a+GajSqNx/JLxQ9np5ovGyvtMpNqOIpyp8nKPij6rW3lc5dtfd6ts/EfDrLVcUJK7jOPWL6rRr/B9laSJ8Mc5tbwxzm6/RWFxMKkIzpyjOEleMou6a7Mibc2vTwtJ1Kl9bRitZSfJezfocm3B3qeDrKlVf/r1ZJNvSnN5KfaLyT9+Wdj+1XEr42Eo8Wco15cPkqai3/3XuYfb/PxrC8Ws5ihV/tc4KnDKlSt0+I1K3na3yLxu5vRh8bH/AEpWmleUJZSXdfmXdH5trbIhPEO7nxTcnk1yed7+hstnYmeDqxlCckotWf4oPqnziaXi3/Gl4ZZ1p+mwaTdLbyxlBTyVSNlUS0vykuz/ALrkbs57NXVc1ll1QAEIAAAAAAjY2WRJMKtO6sIiub72bA+NL4tOyqrXpK3XuU6tVnByjJcEtGrHWdpYRxKztXZ8ai8Sz68zow5demvHz3H1elH2Dh8pX1vl7mGOw3FGd1nyNrPBSoSbSvH9jw+Im9Fbmnc6cbLPTtwzmXSvbOru3S2T9CZUs0QsVhJwlLhhxRlm1dZEanjnHJqSXR5r5jeu196TpYbUhSwic+y/mZOoYqMl0/nQ94xhfUWSl1WE8IuEl4agoU/NnrRhF65rszznNzkkvJIkr7EycepIhR4URa0wgSRjKq725v8AYwTPahhm7y56JkIfYU29bnrSbjJrkZxk196xjOrclDxrRzujGu7oznIjzFS2O4+Dj/WxqSSapxc7Pqmkv3T9Ds2E2nGa5JnKd1MNK052ydop+Wb+nsWihxLkzjznt5/Lfyrcb07Po42i6VTJrOnNLxQl1XVdVzOO4/ZtTDTdKsrPWMl92avrB/TVHUlVl0Z4bQoU60OCrBSjrnqn1T1T7onDLxOPkuNcc27ieGKhGLnKSu1oku7I+I3wrV44R14pzw7dKNXPilDK0Zu/is+dr+7L9j9y6M018WsovlFLi8uLp6FFxGxPhKcMRTnwq0YTje3PxPpe6eZe3yu46PuTLL1U3azjRrRxmbp8EuGEU2/iTsrO2SSz17dTQupXr3k48EbOyk7N36ItOx6VR0PHGUVpByyclZWlbVXu/OzItTBxi78VW/NN3T+qNNb9zprJMvcvpvvsf27KnWVOeXi+FNPpN2j7Tt6Nndz8z7J4li6k4rhuo+kk1b1yR+mDm5Z7c/NOqAAyYAAAAAAAAMZwTVmanHbGUs4m4BOxRcfseS1RWNobFzulY6/KCeqIWJ2VTnyLTOwm8buOMSw8o5Mj1MGpPNLQ6ntDdZO/DmVbaG7soPRo3x5/23x+ps/0pVbZ8I8n/kgvA3d1JplrxOzpaNXIM8Fb8LNfPGt8ebC/KFg6Uopt5vRd7mwwmG4Fd6vV+vIjScl+F/MwpVnLW/8APMmWL+UvVTMTUWhBnG6JKphRt9CUyvNwySPf+otFI+Ndr+jf7GVDAzn92E3f9LFyitzx+ah1KrPCpUtqWjBbl4qf/HwrrN2+RuqH2dX/AN2Sl2V7FLy4xS8+E6UDC1uJ2s7lj2Ru+6so8ScY88rN9l/cu+D3TVNWhGC7pJP1fM3WB2QoZvNmOXN+mOXPb08MFsqEYxSikkrJImRwcehNUDKxhtz6RFhI9EfZYKL1ivYlAbTpD/oo8opehotsbCUs+G5aT5YSo05pitmcrGixuxXfR+fM7HPCwesU/Q81s+l+SPsXnJZ0tjlcenNd090ZVK0KlRP4cGpZ/ia0Xc6ofIxS0PpXLK5XdTlncuwAFVQAAAAAAAAAAAAAMZ009UmZADXV9jUZfht5EKtuxTehvgTsVWe58HzMXuZDmy2AeVRpU47j0ebl8iZR3PwsfwX82WADyqWvobFoQ+7SgvS/7k2FKK0SXkrGYIHyx9sAAAAAAAAAAAAAAAAAAAAAAAAAAAAAAAAAAAAAAAAAAAAAAAAAAAAAAAAAAAAAAAA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data:image/jpeg;base64,/9j/4AAQSkZJRgABAQAAAQABAAD/2wCEAAkGBxMSERQUEhQSFBQVFRUUFBcUFBUWFxgXFhUWFhgUFRcYHCggGBolHBUUITEhJSkrLi4uFx8zODMsNygtLisBCgoKDg0OGhAQGywkICUsLCwsLCwsLCwsMC4sLCwsLCwsLCwsLCwsLCwsLCwsLCw0LCwsLCwsLCwsLCwsLCwsLP/AABEIALcBFAMBIgACEQEDEQH/xAAcAAEAAgMBAQEAAAAAAAAAAAAABAYCBQcDAQj/xAA5EAACAQIDBgQDBwMEAwAAAAAAAQIDEQQhMQUGEkFRYSJxgZETocEHMkJSYrHwFNHhIzNDohckkv/EABkBAQADAQEAAAAAAAAAAAAAAAABAgMEBf/EACIRAQEAAgICAQUBAAAAAAAAAAABAhEDMRIhQQQTIlFhMv/aAAwDAQACEQMRAD8A7gAAAAAAAAAAAAAAAAAAAAAAAAAAAAAAAAAAAAAAAAAAAAAAAAAAAAAAAAAAAAAAAAAAAAAAAAAAAAAAAAAAAAAAAAAAAAAAAAAAAAAAAAAAAAAAAAAAAAAAAAAAAAAAAAAAAAAAAAAAAAAAAAAAAAAAAAYV60YRcpyUYpXbk0kl3bNVt/eXD4NL40nxSV1GC4pWXO3Jd2cT3y25PaFVyq16kKKuqdGk0opdZSd+KfexfHC1phx3J0HeT7V8LQuqH+tJc78MP7v5FI/8m7QxcnGl4I9acUl6yea9yqweHp/cpxk/1R+I79bzvb0sbXCbRur2a+n+DfHjjow4ou2z95sbTguKtxvnxJS/dXN3gN/prKrSjLvB8L9ne/yKNhsRxLJ3PZZO5e8eN+F7xY34dRw2+GGlbic6d/zxy943N3hsVCor05xmusWn+xxWGJ4ZcM9Jaf4NhTm6T4qU5QfJxdv2M7wT4ZZfTz4dfBy/Cb74qm0p8FRfqVn7xt9S07P32oTsqilSf/1H3WfyMrxZRllw5RZweWGxMKkeKEozj1i018j1M2QAAAAAAAAAAAAAAAAAAAAAAAAAAAAAFX303ypYGPDeMq0vuxbyjfSU7cu3Mk73bxxwdLKzqzT4I9P1yXRdOb9WvztvdtOdacU7yrTnKdtW9Yri8/E+yNMMPXlemuGHryqdvPvQ3N1Jz+JVnn9Ercl2KzUniqqc7JLknk/RG9w2xo0aTnPxVXa7fLtHoj0rrwprTL3R0+Fvfr+Onwt79fxSZ1KsHfilF9nYkYLatWMk+Ju3XP3LJVwlOsrNWkaetsCpFvhs0Y3DKdMbx5Tpa93NqKdSOVr5NeZbatSmna1znG6sZKulJWt/dF9pRcuKUurOjju57dGFtm6+YxKo1wXvDNrsz1w1e9o9P5YjzpSpvjXmZ12nKFSOV9fPoy+miRtGlezWTPlGfFkyW43RC4bPmQhMw+InRlxUpyi+zt79S07L36atHERv+qCSfrHR+limKPFY9q2Ey72ZTLjmSmWGOXbq+zttUK/+3UTf5X4Zez+hsDiNDFNxi9JJ2fKzT1X7m/w29OKhZfEvb86Uk/N6p+phlw66c+fBZ06eCo7J31jLw4iKg/zwu4+q1XzLXRrRnFSg1KL0ad0/UxuNnbG42dswAQqAAAAAAAAAAAAAAAAAAAAAOE/alj69PF1/DxviXDe/DGHDHhulm9dOtys7u7JlG9at4q088/wr8qtpy/iOmfals6M8Xh5XzdOXGlz4H4JPt4pe3Yq/wXDR5HbxTcldvHNyVqdqLwWNXCpeLWmXozbbRu5RvotTW0qXxHJ3tCPzNL22rXKWfc2VDEpqzaT78zXYihNq8Vfnrp59yLSqSeUk1Yy3plvVWDA4fgk5uzk2vZci14bExmktOxQKdfo9DcbLxzuk9TTGzppjpbakrqzzRDoyUZZ6PU96OJ4kRq17l1o21OSjF3eRAWOnOT4V4V2PCrK8PL9iVs5cMXlqQjTONaDTk/C1rYwljEms00+t1oeWKh4JWI7wzupdgnSbHgbu5JdkfK2MprJZkKaIDl4mNI03CxEDYbB3inQleDai3mm7xfnH6rM0cMNOSvZn10XG0fVkXGXtFxlmnbNj7VhiIcUHmvvRvmn9V0ZPOH4ba9ShNSozcWvVPs09V2L9u7v7SrWhiLUqmnF/xy9fw+uXc5OTiuPTj5OGz3FyB8Tvms0fTFiAAAAAAAAAAAAAAAAGNWooptuySbb7LNsyPHFU1KLT0aafk1Zgcbxm1JYvF1avpBPlBZRX85tmE5pq2ay6fU1ii6GIlF6xbi/R2NnG8lk01zvk0ejhrU09GT1NK9tWfh4Fq+fbqRFBqKiso8yVg6PxcRNvNJtLpkY4rwt8XIjv2sk1cEvg2jqn73K1iaTvbR6FtwFdODi/Q0+MopSv3zGU3EWbaqGHUXp6kiKtZn3F1nLKEbIhXla99NSl1FdyLLsraVnbR9Cy/wBXGSV1e/Y5tQ4oyu+Za8DXbpvPRovjlteXbcYh01GVlm1yvYkYeSjTXE1pzNNTm7an2UiwnYnGJ5JESrj2iPUqdD5Cjd3YSyc5TeeSPs6OasexnbmFdvSnUaWrPOtUyuzz+M3ksiJjpzdKy1u8+wtRtjUqoycMrtqxqsLJynGD1vmWHA7s4rGO1KjP4XKc704v9Sk9fS5heTTG8mmewt7a+GajSqNx/JLxQ9np5ovGyvtMpNqOIpyp8nKPij6rW3lc5dtfd6ts/EfDrLVcUJK7jOPWL6rRr/B9laSJ8Mc5tbwxzm6/RWFxMKkIzpyjOEleMou6a7Mibc2vTwtJ1Kl9bRitZSfJezfocm3B3qeDrKlVf/r1ZJNvSnN5KfaLyT9+Wdj+1XEr42Eo8Wco15cPkqai3/3XuYfb/PxrC8Ws5ihV/tc4KnDKlSt0+I1K3na3yLxu5vRh8bH/AEpWmleUJZSXdfmXdH5trbIhPEO7nxTcnk1yed7+hstnYmeDqxlCckotWf4oPqnziaXi3/Gl4ZZ1p+mwaTdLbyxlBTyVSNlUS0vykuz/ALrkbs57NXVc1ll1QAEIAAAAAAjY2WRJMKtO6sIiub72bA+NL4tOyqrXpK3XuU6tVnByjJcEtGrHWdpYRxKztXZ8ai8Sz68zow5demvHz3H1elH2Dh8pX1vl7mGOw3FGd1nyNrPBSoSbSvH9jw+Im9Fbmnc6cbLPTtwzmXSvbOru3S2T9CZUs0QsVhJwlLhhxRlm1dZEanjnHJqSXR5r5jeu196TpYbUhSwic+y/mZOoYqMl0/nQ94xhfUWSl1WE8IuEl4agoU/NnrRhF65rszznNzkkvJIkr7EycepIhR4URa0wgSRjKq725v8AYwTPahhm7y56JkIfYU29bnrSbjJrkZxk196xjOrclDxrRzujGu7oznIjzFS2O4+Dj/WxqSSapxc7Pqmkv3T9Ds2E2nGa5JnKd1MNK052ydop+Wb+nsWihxLkzjznt5/Lfyrcb07Po42i6VTJrOnNLxQl1XVdVzOO4/ZtTDTdKsrPWMl92avrB/TVHUlVl0Z4bQoU60OCrBSjrnqn1T1T7onDLxOPkuNcc27ieGKhGLnKSu1oku7I+I3wrV44R14pzw7dKNXPilDK0Zu/is+dr+7L9j9y6M018WsovlFLi8uLp6FFxGxPhKcMRTnwq0YTje3PxPpe6eZe3yu46PuTLL1U3azjRrRxmbp8EuGEU2/iTsrO2SSz17dTQupXr3k48EbOyk7N36ItOx6VR0PHGUVpByyclZWlbVXu/OzItTBxi78VW/NN3T+qNNb9zprJMvcvpvvsf27KnWVOeXi+FNPpN2j7Tt6Nndz8z7J4li6k4rhuo+kk1b1yR+mDm5Z7c/NOqAAyYAAAAAAAAMZwTVmanHbGUs4m4BOxRcfseS1RWNobFzulY6/KCeqIWJ2VTnyLTOwm8buOMSw8o5Mj1MGpPNLQ6ntDdZO/DmVbaG7soPRo3x5/23x+ps/0pVbZ8I8n/kgvA3d1JplrxOzpaNXIM8Fb8LNfPGt8ebC/KFg6Uopt5vRd7mwwmG4Fd6vV+vIjScl+F/MwpVnLW/8APMmWL+UvVTMTUWhBnG6JKphRt9CUyvNwySPf+otFI+Ndr+jf7GVDAzn92E3f9LFyitzx+ah1KrPCpUtqWjBbl4qf/HwrrN2+RuqH2dX/AN2Sl2V7FLy4xS8+E6UDC1uJ2s7lj2Ru+6so8ScY88rN9l/cu+D3TVNWhGC7pJP1fM3WB2QoZvNmOXN+mOXPb08MFsqEYxSikkrJImRwcehNUDKxhtz6RFhI9EfZYKL1ivYlAbTpD/oo8opehotsbCUs+G5aT5YSo05pitmcrGixuxXfR+fM7HPCwesU/Q81s+l+SPsXnJZ0tjlcenNd090ZVK0KlRP4cGpZ/ia0Xc6ofIxS0PpXLK5XdTlncuwAFVQAAAAAAAAAAAAAMZ009UmZADXV9jUZfht5EKtuxTehvgTsVWe58HzMXuZDmy2AeVRpU47j0ebl8iZR3PwsfwX82WADyqWvobFoQ+7SgvS/7k2FKK0SXkrGYIHyx9sAAAAAAAAAAAAAAAAAAAAAAAAAAAAAAAAAAAAAAAAAAAAAAAAAAAAAAAAAAAAAAAA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data:image/jpeg;base64,/9j/4AAQSkZJRgABAQAAAQABAAD/2wCEAAkGBxMSERQUEhQSFBQVFRUUFBcUFBUWFxgXFhUWFhgUFRcYHCggGBolHBUUITEhJSkrLi4uFx8zODMsNygtLisBCgoKDg0OGhAQGywkICUsLCwsLCwsLCwsMC4sLCwsLCwsLCwsLCwsLCwsLCwsLCw0LCwsLCwsLCwsLCwsLCwsLP/AABEIALcBFAMBIgACEQEDEQH/xAAcAAEAAgMBAQEAAAAAAAAAAAAABAYCBQcDAQj/xAA5EAACAQIDBgQDBwMEAwAAAAAAAQIDEQQhMQUGEkFRYSJxgZETocEHMkJSYrHwFNHhIzNDohckkv/EABkBAQADAQEAAAAAAAAAAAAAAAABAgMEBf/EACIRAQEAAgICAQUBAAAAAAAAAAABAhEDMRIhQQQTIlFhMv/aAAwDAQACEQMRAD8A7gAAAAAAAAAAAAAAAAAAAAAAAAAAAAAAAAAAAAAAAAAAAAAAAAAAAAAAAAAAAAAAAAAAAAAAAAAAAAAAAAAAAAAAAAAAAAAAAAAAAAAAAAAAAAAAAAAAAAAAAAAAAAAAAAAAAAAAAAAAAAAAAAAAAAAAAAYV60YRcpyUYpXbk0kl3bNVt/eXD4NL40nxSV1GC4pWXO3Jd2cT3y25PaFVyq16kKKuqdGk0opdZSd+KfexfHC1phx3J0HeT7V8LQuqH+tJc78MP7v5FI/8m7QxcnGl4I9acUl6yea9yqweHp/cpxk/1R+I79bzvb0sbXCbRur2a+n+DfHjjow4ou2z95sbTguKtxvnxJS/dXN3gN/prKrSjLvB8L9ne/yKNhsRxLJ3PZZO5e8eN+F7xY34dRw2+GGlbic6d/zxy943N3hsVCor05xmusWn+xxWGJ4ZcM9Jaf4NhTm6T4qU5QfJxdv2M7wT4ZZfTz4dfBy/Cb74qm0p8FRfqVn7xt9S07P32oTsqilSf/1H3WfyMrxZRllw5RZweWGxMKkeKEozj1i018j1M2QAAAAAAAAAAAAAAAAAAAAAAAAAAAAAFX303ypYGPDeMq0vuxbyjfSU7cu3Mk73bxxwdLKzqzT4I9P1yXRdOb9WvztvdtOdacU7yrTnKdtW9Yri8/E+yNMMPXlemuGHryqdvPvQ3N1Jz+JVnn9Ercl2KzUniqqc7JLknk/RG9w2xo0aTnPxVXa7fLtHoj0rrwprTL3R0+Fvfr+Onwt79fxSZ1KsHfilF9nYkYLatWMk+Ju3XP3LJVwlOsrNWkaetsCpFvhs0Y3DKdMbx5Tpa93NqKdSOVr5NeZbatSmna1znG6sZKulJWt/dF9pRcuKUurOjju57dGFtm6+YxKo1wXvDNrsz1w1e9o9P5YjzpSpvjXmZ12nKFSOV9fPoy+miRtGlezWTPlGfFkyW43RC4bPmQhMw+InRlxUpyi+zt79S07L36atHERv+qCSfrHR+limKPFY9q2Ey72ZTLjmSmWGOXbq+zttUK/+3UTf5X4Zez+hsDiNDFNxi9JJ2fKzT1X7m/w29OKhZfEvb86Uk/N6p+phlw66c+fBZ06eCo7J31jLw4iKg/zwu4+q1XzLXRrRnFSg1KL0ad0/UxuNnbG42dswAQqAAAAAAAAAAAAAAAAAAAAAOE/alj69PF1/DxviXDe/DGHDHhulm9dOtys7u7JlG9at4q088/wr8qtpy/iOmfals6M8Xh5XzdOXGlz4H4JPt4pe3Yq/wXDR5HbxTcldvHNyVqdqLwWNXCpeLWmXozbbRu5RvotTW0qXxHJ3tCPzNL22rXKWfc2VDEpqzaT78zXYihNq8Vfnrp59yLSqSeUk1Yy3plvVWDA4fgk5uzk2vZci14bExmktOxQKdfo9DcbLxzuk9TTGzppjpbakrqzzRDoyUZZ6PU96OJ4kRq17l1o21OSjF3eRAWOnOT4V4V2PCrK8PL9iVs5cMXlqQjTONaDTk/C1rYwljEms00+t1oeWKh4JWI7wzupdgnSbHgbu5JdkfK2MprJZkKaIDl4mNI03CxEDYbB3inQleDai3mm7xfnH6rM0cMNOSvZn10XG0fVkXGXtFxlmnbNj7VhiIcUHmvvRvmn9V0ZPOH4ba9ShNSozcWvVPs09V2L9u7v7SrWhiLUqmnF/xy9fw+uXc5OTiuPTj5OGz3FyB8Tvms0fTFiAAAAAAAAAAAAAAAAGNWooptuySbb7LNsyPHFU1KLT0aafk1Zgcbxm1JYvF1avpBPlBZRX85tmE5pq2ay6fU1ii6GIlF6xbi/R2NnG8lk01zvk0ejhrU09GT1NK9tWfh4Fq+fbqRFBqKiso8yVg6PxcRNvNJtLpkY4rwt8XIjv2sk1cEvg2jqn73K1iaTvbR6FtwFdODi/Q0+MopSv3zGU3EWbaqGHUXp6kiKtZn3F1nLKEbIhXla99NSl1FdyLLsraVnbR9Cy/wBXGSV1e/Y5tQ4oyu+Za8DXbpvPRovjlteXbcYh01GVlm1yvYkYeSjTXE1pzNNTm7an2UiwnYnGJ5JESrj2iPUqdD5Cjd3YSyc5TeeSPs6OasexnbmFdvSnUaWrPOtUyuzz+M3ksiJjpzdKy1u8+wtRtjUqoycMrtqxqsLJynGD1vmWHA7s4rGO1KjP4XKc704v9Sk9fS5heTTG8mmewt7a+GajSqNx/JLxQ9np5ovGyvtMpNqOIpyp8nKPij6rW3lc5dtfd6ts/EfDrLVcUJK7jOPWL6rRr/B9laSJ8Mc5tbwxzm6/RWFxMKkIzpyjOEleMou6a7Mibc2vTwtJ1Kl9bRitZSfJezfocm3B3qeDrKlVf/r1ZJNvSnN5KfaLyT9+Wdj+1XEr42Eo8Wco15cPkqai3/3XuYfb/PxrC8Ws5ihV/tc4KnDKlSt0+I1K3na3yLxu5vRh8bH/AEpWmleUJZSXdfmXdH5trbIhPEO7nxTcnk1yed7+hstnYmeDqxlCckotWf4oPqnziaXi3/Gl4ZZ1p+mwaTdLbyxlBTyVSNlUS0vykuz/ALrkbs57NXVc1ll1QAEIAAAAAAjY2WRJMKtO6sIiub72bA+NL4tOyqrXpK3XuU6tVnByjJcEtGrHWdpYRxKztXZ8ai8Sz68zow5demvHz3H1elH2Dh8pX1vl7mGOw3FGd1nyNrPBSoSbSvH9jw+Im9Fbmnc6cbLPTtwzmXSvbOru3S2T9CZUs0QsVhJwlLhhxRlm1dZEanjnHJqSXR5r5jeu196TpYbUhSwic+y/mZOoYqMl0/nQ94xhfUWSl1WE8IuEl4agoU/NnrRhF65rszznNzkkvJIkr7EycepIhR4URa0wgSRjKq725v8AYwTPahhm7y56JkIfYU29bnrSbjJrkZxk196xjOrclDxrRzujGu7oznIjzFS2O4+Dj/WxqSSapxc7Pqmkv3T9Ds2E2nGa5JnKd1MNK052ydop+Wb+nsWihxLkzjznt5/Lfyrcb07Po42i6VTJrOnNLxQl1XVdVzOO4/ZtTDTdKsrPWMl92avrB/TVHUlVl0Z4bQoU60OCrBSjrnqn1T1T7onDLxOPkuNcc27ieGKhGLnKSu1oku7I+I3wrV44R14pzw7dKNXPilDK0Zu/is+dr+7L9j9y6M018WsovlFLi8uLp6FFxGxPhKcMRTnwq0YTje3PxPpe6eZe3yu46PuTLL1U3azjRrRxmbp8EuGEU2/iTsrO2SSz17dTQupXr3k48EbOyk7N36ItOx6VR0PHGUVpByyclZWlbVXu/OzItTBxi78VW/NN3T+qNNb9zprJMvcvpvvsf27KnWVOeXi+FNPpN2j7Tt6Nndz8z7J4li6k4rhuo+kk1b1yR+mDm5Z7c/NOqAAyYAAAAAAAAMZwTVmanHbGUs4m4BOxRcfseS1RWNobFzulY6/KCeqIWJ2VTnyLTOwm8buOMSw8o5Mj1MGpPNLQ6ntDdZO/DmVbaG7soPRo3x5/23x+ps/0pVbZ8I8n/kgvA3d1JplrxOzpaNXIM8Fb8LNfPGt8ebC/KFg6Uopt5vRd7mwwmG4Fd6vV+vIjScl+F/MwpVnLW/8APMmWL+UvVTMTUWhBnG6JKphRt9CUyvNwySPf+otFI+Ndr+jf7GVDAzn92E3f9LFyitzx+ah1KrPCpUtqWjBbl4qf/HwrrN2+RuqH2dX/AN2Sl2V7FLy4xS8+E6UDC1uJ2s7lj2Ru+6so8ScY88rN9l/cu+D3TVNWhGC7pJP1fM3WB2QoZvNmOXN+mOXPb08MFsqEYxSikkrJImRwcehNUDKxhtz6RFhI9EfZYKL1ivYlAbTpD/oo8opehotsbCUs+G5aT5YSo05pitmcrGixuxXfR+fM7HPCwesU/Q81s+l+SPsXnJZ0tjlcenNd090ZVK0KlRP4cGpZ/ia0Xc6ofIxS0PpXLK5XdTlncuwAFVQAAAAAAAAAAAAAMZ009UmZADXV9jUZfht5EKtuxTehvgTsVWe58HzMXuZDmy2AeVRpU47j0ebl8iZR3PwsfwX82WADyqWvobFoQ+7SgvS/7k2FKK0SXkrGYIHyx9sAAAAAAAAAAAAAAAAAAAAAAAAAAAAAAAAAAAAAAAAAAAAAAAAAAAAAAAAAAAAAAAA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data:image/jpeg;base64,/9j/4AAQSkZJRgABAQAAAQABAAD/2wCEAAkGBxMSERQUEhQSFBQVFRUUFBcUFBUWFxgXFhUWFhgUFRcYHCggGBolHBUUITEhJSkrLi4uFx8zODMsNygtLisBCgoKDg0OGhAQGywkICUsLCwsLCwsLCwsMC4sLCwsLCwsLCwsLCwsLCwsLCwsLCw0LCwsLCwsLCwsLCwsLCwsLP/AABEIALcBFAMBIgACEQEDEQH/xAAcAAEAAgMBAQEAAAAAAAAAAAAABAYCBQcDAQj/xAA5EAACAQIDBgQDBwMEAwAAAAAAAQIDEQQhMQUGEkFRYSJxgZETocEHMkJSYrHwFNHhIzNDohckkv/EABkBAQADAQEAAAAAAAAAAAAAAAABAgMEBf/EACIRAQEAAgICAQUBAAAAAAAAAAABAhEDMRIhQQQTIlFhMv/aAAwDAQACEQMRAD8A7gAAAAAAAAAAAAAAAAAAAAAAAAAAAAAAAAAAAAAAAAAAAAAAAAAAAAAAAAAAAAAAAAAAAAAAAAAAAAAAAAAAAAAAAAAAAAAAAAAAAAAAAAAAAAAAAAAAAAAAAAAAAAAAAAAAAAAAAAAAAAAAAAAAAAAAAAYV60YRcpyUYpXbk0kl3bNVt/eXD4NL40nxSV1GC4pWXO3Jd2cT3y25PaFVyq16kKKuqdGk0opdZSd+KfexfHC1phx3J0HeT7V8LQuqH+tJc78MP7v5FI/8m7QxcnGl4I9acUl6yea9yqweHp/cpxk/1R+I79bzvb0sbXCbRur2a+n+DfHjjow4ou2z95sbTguKtxvnxJS/dXN3gN/prKrSjLvB8L9ne/yKNhsRxLJ3PZZO5e8eN+F7xY34dRw2+GGlbic6d/zxy943N3hsVCor05xmusWn+xxWGJ4ZcM9Jaf4NhTm6T4qU5QfJxdv2M7wT4ZZfTz4dfBy/Cb74qm0p8FRfqVn7xt9S07P32oTsqilSf/1H3WfyMrxZRllw5RZweWGxMKkeKEozj1i018j1M2QAAAAAAAAAAAAAAAAAAAAAAAAAAAAAFX303ypYGPDeMq0vuxbyjfSU7cu3Mk73bxxwdLKzqzT4I9P1yXRdOb9WvztvdtOdacU7yrTnKdtW9Yri8/E+yNMMPXlemuGHryqdvPvQ3N1Jz+JVnn9Ercl2KzUniqqc7JLknk/RG9w2xo0aTnPxVXa7fLtHoj0rrwprTL3R0+Fvfr+Onwt79fxSZ1KsHfilF9nYkYLatWMk+Ju3XP3LJVwlOsrNWkaetsCpFvhs0Y3DKdMbx5Tpa93NqKdSOVr5NeZbatSmna1znG6sZKulJWt/dF9pRcuKUurOjju57dGFtm6+YxKo1wXvDNrsz1w1e9o9P5YjzpSpvjXmZ12nKFSOV9fPoy+miRtGlezWTPlGfFkyW43RC4bPmQhMw+InRlxUpyi+zt79S07L36atHERv+qCSfrHR+limKPFY9q2Ey72ZTLjmSmWGOXbq+zttUK/+3UTf5X4Zez+hsDiNDFNxi9JJ2fKzT1X7m/w29OKhZfEvb86Uk/N6p+phlw66c+fBZ06eCo7J31jLw4iKg/zwu4+q1XzLXRrRnFSg1KL0ad0/UxuNnbG42dswAQqAAAAAAAAAAAAAAAAAAAAAOE/alj69PF1/DxviXDe/DGHDHhulm9dOtys7u7JlG9at4q088/wr8qtpy/iOmfals6M8Xh5XzdOXGlz4H4JPt4pe3Yq/wXDR5HbxTcldvHNyVqdqLwWNXCpeLWmXozbbRu5RvotTW0qXxHJ3tCPzNL22rXKWfc2VDEpqzaT78zXYihNq8Vfnrp59yLSqSeUk1Yy3plvVWDA4fgk5uzk2vZci14bExmktOxQKdfo9DcbLxzuk9TTGzppjpbakrqzzRDoyUZZ6PU96OJ4kRq17l1o21OSjF3eRAWOnOT4V4V2PCrK8PL9iVs5cMXlqQjTONaDTk/C1rYwljEms00+t1oeWKh4JWI7wzupdgnSbHgbu5JdkfK2MprJZkKaIDl4mNI03CxEDYbB3inQleDai3mm7xfnH6rM0cMNOSvZn10XG0fVkXGXtFxlmnbNj7VhiIcUHmvvRvmn9V0ZPOH4ba9ShNSozcWvVPs09V2L9u7v7SrWhiLUqmnF/xy9fw+uXc5OTiuPTj5OGz3FyB8Tvms0fTFiAAAAAAAAAAAAAAAAGNWooptuySbb7LNsyPHFU1KLT0aafk1Zgcbxm1JYvF1avpBPlBZRX85tmE5pq2ay6fU1ii6GIlF6xbi/R2NnG8lk01zvk0ejhrU09GT1NK9tWfh4Fq+fbqRFBqKiso8yVg6PxcRNvNJtLpkY4rwt8XIjv2sk1cEvg2jqn73K1iaTvbR6FtwFdODi/Q0+MopSv3zGU3EWbaqGHUXp6kiKtZn3F1nLKEbIhXla99NSl1FdyLLsraVnbR9Cy/wBXGSV1e/Y5tQ4oyu+Za8DXbpvPRovjlteXbcYh01GVlm1yvYkYeSjTXE1pzNNTm7an2UiwnYnGJ5JESrj2iPUqdD5Cjd3YSyc5TeeSPs6OasexnbmFdvSnUaWrPOtUyuzz+M3ksiJjpzdKy1u8+wtRtjUqoycMrtqxqsLJynGD1vmWHA7s4rGO1KjP4XKc704v9Sk9fS5heTTG8mmewt7a+GajSqNx/JLxQ9np5ovGyvtMpNqOIpyp8nKPij6rW3lc5dtfd6ts/EfDrLVcUJK7jOPWL6rRr/B9laSJ8Mc5tbwxzm6/RWFxMKkIzpyjOEleMou6a7Mibc2vTwtJ1Kl9bRitZSfJezfocm3B3qeDrKlVf/r1ZJNvSnN5KfaLyT9+Wdj+1XEr42Eo8Wco15cPkqai3/3XuYfb/PxrC8Ws5ihV/tc4KnDKlSt0+I1K3na3yLxu5vRh8bH/AEpWmleUJZSXdfmXdH5trbIhPEO7nxTcnk1yed7+hstnYmeDqxlCckotWf4oPqnziaXi3/Gl4ZZ1p+mwaTdLbyxlBTyVSNlUS0vykuz/ALrkbs57NXVc1ll1QAEIAAAAAAjY2WRJMKtO6sIiub72bA+NL4tOyqrXpK3XuU6tVnByjJcEtGrHWdpYRxKztXZ8ai8Sz68zow5demvHz3H1elH2Dh8pX1vl7mGOw3FGd1nyNrPBSoSbSvH9jw+Im9Fbmnc6cbLPTtwzmXSvbOru3S2T9CZUs0QsVhJwlLhhxRlm1dZEanjnHJqSXR5r5jeu196TpYbUhSwic+y/mZOoYqMl0/nQ94xhfUWSl1WE8IuEl4agoU/NnrRhF65rszznNzkkvJIkr7EycepIhR4URa0wgSRjKq725v8AYwTPahhm7y56JkIfYU29bnrSbjJrkZxk196xjOrclDxrRzujGu7oznIjzFS2O4+Dj/WxqSSapxc7Pqmkv3T9Ds2E2nGa5JnKd1MNK052ydop+Wb+nsWihxLkzjznt5/Lfyrcb07Po42i6VTJrOnNLxQl1XVdVzOO4/ZtTDTdKsrPWMl92avrB/TVHUlVl0Z4bQoU60OCrBSjrnqn1T1T7onDLxOPkuNcc27ieGKhGLnKSu1oku7I+I3wrV44R14pzw7dKNXPilDK0Zu/is+dr+7L9j9y6M018WsovlFLi8uLp6FFxGxPhKcMRTnwq0YTje3PxPpe6eZe3yu46PuTLL1U3azjRrRxmbp8EuGEU2/iTsrO2SSz17dTQupXr3k48EbOyk7N36ItOx6VR0PHGUVpByyclZWlbVXu/OzItTBxi78VW/NN3T+qNNb9zprJMvcvpvvsf27KnWVOeXi+FNPpN2j7Tt6Nndz8z7J4li6k4rhuo+kk1b1yR+mDm5Z7c/NOqAAyYAAAAAAAAMZwTVmanHbGUs4m4BOxRcfseS1RWNobFzulY6/KCeqIWJ2VTnyLTOwm8buOMSw8o5Mj1MGpPNLQ6ntDdZO/DmVbaG7soPRo3x5/23x+ps/0pVbZ8I8n/kgvA3d1JplrxOzpaNXIM8Fb8LNfPGt8ebC/KFg6Uopt5vRd7mwwmG4Fd6vV+vIjScl+F/MwpVnLW/8APMmWL+UvVTMTUWhBnG6JKphRt9CUyvNwySPf+otFI+Ndr+jf7GVDAzn92E3f9LFyitzx+ah1KrPCpUtqWjBbl4qf/HwrrN2+RuqH2dX/AN2Sl2V7FLy4xS8+E6UDC1uJ2s7lj2Ru+6so8ScY88rN9l/cu+D3TVNWhGC7pJP1fM3WB2QoZvNmOXN+mOXPb08MFsqEYxSikkrJImRwcehNUDKxhtz6RFhI9EfZYKL1ivYlAbTpD/oo8opehotsbCUs+G5aT5YSo05pitmcrGixuxXfR+fM7HPCwesU/Q81s+l+SPsXnJZ0tjlcenNd090ZVK0KlRP4cGpZ/ia0Xc6ofIxS0PpXLK5XdTlncuwAFVQAAAAAAAAAAAAAMZ009UmZADXV9jUZfht5EKtuxTehvgTsVWe58HzMXuZDmy2AeVRpU47j0ebl8iZR3PwsfwX82WADyqWvobFoQ+7SgvS/7k2FKK0SXkrGYIHyx9sAAAAAAAAAAAAAAAAAAAAAAAAAAAAAAAAAAAAAAAAAAAAAAAAAAAAAAAAAAAAAAAA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812013">
            <a:off x="2391396" y="5130572"/>
            <a:ext cx="1951416" cy="129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Elipse 28"/>
          <p:cNvSpPr/>
          <p:nvPr/>
        </p:nvSpPr>
        <p:spPr>
          <a:xfrm>
            <a:off x="3491880" y="486916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30" name="Elipse 29"/>
          <p:cNvSpPr/>
          <p:nvPr/>
        </p:nvSpPr>
        <p:spPr>
          <a:xfrm>
            <a:off x="3131840" y="486916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31" name="Elipse 30"/>
          <p:cNvSpPr/>
          <p:nvPr/>
        </p:nvSpPr>
        <p:spPr>
          <a:xfrm>
            <a:off x="3851920" y="486916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32" name="Elipse 31"/>
          <p:cNvSpPr/>
          <p:nvPr/>
        </p:nvSpPr>
        <p:spPr>
          <a:xfrm>
            <a:off x="4644008" y="486916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33" name="Elipse 32"/>
          <p:cNvSpPr/>
          <p:nvPr/>
        </p:nvSpPr>
        <p:spPr>
          <a:xfrm>
            <a:off x="4283968" y="486916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34" name="Elipse 33"/>
          <p:cNvSpPr/>
          <p:nvPr/>
        </p:nvSpPr>
        <p:spPr>
          <a:xfrm>
            <a:off x="5004048" y="486916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35" name="Elipse 34"/>
          <p:cNvSpPr/>
          <p:nvPr/>
        </p:nvSpPr>
        <p:spPr>
          <a:xfrm flipV="1">
            <a:off x="5436096" y="494116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</p:txBody>
      </p:sp>
      <p:sp>
        <p:nvSpPr>
          <p:cNvPr id="36" name="Elipse 35"/>
          <p:cNvSpPr/>
          <p:nvPr/>
        </p:nvSpPr>
        <p:spPr>
          <a:xfrm flipV="1">
            <a:off x="5580112" y="494116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</p:txBody>
      </p:sp>
      <p:sp>
        <p:nvSpPr>
          <p:cNvPr id="37" name="Elipse 36"/>
          <p:cNvSpPr/>
          <p:nvPr/>
        </p:nvSpPr>
        <p:spPr>
          <a:xfrm flipV="1">
            <a:off x="5724128" y="494116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</p:txBody>
      </p:sp>
      <p:sp>
        <p:nvSpPr>
          <p:cNvPr id="38" name="Seta em curva para baixo 37"/>
          <p:cNvSpPr/>
          <p:nvPr/>
        </p:nvSpPr>
        <p:spPr>
          <a:xfrm rot="17437043">
            <a:off x="2648908" y="4954226"/>
            <a:ext cx="357515" cy="253884"/>
          </a:xfrm>
          <a:prstGeom prst="curved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7236296" y="3501008"/>
            <a:ext cx="1195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eletrolítico</a:t>
            </a:r>
            <a:endParaRPr lang="pt-BR" dirty="0"/>
          </a:p>
        </p:txBody>
      </p:sp>
      <p:sp>
        <p:nvSpPr>
          <p:cNvPr id="41" name="Cilindro 40"/>
          <p:cNvSpPr/>
          <p:nvPr/>
        </p:nvSpPr>
        <p:spPr>
          <a:xfrm rot="5400000">
            <a:off x="3383868" y="800708"/>
            <a:ext cx="504056" cy="5184576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1979712" y="32849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43" name="Elipse 42"/>
          <p:cNvSpPr/>
          <p:nvPr/>
        </p:nvSpPr>
        <p:spPr>
          <a:xfrm>
            <a:off x="1619672" y="32849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44" name="Elipse 43"/>
          <p:cNvSpPr/>
          <p:nvPr/>
        </p:nvSpPr>
        <p:spPr>
          <a:xfrm>
            <a:off x="2339752" y="32849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45" name="Elipse 44"/>
          <p:cNvSpPr/>
          <p:nvPr/>
        </p:nvSpPr>
        <p:spPr>
          <a:xfrm>
            <a:off x="3059832" y="32849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46" name="Elipse 45"/>
          <p:cNvSpPr/>
          <p:nvPr/>
        </p:nvSpPr>
        <p:spPr>
          <a:xfrm>
            <a:off x="2699792" y="32849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47" name="Elipse 46"/>
          <p:cNvSpPr/>
          <p:nvPr/>
        </p:nvSpPr>
        <p:spPr>
          <a:xfrm>
            <a:off x="3419872" y="32849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48" name="Elipse 47"/>
          <p:cNvSpPr/>
          <p:nvPr/>
        </p:nvSpPr>
        <p:spPr>
          <a:xfrm flipV="1">
            <a:off x="1187624" y="335699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</p:txBody>
      </p:sp>
      <p:sp>
        <p:nvSpPr>
          <p:cNvPr id="49" name="Elipse 48"/>
          <p:cNvSpPr/>
          <p:nvPr/>
        </p:nvSpPr>
        <p:spPr>
          <a:xfrm flipV="1">
            <a:off x="1331640" y="335699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</p:txBody>
      </p:sp>
      <p:sp>
        <p:nvSpPr>
          <p:cNvPr id="50" name="Elipse 49"/>
          <p:cNvSpPr/>
          <p:nvPr/>
        </p:nvSpPr>
        <p:spPr>
          <a:xfrm flipV="1">
            <a:off x="1475656" y="335699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</p:txBody>
      </p:sp>
      <p:sp>
        <p:nvSpPr>
          <p:cNvPr id="51" name="Seta em curva para baixo 50"/>
          <p:cNvSpPr/>
          <p:nvPr/>
        </p:nvSpPr>
        <p:spPr>
          <a:xfrm rot="7371638" flipH="1">
            <a:off x="4164818" y="3233059"/>
            <a:ext cx="357515" cy="253884"/>
          </a:xfrm>
          <a:prstGeom prst="curved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772816"/>
            <a:ext cx="1493912" cy="14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" name="Elipse 52"/>
          <p:cNvSpPr/>
          <p:nvPr/>
        </p:nvSpPr>
        <p:spPr>
          <a:xfrm>
            <a:off x="3779912" y="32849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54" name="Elipse 53"/>
          <p:cNvSpPr/>
          <p:nvPr/>
        </p:nvSpPr>
        <p:spPr>
          <a:xfrm>
            <a:off x="4932040" y="32849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55" name="Elipse 54"/>
          <p:cNvSpPr/>
          <p:nvPr/>
        </p:nvSpPr>
        <p:spPr>
          <a:xfrm>
            <a:off x="4572000" y="32849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56" name="Elipse 55"/>
          <p:cNvSpPr/>
          <p:nvPr/>
        </p:nvSpPr>
        <p:spPr>
          <a:xfrm>
            <a:off x="5292080" y="32849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58" name="Elipse 57"/>
          <p:cNvSpPr/>
          <p:nvPr/>
        </p:nvSpPr>
        <p:spPr>
          <a:xfrm flipV="1">
            <a:off x="5678409" y="335699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</p:txBody>
      </p:sp>
      <p:sp>
        <p:nvSpPr>
          <p:cNvPr id="59" name="Elipse 58"/>
          <p:cNvSpPr/>
          <p:nvPr/>
        </p:nvSpPr>
        <p:spPr>
          <a:xfrm flipV="1">
            <a:off x="5822425" y="335699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</p:txBody>
      </p:sp>
      <p:sp>
        <p:nvSpPr>
          <p:cNvPr id="60" name="Elipse 59"/>
          <p:cNvSpPr/>
          <p:nvPr/>
        </p:nvSpPr>
        <p:spPr>
          <a:xfrm flipV="1">
            <a:off x="5966441" y="335699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</p:txBody>
      </p:sp>
      <p:sp>
        <p:nvSpPr>
          <p:cNvPr id="61" name="Elipse 60"/>
          <p:cNvSpPr/>
          <p:nvPr/>
        </p:nvSpPr>
        <p:spPr>
          <a:xfrm>
            <a:off x="4067944" y="198884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62" name="Elipse 61"/>
          <p:cNvSpPr/>
          <p:nvPr/>
        </p:nvSpPr>
        <p:spPr>
          <a:xfrm>
            <a:off x="3995936" y="23488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63" name="Elipse 62"/>
          <p:cNvSpPr/>
          <p:nvPr/>
        </p:nvSpPr>
        <p:spPr>
          <a:xfrm>
            <a:off x="4499992" y="198884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64" name="Elipse 63"/>
          <p:cNvSpPr/>
          <p:nvPr/>
        </p:nvSpPr>
        <p:spPr>
          <a:xfrm>
            <a:off x="4283968" y="220486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65" name="Elipse 64"/>
          <p:cNvSpPr/>
          <p:nvPr/>
        </p:nvSpPr>
        <p:spPr>
          <a:xfrm>
            <a:off x="4572000" y="23488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66" name="Elipse 65"/>
          <p:cNvSpPr/>
          <p:nvPr/>
        </p:nvSpPr>
        <p:spPr>
          <a:xfrm>
            <a:off x="4067944" y="263691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67" name="Elipse 66"/>
          <p:cNvSpPr/>
          <p:nvPr/>
        </p:nvSpPr>
        <p:spPr>
          <a:xfrm>
            <a:off x="4355976" y="2492896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  <p:sp>
        <p:nvSpPr>
          <p:cNvPr id="68" name="Elipse 67"/>
          <p:cNvSpPr/>
          <p:nvPr/>
        </p:nvSpPr>
        <p:spPr>
          <a:xfrm>
            <a:off x="4355976" y="278092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 básica de Componentes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0" y="1600200"/>
            <a:ext cx="4572000" cy="4709119"/>
          </a:xfrm>
        </p:spPr>
        <p:txBody>
          <a:bodyPr>
            <a:normAutofit/>
          </a:bodyPr>
          <a:lstStyle/>
          <a:p>
            <a:r>
              <a:rPr lang="pt-BR" sz="2400" dirty="0" smtClean="0"/>
              <a:t>Existem muitos outros;</a:t>
            </a:r>
          </a:p>
          <a:p>
            <a:r>
              <a:rPr lang="pt-BR" sz="2400" dirty="0" smtClean="0"/>
              <a:t>Os componentes listados ao lado compõem a lista básica dentre todos os componentes de interesse para esta disciplina;</a:t>
            </a:r>
          </a:p>
          <a:p>
            <a:r>
              <a:rPr lang="pt-BR" sz="2400" dirty="0" smtClean="0"/>
              <a:t>Estes são, do ponto de vista de Sistemas Digitais componentes auxiliares. O foco principal concentrar-se-á em Circuitos Integrados e Portas Lógicas.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76" name="Espaço Reservado para Conteúdo 75"/>
          <p:cNvGraphicFramePr>
            <a:graphicFrameLocks noGrp="1"/>
          </p:cNvGraphicFramePr>
          <p:nvPr>
            <p:ph idx="13"/>
          </p:nvPr>
        </p:nvGraphicFramePr>
        <p:xfrm>
          <a:off x="1043608" y="1628800"/>
          <a:ext cx="3384376" cy="4968551"/>
        </p:xfrm>
        <a:graphic>
          <a:graphicData uri="http://schemas.openxmlformats.org/drawingml/2006/table">
            <a:tbl>
              <a:tblPr bandRow="1">
                <a:effectLst>
                  <a:outerShdw blurRad="50800" dist="2540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92188"/>
                <a:gridCol w="1692188"/>
              </a:tblGrid>
              <a:tr h="70979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Resistor</a:t>
                      </a:r>
                      <a:endParaRPr lang="pt-BR" dirty="0"/>
                    </a:p>
                  </a:txBody>
                  <a:tcPr anchor="ctr"/>
                </a:tc>
              </a:tr>
              <a:tr h="709793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Potenciômetro</a:t>
                      </a:r>
                      <a:endParaRPr lang="pt-BR" dirty="0"/>
                    </a:p>
                  </a:txBody>
                  <a:tcPr anchor="ctr"/>
                </a:tc>
              </a:tr>
              <a:tr h="709793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Capacitor</a:t>
                      </a:r>
                      <a:endParaRPr lang="pt-BR" dirty="0"/>
                    </a:p>
                  </a:txBody>
                  <a:tcPr anchor="ctr"/>
                </a:tc>
              </a:tr>
              <a:tr h="709793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Diodo</a:t>
                      </a:r>
                      <a:endParaRPr lang="pt-BR" dirty="0"/>
                    </a:p>
                  </a:txBody>
                  <a:tcPr anchor="ctr"/>
                </a:tc>
              </a:tr>
              <a:tr h="709793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LED</a:t>
                      </a:r>
                      <a:endParaRPr lang="pt-BR" dirty="0"/>
                    </a:p>
                  </a:txBody>
                  <a:tcPr anchor="ctr"/>
                </a:tc>
              </a:tr>
              <a:tr h="709793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Transistor NPN</a:t>
                      </a:r>
                      <a:endParaRPr lang="pt-BR" dirty="0"/>
                    </a:p>
                  </a:txBody>
                  <a:tcPr anchor="ctr"/>
                </a:tc>
              </a:tr>
              <a:tr h="70979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Transistor</a:t>
                      </a:r>
                      <a:r>
                        <a:rPr lang="pt-BR" baseline="0" dirty="0" smtClean="0"/>
                        <a:t> MOS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1547664" y="3356992"/>
            <a:ext cx="648072" cy="288032"/>
            <a:chOff x="4716016" y="2276872"/>
            <a:chExt cx="648072" cy="288032"/>
          </a:xfrm>
          <a:solidFill>
            <a:schemeClr val="tx1"/>
          </a:solidFill>
        </p:grpSpPr>
        <p:cxnSp>
          <p:nvCxnSpPr>
            <p:cNvPr id="16" name="Conector reto 15"/>
            <p:cNvCxnSpPr/>
            <p:nvPr/>
          </p:nvCxnSpPr>
          <p:spPr>
            <a:xfrm>
              <a:off x="5004048" y="2276872"/>
              <a:ext cx="0" cy="288032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>
              <a:off x="5076056" y="2276872"/>
              <a:ext cx="0" cy="288032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6056" y="2420888"/>
              <a:ext cx="28803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4716016" y="2420888"/>
              <a:ext cx="28803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o 24"/>
          <p:cNvGrpSpPr/>
          <p:nvPr/>
        </p:nvGrpSpPr>
        <p:grpSpPr>
          <a:xfrm>
            <a:off x="1547664" y="5301208"/>
            <a:ext cx="432048" cy="504056"/>
            <a:chOff x="6228184" y="2348880"/>
            <a:chExt cx="504056" cy="576064"/>
          </a:xfrm>
          <a:solidFill>
            <a:schemeClr val="tx1"/>
          </a:solidFill>
        </p:grpSpPr>
        <p:cxnSp>
          <p:nvCxnSpPr>
            <p:cNvPr id="26" name="Conector reto 25"/>
            <p:cNvCxnSpPr/>
            <p:nvPr/>
          </p:nvCxnSpPr>
          <p:spPr>
            <a:xfrm>
              <a:off x="6516216" y="2420888"/>
              <a:ext cx="0" cy="43204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6228184" y="2636912"/>
              <a:ext cx="28803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de seta reta 27"/>
            <p:cNvCxnSpPr/>
            <p:nvPr/>
          </p:nvCxnSpPr>
          <p:spPr>
            <a:xfrm>
              <a:off x="6516216" y="2708920"/>
              <a:ext cx="216024" cy="216024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flipV="1">
              <a:off x="6516216" y="2348880"/>
              <a:ext cx="216024" cy="14401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o 29"/>
          <p:cNvGrpSpPr/>
          <p:nvPr/>
        </p:nvGrpSpPr>
        <p:grpSpPr>
          <a:xfrm>
            <a:off x="1403648" y="5949280"/>
            <a:ext cx="648072" cy="602772"/>
            <a:chOff x="6156176" y="2979872"/>
            <a:chExt cx="864096" cy="809168"/>
          </a:xfrm>
          <a:solidFill>
            <a:schemeClr val="tx1"/>
          </a:solidFill>
        </p:grpSpPr>
        <p:cxnSp>
          <p:nvCxnSpPr>
            <p:cNvPr id="31" name="Conector reto 30"/>
            <p:cNvCxnSpPr/>
            <p:nvPr/>
          </p:nvCxnSpPr>
          <p:spPr>
            <a:xfrm>
              <a:off x="6156176" y="3429000"/>
              <a:ext cx="432048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>
              <a:off x="6588224" y="3212976"/>
              <a:ext cx="0" cy="43204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>
              <a:off x="6660232" y="3068960"/>
              <a:ext cx="0" cy="72008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>
              <a:off x="6660232" y="3573016"/>
              <a:ext cx="36004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 flipH="1">
              <a:off x="6994048" y="3556362"/>
              <a:ext cx="1938" cy="22389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>
              <a:off x="6660232" y="3212976"/>
              <a:ext cx="36004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>
              <a:off x="6996530" y="2979872"/>
              <a:ext cx="884" cy="233114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o 40"/>
          <p:cNvGrpSpPr/>
          <p:nvPr/>
        </p:nvGrpSpPr>
        <p:grpSpPr>
          <a:xfrm>
            <a:off x="1331640" y="4437112"/>
            <a:ext cx="864096" cy="648072"/>
            <a:chOff x="2267744" y="3861048"/>
            <a:chExt cx="864096" cy="648072"/>
          </a:xfrm>
        </p:grpSpPr>
        <p:grpSp>
          <p:nvGrpSpPr>
            <p:cNvPr id="20" name="Grupo 19"/>
            <p:cNvGrpSpPr/>
            <p:nvPr/>
          </p:nvGrpSpPr>
          <p:grpSpPr>
            <a:xfrm>
              <a:off x="2267744" y="4149080"/>
              <a:ext cx="864096" cy="360040"/>
              <a:chOff x="4572000" y="2595637"/>
              <a:chExt cx="864096" cy="360040"/>
            </a:xfrm>
            <a:solidFill>
              <a:schemeClr val="tx1"/>
            </a:solidFill>
          </p:grpSpPr>
          <p:sp>
            <p:nvSpPr>
              <p:cNvPr id="21" name="Triângulo isósceles 20"/>
              <p:cNvSpPr/>
              <p:nvPr/>
            </p:nvSpPr>
            <p:spPr>
              <a:xfrm rot="5400000">
                <a:off x="4860032" y="2636912"/>
                <a:ext cx="288032" cy="28803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2" name="Conector reto 21"/>
              <p:cNvCxnSpPr/>
              <p:nvPr/>
            </p:nvCxnSpPr>
            <p:spPr>
              <a:xfrm>
                <a:off x="4572000" y="2780928"/>
                <a:ext cx="288032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/>
              <p:nvPr/>
            </p:nvCxnSpPr>
            <p:spPr>
              <a:xfrm>
                <a:off x="5148064" y="2780928"/>
                <a:ext cx="288032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/>
              <p:cNvCxnSpPr/>
              <p:nvPr/>
            </p:nvCxnSpPr>
            <p:spPr>
              <a:xfrm>
                <a:off x="5148064" y="2595637"/>
                <a:ext cx="0" cy="36004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Conector de seta reta 38"/>
            <p:cNvCxnSpPr/>
            <p:nvPr/>
          </p:nvCxnSpPr>
          <p:spPr>
            <a:xfrm flipV="1">
              <a:off x="2771800" y="3933056"/>
              <a:ext cx="216024" cy="2160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e seta reta 39"/>
            <p:cNvCxnSpPr/>
            <p:nvPr/>
          </p:nvCxnSpPr>
          <p:spPr>
            <a:xfrm flipV="1">
              <a:off x="2627784" y="3861048"/>
              <a:ext cx="216024" cy="2160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o 46"/>
          <p:cNvGrpSpPr/>
          <p:nvPr/>
        </p:nvGrpSpPr>
        <p:grpSpPr>
          <a:xfrm>
            <a:off x="1331640" y="4005064"/>
            <a:ext cx="864096" cy="360040"/>
            <a:chOff x="4572000" y="2595637"/>
            <a:chExt cx="864096" cy="360040"/>
          </a:xfrm>
          <a:solidFill>
            <a:schemeClr val="tx1"/>
          </a:solidFill>
        </p:grpSpPr>
        <p:sp>
          <p:nvSpPr>
            <p:cNvPr id="48" name="Triângulo isósceles 47"/>
            <p:cNvSpPr/>
            <p:nvPr/>
          </p:nvSpPr>
          <p:spPr>
            <a:xfrm rot="5400000">
              <a:off x="4860032" y="2636912"/>
              <a:ext cx="288032" cy="28803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9" name="Conector reto 48"/>
            <p:cNvCxnSpPr/>
            <p:nvPr/>
          </p:nvCxnSpPr>
          <p:spPr>
            <a:xfrm>
              <a:off x="4572000" y="2780928"/>
              <a:ext cx="28803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/>
            <p:cNvCxnSpPr/>
            <p:nvPr/>
          </p:nvCxnSpPr>
          <p:spPr>
            <a:xfrm>
              <a:off x="5148064" y="2780928"/>
              <a:ext cx="28803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/>
            <p:cNvCxnSpPr/>
            <p:nvPr/>
          </p:nvCxnSpPr>
          <p:spPr>
            <a:xfrm>
              <a:off x="5148064" y="2595637"/>
              <a:ext cx="0" cy="3600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o 51"/>
          <p:cNvGrpSpPr/>
          <p:nvPr/>
        </p:nvGrpSpPr>
        <p:grpSpPr>
          <a:xfrm>
            <a:off x="1331640" y="1988840"/>
            <a:ext cx="936104" cy="88776"/>
            <a:chOff x="4572000" y="2980184"/>
            <a:chExt cx="936104" cy="88776"/>
          </a:xfrm>
          <a:solidFill>
            <a:schemeClr val="tx1"/>
          </a:solidFill>
        </p:grpSpPr>
        <p:cxnSp>
          <p:nvCxnSpPr>
            <p:cNvPr id="53" name="Conector reto 52"/>
            <p:cNvCxnSpPr/>
            <p:nvPr/>
          </p:nvCxnSpPr>
          <p:spPr>
            <a:xfrm>
              <a:off x="4572000" y="3060576"/>
              <a:ext cx="28803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/>
            <p:nvPr/>
          </p:nvCxnSpPr>
          <p:spPr>
            <a:xfrm flipV="1">
              <a:off x="4860032" y="2988568"/>
              <a:ext cx="72008" cy="7200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 flipV="1">
              <a:off x="5004048" y="2988568"/>
              <a:ext cx="72008" cy="7200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to 55"/>
            <p:cNvCxnSpPr/>
            <p:nvPr/>
          </p:nvCxnSpPr>
          <p:spPr>
            <a:xfrm flipH="1" flipV="1">
              <a:off x="4923656" y="2980184"/>
              <a:ext cx="80392" cy="80392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to 56"/>
            <p:cNvCxnSpPr/>
            <p:nvPr/>
          </p:nvCxnSpPr>
          <p:spPr>
            <a:xfrm flipH="1" flipV="1">
              <a:off x="5076056" y="2988568"/>
              <a:ext cx="80392" cy="80392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to 57"/>
            <p:cNvCxnSpPr/>
            <p:nvPr/>
          </p:nvCxnSpPr>
          <p:spPr>
            <a:xfrm flipV="1">
              <a:off x="5148064" y="2988568"/>
              <a:ext cx="72008" cy="7200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/>
            <p:cNvCxnSpPr/>
            <p:nvPr/>
          </p:nvCxnSpPr>
          <p:spPr>
            <a:xfrm>
              <a:off x="5220072" y="2988568"/>
              <a:ext cx="28803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o 70"/>
          <p:cNvGrpSpPr/>
          <p:nvPr/>
        </p:nvGrpSpPr>
        <p:grpSpPr>
          <a:xfrm>
            <a:off x="1403648" y="2492896"/>
            <a:ext cx="936104" cy="360040"/>
            <a:chOff x="1115616" y="2564904"/>
            <a:chExt cx="936104" cy="360040"/>
          </a:xfrm>
        </p:grpSpPr>
        <p:grpSp>
          <p:nvGrpSpPr>
            <p:cNvPr id="60" name="Grupo 59"/>
            <p:cNvGrpSpPr/>
            <p:nvPr/>
          </p:nvGrpSpPr>
          <p:grpSpPr>
            <a:xfrm>
              <a:off x="1115616" y="2708920"/>
              <a:ext cx="936104" cy="88776"/>
              <a:chOff x="4572000" y="2980184"/>
              <a:chExt cx="936104" cy="88776"/>
            </a:xfrm>
            <a:solidFill>
              <a:schemeClr val="tx1"/>
            </a:solidFill>
          </p:grpSpPr>
          <p:cxnSp>
            <p:nvCxnSpPr>
              <p:cNvPr id="61" name="Conector reto 60"/>
              <p:cNvCxnSpPr/>
              <p:nvPr/>
            </p:nvCxnSpPr>
            <p:spPr>
              <a:xfrm>
                <a:off x="4572000" y="3060576"/>
                <a:ext cx="288032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to 61"/>
              <p:cNvCxnSpPr/>
              <p:nvPr/>
            </p:nvCxnSpPr>
            <p:spPr>
              <a:xfrm flipV="1">
                <a:off x="4860032" y="2988568"/>
                <a:ext cx="72008" cy="72008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to 62"/>
              <p:cNvCxnSpPr/>
              <p:nvPr/>
            </p:nvCxnSpPr>
            <p:spPr>
              <a:xfrm flipV="1">
                <a:off x="5004048" y="2988568"/>
                <a:ext cx="72008" cy="72008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to 63"/>
              <p:cNvCxnSpPr/>
              <p:nvPr/>
            </p:nvCxnSpPr>
            <p:spPr>
              <a:xfrm flipH="1" flipV="1">
                <a:off x="4923656" y="2980184"/>
                <a:ext cx="80392" cy="8039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to 64"/>
              <p:cNvCxnSpPr/>
              <p:nvPr/>
            </p:nvCxnSpPr>
            <p:spPr>
              <a:xfrm flipH="1" flipV="1">
                <a:off x="5076056" y="2988568"/>
                <a:ext cx="80392" cy="8039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to 65"/>
              <p:cNvCxnSpPr/>
              <p:nvPr/>
            </p:nvCxnSpPr>
            <p:spPr>
              <a:xfrm flipV="1">
                <a:off x="5148064" y="2988568"/>
                <a:ext cx="72008" cy="72008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ector reto 66"/>
              <p:cNvCxnSpPr/>
              <p:nvPr/>
            </p:nvCxnSpPr>
            <p:spPr>
              <a:xfrm>
                <a:off x="5220072" y="2988568"/>
                <a:ext cx="288032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Conector reto 67"/>
            <p:cNvCxnSpPr/>
            <p:nvPr/>
          </p:nvCxnSpPr>
          <p:spPr>
            <a:xfrm flipV="1">
              <a:off x="1547664" y="2564904"/>
              <a:ext cx="144016" cy="360040"/>
            </a:xfrm>
            <a:prstGeom prst="lin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SD e Telecomunicações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0" y="6596390"/>
            <a:ext cx="3457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*Figuras extraídas do livro “Sistemas Digitais”, </a:t>
            </a:r>
            <a:r>
              <a:rPr lang="pt-BR" sz="1100" dirty="0" err="1" smtClean="0"/>
              <a:t>Tocci</a:t>
            </a:r>
            <a:r>
              <a:rPr lang="pt-BR" sz="1100" dirty="0" smtClean="0"/>
              <a:t> </a:t>
            </a:r>
            <a:r>
              <a:rPr lang="pt-BR" sz="1100" dirty="0" err="1" smtClean="0"/>
              <a:t>et</a:t>
            </a:r>
            <a:r>
              <a:rPr lang="pt-BR" sz="1100" dirty="0" smtClean="0"/>
              <a:t> al.</a:t>
            </a:r>
            <a:endParaRPr lang="pt-BR" sz="11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365104"/>
            <a:ext cx="78676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18270"/>
            <a:ext cx="61722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upo 164"/>
          <p:cNvGrpSpPr/>
          <p:nvPr/>
        </p:nvGrpSpPr>
        <p:grpSpPr>
          <a:xfrm>
            <a:off x="4499992" y="3789040"/>
            <a:ext cx="2304256" cy="1449452"/>
            <a:chOff x="4499992" y="3923764"/>
            <a:chExt cx="2304256" cy="1449452"/>
          </a:xfrm>
        </p:grpSpPr>
        <p:cxnSp>
          <p:nvCxnSpPr>
            <p:cNvPr id="160" name="Conector de seta reta 159"/>
            <p:cNvCxnSpPr/>
            <p:nvPr/>
          </p:nvCxnSpPr>
          <p:spPr>
            <a:xfrm flipH="1">
              <a:off x="4499992" y="4221088"/>
              <a:ext cx="864096" cy="11521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ector reto 161"/>
            <p:cNvCxnSpPr/>
            <p:nvPr/>
          </p:nvCxnSpPr>
          <p:spPr>
            <a:xfrm>
              <a:off x="5364088" y="4221088"/>
              <a:ext cx="1440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CaixaDeTexto 162"/>
            <p:cNvSpPr txBox="1"/>
            <p:nvPr/>
          </p:nvSpPr>
          <p:spPr>
            <a:xfrm>
              <a:off x="5292080" y="3923764"/>
              <a:ext cx="1437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edge</a:t>
              </a:r>
              <a:r>
                <a:rPr lang="pt-BR" dirty="0" smtClean="0"/>
                <a:t> positivo</a:t>
              </a:r>
              <a:endParaRPr lang="pt-BR" dirty="0"/>
            </a:p>
          </p:txBody>
        </p:sp>
      </p:grpSp>
      <p:grpSp>
        <p:nvGrpSpPr>
          <p:cNvPr id="166" name="Grupo 165"/>
          <p:cNvGrpSpPr/>
          <p:nvPr/>
        </p:nvGrpSpPr>
        <p:grpSpPr>
          <a:xfrm>
            <a:off x="4788024" y="4077072"/>
            <a:ext cx="2304256" cy="1449452"/>
            <a:chOff x="4499992" y="3923764"/>
            <a:chExt cx="2304256" cy="1449452"/>
          </a:xfrm>
        </p:grpSpPr>
        <p:cxnSp>
          <p:nvCxnSpPr>
            <p:cNvPr id="167" name="Conector de seta reta 166"/>
            <p:cNvCxnSpPr/>
            <p:nvPr/>
          </p:nvCxnSpPr>
          <p:spPr>
            <a:xfrm flipH="1">
              <a:off x="4499992" y="4221088"/>
              <a:ext cx="864096" cy="11521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ector reto 167"/>
            <p:cNvCxnSpPr/>
            <p:nvPr/>
          </p:nvCxnSpPr>
          <p:spPr>
            <a:xfrm>
              <a:off x="5364088" y="4221088"/>
              <a:ext cx="1440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CaixaDeTexto 168"/>
            <p:cNvSpPr txBox="1"/>
            <p:nvPr/>
          </p:nvSpPr>
          <p:spPr>
            <a:xfrm>
              <a:off x="5292080" y="3923764"/>
              <a:ext cx="1501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edge</a:t>
              </a:r>
              <a:r>
                <a:rPr lang="pt-BR" dirty="0" smtClean="0"/>
                <a:t> negativo</a:t>
              </a:r>
              <a:endParaRPr lang="pt-BR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Mundo dos 0’s e 1’s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33794" name="AutoShape 2" descr="data:image/jpeg;base64,/9j/4AAQSkZJRgABAQAAAQABAAD/2wCEAAkGBhQSEBUUEhQVFBUVFBYUFBQQFBcUFBQUFBQVFRQVFRUXHCYeGBkkGRQVIC8gIycpLCwsFh4xNTAqNSYrLCkBCQoKDgwOFA8MFCkYFBgpKSkpKSkpKSkpKSkpKSkpKSkpKSktKSkpKSkpKSkpKSkpKSkpKSkpKSkpKSkpKSkpKf/AABEIALMBGQMBIgACEQEDEQH/xAAcAAABBQEBAQAAAAAAAAAAAAAAAwQFBgcBAgj/xABPEAABAwICAwsGCAwFBAMAAAABAAIDBBESIQUGMQcTIkFRYXGBkaGxFDJScsHRI0JigpKywvAIJDM0Q1Ois8PS0+EWVGNzkxUXRHSDtPH/xAAXAQEBAQEAAAAAAAAAAAAAAAAAAQID/8QAGREBAQEBAQEAAAAAAAAAAAAAAAEREgIx/9oADAMBAAIRAxEAPwDcUIQgEIVK3VdcZdH0rHQYd8lk3sOeMQYA1ziQ3jOQAvlnxoLquXXzk3dI0tL5tRKRe3wUEVgeS7YvavP+LdIYsMlTUh3G0vfGRcXGTcNsig+kLousFoK+WT8pLO/16iZ3i9WbRmjYX+fG1/8AuXf9YlQamXJJ9WwbXtHS4BUhmrdIf/Fpz0wRnxakNIaGpWYfxSLhODfg6VjrE8bsLOC3lccgqLdpXWmnp4ZJXysIjaXFrHtLjYea0XzJOXWsvO7BVYy5rYsBzDHNJwjiGIEEnnUDum6OEUDTExjGmUNdvbGNuMLyBdova48FW9GPDhHizbdocOUXAPcg1ej3av1tN1xSfZcPap2j3WqJ/nGSP147jtYXLPZtT4T5pez1XkjsddM5dTT8Sbqez2gjwVxNja6LW6kl8ypiJ5C8NP0XWKlWvBFwbjlGY7V86SasVDdgY/1XWPY4LxEyqgN2tmj54ifGMqYux9IXQsApN0Suiy8of0TtDvri/ep+h3Y6kW3yOKQcrcTD2gkdyDYELPaLdihP5WGRnOxzZB34SrHQ68UsrMYe5rcxeSN7WjCAXXdbCLAi+fGgn0JrSaUil/JyRv8AUe13gU6QCEIQCEIQCEIQCEIQCEIQCEIQCEIQCEIQCyn8II/i1L/vu/dOWrLJvwgj8BSD/Wk/d/3QYzBUPuWsDjbM4XEDMD+ycsqJwbiIdLnFeNEGz3m1/NHcCpQ1B9Hv/sg80+n6xnmxwj1sR+0nsetmkmjIQt58B9pTPfz6I+kf5UtNXyPABw2H35EDxuvOleKaEf8AwsPiCuu1t0rJkahnzYIx9hRpLrXsAOI2NuexukzXltxiAzANmO2nnBtxjj40D3SGl5p6CdtQ8SOZIwtOENtZ1nDggX2HtUPot94hzXUhg+BmG3E09pxn2qI0NJwSOe/ag12mlxMa70mtd2gFKKN1elxU0fM3D9EkexSS25uoXF1QcfGDtAPSLpnLoKB22JnS0YT2tsnwXQghZNU4j5pe3odcftApSn0VPExzIqjgOxYmSRgg424HZjmA7ApcL2Aou1VHaBnbmGsdztfY9jgPFOafS1bBsNSwDkLnt7Glw7lZmtSrI0xekXRbplQ02dJG7mmYGn7JVho90tx8+EHnjeR3EHxTV1KHCzgCORwB8U0fqzTuz3poPKy7D2sITDpbaXX2nftD2dLbj9klS1Pp6B/mys6CcJ7HWWcHVZo8yWZnNjEg7JAU3qtGzxMc9r45MLS7C+Mtc6wvbEx1r9SmLsa6119mfQuqtai6QElPkcrNe31ZG3A8e1WVFCEIQCEIQCEIQCEIQCEIQCyT8IE/BUn+5L9Rq1tZF+EEeBR+vN9WNBlegqJ798LcPngcIn0G8g51Mt0FIfjRjqcfaE01TPBk/wBwfu2KzRORUXHq08/pGf8AG7+dLt1XdxzDqiPtkUswpZpURDnVU/rj1Rt9pK8HUxl7mR1+UMiv2lpVgBXboKfpChELnMDnOuGm78N88Q+KAOJVbROT3N++RsrTrRLac+o3xcqrCbVB5yff7UGl6my3pyPRee8A+9T1lVtQ33MrfVd4g+IVu3orcYv0lZFkpgXLIjzZegF6DV6DEHkBKtautYlmRoBjEuyNdjjThkaDy2NKNjSrY17DECOBeHxXFuXJOcK8OagjdzafA4wn4jpIfoOxM/YIWhrLtHzbxpOTiD96nHUd7k7ixaisukCEIQCEIQCEIQCEIQCEIQCx/wDCEPBo/Wn8IVsCxz8IU/mXTUfwEGb6tvIbJYj8pxgn4jOdSrdKkbTEMyOHLGw5G18L3g2UPq+eC/L9J9hiUl0fjJJ8oBzyifG1pFyQcze+aipIa1NHx4/phLt1o5XMZlezr59FmnkVfGgn8W/dcjPYU6p9COtw45XBthdtQGWuSeEQDfm6ERMs1kLjZr2Hnvhbsva72hK0WmnPeWk2AaHXaWm93EejzKLh0QY3XbByEsqJRKD0gt2fe6e0WipmPe90YaMLW2bsBu52wNAAsRZBF6ySXnOd+A3b87kVefGWyMedjyXDoDnMPewqb1huJjf0W+1IaZpLUFFLyvq2H5kzHD945BZdRHHyotHxo3Dk82zvYVoPkz/R7CPesr1brTHUxvbtv9ZpHtWhN1lfxhp6j71uM1I7070Xdi8nnHaE2ZrOeNreokJZmtA42djv7JiPYsvQYF1usbDtY79k+1Ks01AdrSOlnuQeWxpdjF6j0hTHjA6Q4exOonwHZI36dvFDCcYThicR0sZ2Pv1tKcs0SDsd3f3UMNGherJ2dEO4nDrBC8S6Pe0XNj0E+FlTDfCvDmpyaKT0b9BHvST4Hja13Ygqus0eCoppeVzoHdEreD+21i0fRNTvkEbuVgv0jI94KoOuNO51JIQDiZaVmR86Mh7e8BWbUbSAlp8jkDib6sgD2+JUrUWNCEKKEIQgEIQgEIQgEIQgFjP4Q7s6LoqPGBbMsT/CLfw6L1ajxgQZ7q75j/8AcP1WKcYVSYal7RZjnNzucJ2nIZ9iewaWlb8cn1g0+IQW9hThk3BcLG5I2EgZHjF7bL7QdvFY4qqzWKX5H0G+5dOsEvKB0NCgtz5gX3ztcZG5NhbLhOJ7Sfc2pqORmAv2Bjg7hXxOc8FjufCzE3PMYrDK5Fcbp2Tlv039hTuLXCRjbNjh6XMLj2ucUUz1ld8OfVb4KW0nSYtXaZ/oVs46pDKPFjVV62pL3uebXcS422XPJzK6Nkxaub3a/DfKDnkW1jr8VjwQe9EVfRktt7PIW+KuQmHKqJo93A6CQrOJ/f25rflmpUTDlXrfecKJEy7vy3jKWE3R2r2Kq3/6oXflzfkwTzdI24u/+6VbpdnGD4qtOmSD6nnTBcmaXh9IjqPuTqLS0fxZyPnW8Qs+NUedG/OPF2q4NMj03KPNqfpOt4Jx/iioAzc14+S4HucVl7Hv5bdBSoq37A8ntd4WUwaYzX6RuRDm2ysYwfYEoN0K/wAeP57HDwWXClnf0fKOHu2r0dEP4yfmH+/sTmGtDr90bC0giFwIPmvd4WJ7ktuQ6VDmhgyBY5oHJvT+CPoFZZPom3p9eXssrJuaaQ3iqDSchK12foyAsd7Fn1Malb8hCFhoIQhAIQhAIQhAIQhALJ92vVaaslpd6MYwMlB3xxbm50drWafRWsKka/z2li9R31ggx+HckrDsfT/8r/6aew7i9af0lN/ySf0ldqWvPKpyk0iUGbs3D60/paX/AJJf6SUG4XW/raX6cv8ASWpVksj4nNidge4ENefi3aRiGRzF7joXvV2CeNrt/c03cXNDHvkw3tcYpBe18RtsAsBxoMt/7FVv66m+nL/SXDuEVv62l+nL/SW3NmXvfUGFv3Bq79bS/Tl/pJ0dX3wUBpXlrntZUsJjJLSTPNa1wDtw7dptxXW0ukWc6RN6jP8AXS36PKpQb9V+q+y6lGJUfH29oU3FJwW+qO7g+xRM0O9zSRn4jnM+g8t9ikaV3AHMSPA/aW/P1KcCTpRvi8XXbrow9b4jGuBy9AoOffYuFp5PBewV3EgTELubrP8AZKMpeV3YF3Eu4kCrIGDiv0lLslA2C3RkmmNdxqh6Khd8qTDGuY0MSHlSbsqLVDD6TXM6/OHe3vTffE2rJbAO9Bwd2G57ln18WPpfRFbv0EUnpxtcekgX77p4qjuYaR3yhw3zikczqNnt+vbqVuXJsIQhAIQhAIQhAIQhALDd3/SEjKumDHvaN5cSGOLbkyEZ2PMtyWCfhDfntN/sH965Bm8emp7j4aXaP0r+WPn5z2pWPTtRl8PNxfpX8kfP09qjGcXV/CXWHZ0DwYgl49Y6n/MT/wDNJzfK6V7Gs9V/maji/Ty83ylDgr2T9+1BLt1qq/8ANVG0fp5eVnyuntXGa2VmX43U/F/8iX/R+VzntKiA7xHi1eWu2fN/goJb/F9Zb87qdg/8iX0W/KWj6q1DpKWne9znuJkJc8lzifLJs7uvfPvseLPHi7LqH1WLWdTiPI6b5/8A9ufbnnx8nepVioa5Qb3pSoHEZnOHRIBIPrrxROyI5we4+4KV3VKfDpHH6ccTusYoz+7CgYJy03sDyg3t3EFWVKkrICbt0h8hn7f8675f8hv7f8y6dRnDgLqbeX/Jb+1/Mjy4+i39r3p1DDpdTXyzmHf713yo8ydQw5ui6beUHmQKg8ydQw5ui6QFRzePvXrf+Yd/vTqHNK3XLrxv3N4+9G+83j706hy9EpOVtwRyhd3zm8feuF6dQ5aLuH6U+EkiPx4mv+dC7A7tD+5a+vnjUDSIp9IQO2NMm9u6JrsufnOB6l9Drm0EIQgEIQgEIQgEIQgFgf4Q359T/wDr/wAV63xYF+EJ+f0//rj989BlTOLq/hrrdnV7AuM4ur+GvQ2dXsQdP37HL0ff9pcdx9fg9encfX9tB54+seIXlo2fN/hJQ7ev7S8ji6R4xoETs7PqsWt6oG1LSbfNd31U9uj7niyybiHQPCNazqyPxSk9TxqJb7ctp+91BJa9aovq5IpIwCWNcxwJAyxBzTnxXLu1V5m5xUXuQwAG5a836iWnMdi1Ni6WbegoKJS7l9S9uJsNOWuuQcThYE5W+EuBxJMbjFZyx9o962bQzLQRjkbZPVRgGkNyatiY57t5DGNLnvfKGNa1ou5xyOQAVApdIteTtAG07R3kLct3/SzotFCNpsaiZkbvUaHSO72NHWsJ1K0a+rrYaVrsImkDXEAEhgBc9wvxhrXFB2TSoxWZwr89lYdGaJMjbucGdRKl923QNNRyUMFLCyKzJHOc0cN93RgF7triMLszyp9uNUflNYQ8XZDHvmE7C/E1rAebNx+aEDmj3JKmRgcMg4XGKzTb1TmE9j3GJuN46nN9y2VCDIWbi8nG/wDab/IU4ZuL8sh/5Gj+EtWQgymLcQblikPOQ4eG959qko9xSlAzklP0PctEQgz1m4tScb5TnygeASv/AGbo7WxSjO+TlfUIKdorcqooJGyBr3uYQ5u+PJaC03acIsDY553VxQhAIQhAIQhAIQhALhK48pnUTkIHT5gFgW79Lir6e3+XH7961yrqnLHt1qgfJPFLxBm9m+0ESF/WLE9iDM2jZ1eEa6NnV7ClfJiO7wZ/KVwwm3V7CEHH8fX/ABEO4+v+IhzNvX9v3jtQ5hz6+MfL947UHHHPr9pXB7R4xrroz9yOUrmA+Hi33IE+Tq8I1uuoETTo6mJaC7A4XIBI+Fk2HiWFNiOWXJ9j3dy2fU2Oq8hgjjja0BhO+SEm+J7nghgtxOG0oLvG9NJtZIGmwdvjvRhG+HrI4I6yEhBqk6T84lfJ8i+Fn0G2CsmjdX44xwGAW5AglNBTF0DCWltxsdtAvx2UgvETbNA5AuT1DWC7nBo5zZBl34RFGXaOheP0dS2/Q+OQX7QO1Y9uX6ZbTaWpZJLNZvpY5xyDd8Y6K5PEAXgr6H3QZ4ZtHzxPbK9rmZOgj3zA5tnMfa4yDgCeYFfO1BoYMeHSxOe08RY9v0SbINF/CMoHCajnGzBJGTyEOa7PqefolNNwnSW9Vz2PItPFhaflscHAdbcfYFA6x6SfPC2na+oETCHCOpkY8MIaWjA5wxNFnEWxWzGWxL6rafFJbE2N9iLF5wkZixBa0lQfSqFkLt2p4JFoy0bHhkjgcrnaWOyNx5vEvLt2eVzg1kd3HYGQmzhe3BJkJ/ZKo2BCxo7q9ffKnI5WTYWO58Jc1pI6iV5OvGkXvdeqpIgXfkZpGsdGMtlmh5G3jJUGzXXbrB5dOaSlJDaqSUZ2fQsdJhA9LJjS29+MlTGiN0iemaYpcczy4ubJV2p7ZAYAJXNFsr5ONrqjYLoWQVm6vUEtDTTQnPEC4zYhlYjDZvL5rjtUPPum1UhAZPjGeVOx2IG5Gw4D1Xd0oN1c5V/XLWNtJSl7nhhc4RtdfY5wJvlfMNa49SyGDW+Rzziqp2kNt+MSOhxE7cbGxPyHSlptGxVRcfxifCWtBgfPU3cfOcJJRvdhzAKBvpPX1rrhtTUyO/0zMR2ue0KL0frzVxOLvK6iP0Q8GVh9Zr3OanFdqqGB+9y4LODAKl8DWknbd7X8C2e1t1G/4dqDiwMZM0GzjBKx46rkE9QQbRqRulw1Yjile0VBFjhYWMeR6N3HM8l/YrwvmHQerUxqY24JYCXZPkYQ1pGYNxt2cS+m4vNF9tszyqj2hCEHCF4dCClEIGrqBpVK111abLKy4uAzZz4zf2K/plW0uIg83tQZKdRo/QH3DUk/URnoffNat/00ci4dGDkQZOdRGejy/a/sh2o0focv2v7LVnaLHJ980m/Ro+/Wgyh+o0fo/fNM59U6dr2se6ONzvN317WA2tfNxA41rctA1UDdC0fGXMcXMvbDgcLki98XRnbr6UEVpHUGOngM8jowxouLPBLzkA1lhZxJ5+dSdDup00MUbHskJDbE8Ztx7LHaONUsUe933pz477RG4hp9Zmw9YSLpnixMNLLbjkp2B3LmGgMP0VBtFZrN+IeU0sZmMjAYmhhdm7Lhhp+Kb3A422VCrN1jSObWx4HWLXYIiMBFtoe1xDs+M9SodRXvDXAfBk7AQGxglwvYDgDK+QSzatjG3kZI9xIaxzZTH59gfNGYsOVUWh26JpScENdY8oeI3kA3HAxttzkNCjarWOtl/L1LGFud3vEb8jbz2ttezgNqYGmjdwg6njGwiomfI4m2ZwviDXbNmexN31xbIN6fDflpGOZJe3xS1ttougkIdLzPBbJVSyAi0kcQe4SNNg4Ym4r323c0gc6YSQgngb6LcTi1uXHm7Dc3A2BK1UrnnPyhxtciQstyWJAaedNpDc4sLGWucMsjjexJJwvDhbIHbx8iDw2nYAbiwzuJJLXFuKwysB6SVpoA7zWtcRYloY+W1sNzcA2296TimscbXsY+2yGPiAzsWHuwpYg4c9+DjbMADkFw0ta4ct7njQPqeRzm4Wb4QLkxsjYW3Nr4WyPNibbQ3i6Es+qLWm7iOIxVNW5rekRtEZvlsz6EzELHNG+b3flkklc/YfOa4kHaMshml/LIm24bbjYYaeONw2bHNB5FB2mwvyYI5ALYmRQzVD27ON4Fha3x+NLskeRwd9dxDCIKeRvFkCHvts4xtTaTTMR279IRsL324uVtikn6bZ+pjNrW334U5bPPzRT3fQ5wxOjcR8Z8z5ZBnfON+3i2KQ0fXlxwtY1zjt8momh55jv2EE58V9qjaesqpcoYiOTeYcJHQbXHUl/+g10jR5S8R7c6qoazbzOJKCSjiijJc6EBw2GsbDT9TQ1uG2SdVOnmGIxPmZA4kYTTXeGgEE8KMEXJ5LZdarv+H6drbTV0ZNrWpYnynqccLe9OGigb+jq5yNhkkZTtPUwE96IDpoNuJXSVTNt3YGtNjfCWyxPdmBY2IvcryNIQPkeKegYSRwLF7w3l4Db2Pqltk8j0+Ix8DR0sXypGumf9OU2XiXW+pIw+VOaPQp7RDsiFkU7otB1+T44fJBYG8vwTb5XN6hznexK1dBI7850lAwg3Ahc+Z4PRC0C/zlAGQvN8L5DyvPtcSe5SNHoWd/msDR0E+4dyB/oqopqSXfI5Kmd1ybGOOGM3ABvvmMm9hxXWram6yurYXvfHvZa/ABixYhhab3sM81nWjtQJX+c4jmHBH7IC03VjQwpoQznKImEIQqBCEIBcIXUIPOFGFekIPBam00SeLlkFfrIXKlaz6CMxu5t8rZjkWpPhBTKo0YHcSD5+rdAyR+YXAei7hN7Ds6rKLkqXt/KM62e5b1X6stdxKqaU1KGdggzFlQ12w9qRdSNHm3Z6lgD0tILT2Kx6V1KIzw25wq/Po6WL5Q5DtUDaWixYb8LC7EMHBcSOVjjY/NdfmS50xUtAbFM9rQ7h4SbsbY3BaeEwnoCRFWNjhhPOljJe187bDchzfVcM29RsgTqqxmG79+e4utczHDmCc22HJy8aYs0gxhuxgadt3EOFxsycCE6q6iO7RIzHe5DhwXXGVnhtmvyO2wO290Mqms8yFo53BoPac+9UJf8AVZJiXWzPFHEBawA2MbbuSsVDUvJydY2ticABtJ4N7jbyJV2kpXcYA5hfvOXekJapx8+Unmxext0DkauOveSWOPK1i6/iR4JZmj6VvnzvfzRM94HioxrhxBzuq31r+Cdw00rvNj7bnuyHcgfCSlZ5sDn888lh9HPxTlunZGj4KKGIfJiBP0n5JKl1WqX7Bh9UW8FN0W5hM/zr9f8AdQQdRp+Z+T6h5HotcQPosyTLfGk7C4/flv4LTtH7kYyxd6stDubQs2gdiDFoKWV3mR9xPuHcpSj1SqZOUdGX1QtxpdVoWbGjsUjFQMbsaOxUY3Q7lz3Zvv4+KstBuXMb5w7VowYF2yCs0WpMTPijsUvBoeNuxoUghAkyADYEoAuoQCEIQCEIQCEIQCEIQCEIQCEIQeHBM6mIciEIIHSNO3PIKp6YoWeiEIQUjStGzPghVaYYX2bkORdQg8yi72X5XHsaUjPOQcjboAHehCD3Txhx4Vz0kqw6L0bGdrB3oQguOjNExXHwbVdNG6IiH6NqEILLSUEYGTQnrGAbAEIQe7LoXUIBCEIBCEIBCEIBCEIBCE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796" name="AutoShape 4" descr="data:image/jpeg;base64,/9j/4AAQSkZJRgABAQAAAQABAAD/2wCEAAkGBhQSEBUUEhQVFBUVFBYUFBQQFBcUFBQUFBQVFRQVFRUXHCYeGBkkGRQVIC8gIycpLCwsFh4xNTAqNSYrLCkBCQoKDgwOFA8MFCkYFBgpKSkpKSkpKSkpKSkpKSkpKSkpKSktKSkpKSkpKSkpKSkpKSkpKSkpKSkpKSkpKSkpKf/AABEIALMBGQMBIgACEQEDEQH/xAAcAAABBQEBAQAAAAAAAAAAAAAAAwQFBgcBAgj/xABPEAABAwICAwsGCAwFBAMAAAABAAIDBBESIQUGMQcTIkFRYXGBkaGxFDJScsHRI0JigpKywvAIJDM0Q1Ois8PS0+EWVGNzkxUXRHSDtPH/xAAXAQEBAQEAAAAAAAAAAAAAAAAAAQID/8QAGREBAQEBAQEAAAAAAAAAAAAAAAEREgIx/9oADAMBAAIRAxEAPwDcUIQgEIVK3VdcZdH0rHQYd8lk3sOeMQYA1ziQ3jOQAvlnxoLquXXzk3dI0tL5tRKRe3wUEVgeS7YvavP+LdIYsMlTUh3G0vfGRcXGTcNsig+kLousFoK+WT8pLO/16iZ3i9WbRmjYX+fG1/8AuXf9YlQamXJJ9WwbXtHS4BUhmrdIf/Fpz0wRnxakNIaGpWYfxSLhODfg6VjrE8bsLOC3lccgqLdpXWmnp4ZJXysIjaXFrHtLjYea0XzJOXWsvO7BVYy5rYsBzDHNJwjiGIEEnnUDum6OEUDTExjGmUNdvbGNuMLyBdova48FW9GPDhHizbdocOUXAPcg1ej3av1tN1xSfZcPap2j3WqJ/nGSP147jtYXLPZtT4T5pez1XkjsddM5dTT8Sbqez2gjwVxNja6LW6kl8ypiJ5C8NP0XWKlWvBFwbjlGY7V86SasVDdgY/1XWPY4LxEyqgN2tmj54ifGMqYux9IXQsApN0Suiy8of0TtDvri/ep+h3Y6kW3yOKQcrcTD2gkdyDYELPaLdihP5WGRnOxzZB34SrHQ68UsrMYe5rcxeSN7WjCAXXdbCLAi+fGgn0JrSaUil/JyRv8AUe13gU6QCEIQCEIQCEIQCEIQCEIQCEIQCEIQCEIQCyn8II/i1L/vu/dOWrLJvwgj8BSD/Wk/d/3QYzBUPuWsDjbM4XEDMD+ycsqJwbiIdLnFeNEGz3m1/NHcCpQ1B9Hv/sg80+n6xnmxwj1sR+0nsetmkmjIQt58B9pTPfz6I+kf5UtNXyPABw2H35EDxuvOleKaEf8AwsPiCuu1t0rJkahnzYIx9hRpLrXsAOI2NuexukzXltxiAzANmO2nnBtxjj40D3SGl5p6CdtQ8SOZIwtOENtZ1nDggX2HtUPot94hzXUhg+BmG3E09pxn2qI0NJwSOe/ag12mlxMa70mtd2gFKKN1elxU0fM3D9EkexSS25uoXF1QcfGDtAPSLpnLoKB22JnS0YT2tsnwXQghZNU4j5pe3odcftApSn0VPExzIqjgOxYmSRgg424HZjmA7ApcL2Aou1VHaBnbmGsdztfY9jgPFOafS1bBsNSwDkLnt7Glw7lZmtSrI0xekXRbplQ02dJG7mmYGn7JVho90tx8+EHnjeR3EHxTV1KHCzgCORwB8U0fqzTuz3poPKy7D2sITDpbaXX2nftD2dLbj9klS1Pp6B/mys6CcJ7HWWcHVZo8yWZnNjEg7JAU3qtGzxMc9r45MLS7C+Mtc6wvbEx1r9SmLsa6119mfQuqtai6QElPkcrNe31ZG3A8e1WVFCEIQCEIQCEIQCEIQCEIQCyT8IE/BUn+5L9Rq1tZF+EEeBR+vN9WNBlegqJ798LcPngcIn0G8g51Mt0FIfjRjqcfaE01TPBk/wBwfu2KzRORUXHq08/pGf8AG7+dLt1XdxzDqiPtkUswpZpURDnVU/rj1Rt9pK8HUxl7mR1+UMiv2lpVgBXboKfpChELnMDnOuGm78N88Q+KAOJVbROT3N++RsrTrRLac+o3xcqrCbVB5yff7UGl6my3pyPRee8A+9T1lVtQ33MrfVd4g+IVu3orcYv0lZFkpgXLIjzZegF6DV6DEHkBKtautYlmRoBjEuyNdjjThkaDy2NKNjSrY17DECOBeHxXFuXJOcK8OagjdzafA4wn4jpIfoOxM/YIWhrLtHzbxpOTiD96nHUd7k7ixaisukCEIQCEIQCEIQCEIQCEIQCx/wDCEPBo/Wn8IVsCxz8IU/mXTUfwEGb6tvIbJYj8pxgn4jOdSrdKkbTEMyOHLGw5G18L3g2UPq+eC/L9J9hiUl0fjJJ8oBzyifG1pFyQcze+aipIa1NHx4/phLt1o5XMZlezr59FmnkVfGgn8W/dcjPYU6p9COtw45XBthdtQGWuSeEQDfm6ERMs1kLjZr2Hnvhbsva72hK0WmnPeWk2AaHXaWm93EejzKLh0QY3XbByEsqJRKD0gt2fe6e0WipmPe90YaMLW2bsBu52wNAAsRZBF6ySXnOd+A3b87kVefGWyMedjyXDoDnMPewqb1huJjf0W+1IaZpLUFFLyvq2H5kzHD945BZdRHHyotHxo3Dk82zvYVoPkz/R7CPesr1brTHUxvbtv9ZpHtWhN1lfxhp6j71uM1I7070Xdi8nnHaE2ZrOeNreokJZmtA42djv7JiPYsvQYF1usbDtY79k+1Ks01AdrSOlnuQeWxpdjF6j0hTHjA6Q4exOonwHZI36dvFDCcYThicR0sZ2Pv1tKcs0SDsd3f3UMNGherJ2dEO4nDrBC8S6Pe0XNj0E+FlTDfCvDmpyaKT0b9BHvST4Hja13Ygqus0eCoppeVzoHdEreD+21i0fRNTvkEbuVgv0jI94KoOuNO51JIQDiZaVmR86Mh7e8BWbUbSAlp8jkDib6sgD2+JUrUWNCEKKEIQgEIQgEIQgEIQgFjP4Q7s6LoqPGBbMsT/CLfw6L1ajxgQZ7q75j/8AcP1WKcYVSYal7RZjnNzucJ2nIZ9iewaWlb8cn1g0+IQW9hThk3BcLG5I2EgZHjF7bL7QdvFY4qqzWKX5H0G+5dOsEvKB0NCgtz5gX3ztcZG5NhbLhOJ7Sfc2pqORmAv2Bjg7hXxOc8FjufCzE3PMYrDK5Fcbp2Tlv039hTuLXCRjbNjh6XMLj2ucUUz1ld8OfVb4KW0nSYtXaZ/oVs46pDKPFjVV62pL3uebXcS422XPJzK6Nkxaub3a/DfKDnkW1jr8VjwQe9EVfRktt7PIW+KuQmHKqJo93A6CQrOJ/f25rflmpUTDlXrfecKJEy7vy3jKWE3R2r2Kq3/6oXflzfkwTzdI24u/+6VbpdnGD4qtOmSD6nnTBcmaXh9IjqPuTqLS0fxZyPnW8Qs+NUedG/OPF2q4NMj03KPNqfpOt4Jx/iioAzc14+S4HucVl7Hv5bdBSoq37A8ntd4WUwaYzX6RuRDm2ysYwfYEoN0K/wAeP57HDwWXClnf0fKOHu2r0dEP4yfmH+/sTmGtDr90bC0giFwIPmvd4WJ7ktuQ6VDmhgyBY5oHJvT+CPoFZZPom3p9eXssrJuaaQ3iqDSchK12foyAsd7Fn1Malb8hCFhoIQhAIQhAIQhAIQhALJ92vVaaslpd6MYwMlB3xxbm50drWafRWsKka/z2li9R31ggx+HckrDsfT/8r/6aew7i9af0lN/ySf0ldqWvPKpyk0iUGbs3D60/paX/AJJf6SUG4XW/raX6cv8ASWpVksj4nNidge4ENefi3aRiGRzF7joXvV2CeNrt/c03cXNDHvkw3tcYpBe18RtsAsBxoMt/7FVv66m+nL/SXDuEVv62l+nL/SW3NmXvfUGFv3Bq79bS/Tl/pJ0dX3wUBpXlrntZUsJjJLSTPNa1wDtw7dptxXW0ukWc6RN6jP8AXS36PKpQb9V+q+y6lGJUfH29oU3FJwW+qO7g+xRM0O9zSRn4jnM+g8t9ikaV3AHMSPA/aW/P1KcCTpRvi8XXbrow9b4jGuBy9AoOffYuFp5PBewV3EgTELubrP8AZKMpeV3YF3Eu4kCrIGDiv0lLslA2C3RkmmNdxqh6Khd8qTDGuY0MSHlSbsqLVDD6TXM6/OHe3vTffE2rJbAO9Bwd2G57ln18WPpfRFbv0EUnpxtcekgX77p4qjuYaR3yhw3zikczqNnt+vbqVuXJsIQhAIQhAIQhAIQhALDd3/SEjKumDHvaN5cSGOLbkyEZ2PMtyWCfhDfntN/sH965Bm8emp7j4aXaP0r+WPn5z2pWPTtRl8PNxfpX8kfP09qjGcXV/CXWHZ0DwYgl49Y6n/MT/wDNJzfK6V7Gs9V/maji/Ty83ylDgr2T9+1BLt1qq/8ANVG0fp5eVnyuntXGa2VmX43U/F/8iX/R+VzntKiA7xHi1eWu2fN/goJb/F9Zb87qdg/8iX0W/KWj6q1DpKWne9znuJkJc8lzifLJs7uvfPvseLPHi7LqH1WLWdTiPI6b5/8A9ufbnnx8nepVioa5Qb3pSoHEZnOHRIBIPrrxROyI5we4+4KV3VKfDpHH6ccTusYoz+7CgYJy03sDyg3t3EFWVKkrICbt0h8hn7f8675f8hv7f8y6dRnDgLqbeX/Jb+1/Mjy4+i39r3p1DDpdTXyzmHf713yo8ydQw5ui6beUHmQKg8ydQw5ui6QFRzePvXrf+Yd/vTqHNK3XLrxv3N4+9G+83j706hy9EpOVtwRyhd3zm8feuF6dQ5aLuH6U+EkiPx4mv+dC7A7tD+5a+vnjUDSIp9IQO2NMm9u6JrsufnOB6l9Drm0EIQgEIQgEIQgEIQgFgf4Q359T/wDr/wAV63xYF+EJ+f0//rj989BlTOLq/hrrdnV7AuM4ur+GvQ2dXsQdP37HL0ff9pcdx9fg9encfX9tB54+seIXlo2fN/hJQ7ev7S8ji6R4xoETs7PqsWt6oG1LSbfNd31U9uj7niyybiHQPCNazqyPxSk9TxqJb7ctp+91BJa9aovq5IpIwCWNcxwJAyxBzTnxXLu1V5m5xUXuQwAG5a836iWnMdi1Ni6WbegoKJS7l9S9uJsNOWuuQcThYE5W+EuBxJMbjFZyx9o962bQzLQRjkbZPVRgGkNyatiY57t5DGNLnvfKGNa1ou5xyOQAVApdIteTtAG07R3kLct3/SzotFCNpsaiZkbvUaHSO72NHWsJ1K0a+rrYaVrsImkDXEAEhgBc9wvxhrXFB2TSoxWZwr89lYdGaJMjbucGdRKl923QNNRyUMFLCyKzJHOc0cN93RgF7triMLszyp9uNUflNYQ8XZDHvmE7C/E1rAebNx+aEDmj3JKmRgcMg4XGKzTb1TmE9j3GJuN46nN9y2VCDIWbi8nG/wDab/IU4ZuL8sh/5Gj+EtWQgymLcQblikPOQ4eG959qko9xSlAzklP0PctEQgz1m4tScb5TnygeASv/AGbo7WxSjO+TlfUIKdorcqooJGyBr3uYQ5u+PJaC03acIsDY553VxQhAIQhAIQhAIQhALhK48pnUTkIHT5gFgW79Lir6e3+XH7961yrqnLHt1qgfJPFLxBm9m+0ESF/WLE9iDM2jZ1eEa6NnV7ClfJiO7wZ/KVwwm3V7CEHH8fX/ABEO4+v+IhzNvX9v3jtQ5hz6+MfL947UHHHPr9pXB7R4xrroz9yOUrmA+Hi33IE+Tq8I1uuoETTo6mJaC7A4XIBI+Fk2HiWFNiOWXJ9j3dy2fU2Oq8hgjjja0BhO+SEm+J7nghgtxOG0oLvG9NJtZIGmwdvjvRhG+HrI4I6yEhBqk6T84lfJ8i+Fn0G2CsmjdX44xwGAW5AglNBTF0DCWltxsdtAvx2UgvETbNA5AuT1DWC7nBo5zZBl34RFGXaOheP0dS2/Q+OQX7QO1Y9uX6ZbTaWpZJLNZvpY5xyDd8Y6K5PEAXgr6H3QZ4ZtHzxPbK9rmZOgj3zA5tnMfa4yDgCeYFfO1BoYMeHSxOe08RY9v0SbINF/CMoHCajnGzBJGTyEOa7PqefolNNwnSW9Vz2PItPFhaflscHAdbcfYFA6x6SfPC2na+oETCHCOpkY8MIaWjA5wxNFnEWxWzGWxL6rafFJbE2N9iLF5wkZixBa0lQfSqFkLt2p4JFoy0bHhkjgcrnaWOyNx5vEvLt2eVzg1kd3HYGQmzhe3BJkJ/ZKo2BCxo7q9ffKnI5WTYWO58Jc1pI6iV5OvGkXvdeqpIgXfkZpGsdGMtlmh5G3jJUGzXXbrB5dOaSlJDaqSUZ2fQsdJhA9LJjS29+MlTGiN0iemaYpcczy4ubJV2p7ZAYAJXNFsr5ONrqjYLoWQVm6vUEtDTTQnPEC4zYhlYjDZvL5rjtUPPum1UhAZPjGeVOx2IG5Gw4D1Xd0oN1c5V/XLWNtJSl7nhhc4RtdfY5wJvlfMNa49SyGDW+Rzziqp2kNt+MSOhxE7cbGxPyHSlptGxVRcfxifCWtBgfPU3cfOcJJRvdhzAKBvpPX1rrhtTUyO/0zMR2ue0KL0frzVxOLvK6iP0Q8GVh9Zr3OanFdqqGB+9y4LODAKl8DWknbd7X8C2e1t1G/4dqDiwMZM0GzjBKx46rkE9QQbRqRulw1Yjile0VBFjhYWMeR6N3HM8l/YrwvmHQerUxqY24JYCXZPkYQ1pGYNxt2cS+m4vNF9tszyqj2hCEHCF4dCClEIGrqBpVK111abLKy4uAzZz4zf2K/plW0uIg83tQZKdRo/QH3DUk/URnoffNat/00ci4dGDkQZOdRGejy/a/sh2o0focv2v7LVnaLHJ980m/Ro+/Wgyh+o0fo/fNM59U6dr2se6ONzvN317WA2tfNxA41rctA1UDdC0fGXMcXMvbDgcLki98XRnbr6UEVpHUGOngM8jowxouLPBLzkA1lhZxJ5+dSdDup00MUbHskJDbE8Ztx7LHaONUsUe933pz477RG4hp9Zmw9YSLpnixMNLLbjkp2B3LmGgMP0VBtFZrN+IeU0sZmMjAYmhhdm7Lhhp+Kb3A422VCrN1jSObWx4HWLXYIiMBFtoe1xDs+M9SodRXvDXAfBk7AQGxglwvYDgDK+QSzatjG3kZI9xIaxzZTH59gfNGYsOVUWh26JpScENdY8oeI3kA3HAxttzkNCjarWOtl/L1LGFud3vEb8jbz2ttezgNqYGmjdwg6njGwiomfI4m2ZwviDXbNmexN31xbIN6fDflpGOZJe3xS1ttougkIdLzPBbJVSyAi0kcQe4SNNg4Ym4r323c0gc6YSQgngb6LcTi1uXHm7Dc3A2BK1UrnnPyhxtciQstyWJAaedNpDc4sLGWucMsjjexJJwvDhbIHbx8iDw2nYAbiwzuJJLXFuKwysB6SVpoA7zWtcRYloY+W1sNzcA2296TimscbXsY+2yGPiAzsWHuwpYg4c9+DjbMADkFw0ta4ct7njQPqeRzm4Wb4QLkxsjYW3Nr4WyPNibbQ3i6Es+qLWm7iOIxVNW5rekRtEZvlsz6EzELHNG+b3flkklc/YfOa4kHaMshml/LIm24bbjYYaeONw2bHNB5FB2mwvyYI5ALYmRQzVD27ON4Fha3x+NLskeRwd9dxDCIKeRvFkCHvts4xtTaTTMR279IRsL324uVtikn6bZ+pjNrW334U5bPPzRT3fQ5wxOjcR8Z8z5ZBnfON+3i2KQ0fXlxwtY1zjt8momh55jv2EE58V9qjaesqpcoYiOTeYcJHQbXHUl/+g10jR5S8R7c6qoazbzOJKCSjiijJc6EBw2GsbDT9TQ1uG2SdVOnmGIxPmZA4kYTTXeGgEE8KMEXJ5LZdarv+H6drbTV0ZNrWpYnynqccLe9OGigb+jq5yNhkkZTtPUwE96IDpoNuJXSVTNt3YGtNjfCWyxPdmBY2IvcryNIQPkeKegYSRwLF7w3l4Db2Pqltk8j0+Ix8DR0sXypGumf9OU2XiXW+pIw+VOaPQp7RDsiFkU7otB1+T44fJBYG8vwTb5XN6hznexK1dBI7850lAwg3Ahc+Z4PRC0C/zlAGQvN8L5DyvPtcSe5SNHoWd/msDR0E+4dyB/oqopqSXfI5Kmd1ybGOOGM3ABvvmMm9hxXWram6yurYXvfHvZa/ABixYhhab3sM81nWjtQJX+c4jmHBH7IC03VjQwpoQznKImEIQqBCEIBcIXUIPOFGFekIPBam00SeLlkFfrIXKlaz6CMxu5t8rZjkWpPhBTKo0YHcSD5+rdAyR+YXAei7hN7Ds6rKLkqXt/KM62e5b1X6stdxKqaU1KGdggzFlQ12w9qRdSNHm3Z6lgD0tILT2Kx6V1KIzw25wq/Po6WL5Q5DtUDaWixYb8LC7EMHBcSOVjjY/NdfmS50xUtAbFM9rQ7h4SbsbY3BaeEwnoCRFWNjhhPOljJe187bDchzfVcM29RsgTqqxmG79+e4utczHDmCc22HJy8aYs0gxhuxgadt3EOFxsycCE6q6iO7RIzHe5DhwXXGVnhtmvyO2wO290Mqms8yFo53BoPac+9UJf8AVZJiXWzPFHEBawA2MbbuSsVDUvJydY2ticABtJ4N7jbyJV2kpXcYA5hfvOXekJapx8+Unmxext0DkauOveSWOPK1i6/iR4JZmj6VvnzvfzRM94HioxrhxBzuq31r+Cdw00rvNj7bnuyHcgfCSlZ5sDn888lh9HPxTlunZGj4KKGIfJiBP0n5JKl1WqX7Bh9UW8FN0W5hM/zr9f8AdQQdRp+Z+T6h5HotcQPosyTLfGk7C4/flv4LTtH7kYyxd6stDubQs2gdiDFoKWV3mR9xPuHcpSj1SqZOUdGX1QtxpdVoWbGjsUjFQMbsaOxUY3Q7lz3Zvv4+KstBuXMb5w7VowYF2yCs0WpMTPijsUvBoeNuxoUghAkyADYEoAuoQCEIQCEIQCEIQCEIQCEIQCEIQeHBM6mIciEIIHSNO3PIKp6YoWeiEIQUjStGzPghVaYYX2bkORdQg8yi72X5XHsaUjPOQcjboAHehCD3Txhx4Vz0kqw6L0bGdrB3oQguOjNExXHwbVdNG6IiH6NqEILLSUEYGTQnrGAbAEIQe7LoXUIBCEIBCEIBCEIBCEIBCE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798" name="AutoShape 6" descr="data:image/jpeg;base64,/9j/4AAQSkZJRgABAQAAAQABAAD/2wCEAAkGBhQSEBUUEhQVFBUVFBYUFBQQFBcUFBQUFBQVFRQVFRUXHCYeGBkkGRQVIC8gIycpLCwsFh4xNTAqNSYrLCkBCQoKDgwOFA8MFCkYFBgpKSkpKSkpKSkpKSkpKSkpKSkpKSktKSkpKSkpKSkpKSkpKSkpKSkpKSkpKSkpKSkpKf/AABEIALMBGQMBIgACEQEDEQH/xAAcAAABBQEBAQAAAAAAAAAAAAAAAwQFBgcBAgj/xABPEAABAwICAwsGCAwFBAMAAAABAAIDBBESIQUGMQcTIkFRYXGBkaGxFDJScsHRI0JigpKywvAIJDM0Q1Ois8PS0+EWVGNzkxUXRHSDtPH/xAAXAQEBAQEAAAAAAAAAAAAAAAAAAQID/8QAGREBAQEBAQEAAAAAAAAAAAAAAAEREgIx/9oADAMBAAIRAxEAPwDcUIQgEIVK3VdcZdH0rHQYd8lk3sOeMQYA1ziQ3jOQAvlnxoLquXXzk3dI0tL5tRKRe3wUEVgeS7YvavP+LdIYsMlTUh3G0vfGRcXGTcNsig+kLousFoK+WT8pLO/16iZ3i9WbRmjYX+fG1/8AuXf9YlQamXJJ9WwbXtHS4BUhmrdIf/Fpz0wRnxakNIaGpWYfxSLhODfg6VjrE8bsLOC3lccgqLdpXWmnp4ZJXysIjaXFrHtLjYea0XzJOXWsvO7BVYy5rYsBzDHNJwjiGIEEnnUDum6OEUDTExjGmUNdvbGNuMLyBdova48FW9GPDhHizbdocOUXAPcg1ej3av1tN1xSfZcPap2j3WqJ/nGSP147jtYXLPZtT4T5pez1XkjsddM5dTT8Sbqez2gjwVxNja6LW6kl8ypiJ5C8NP0XWKlWvBFwbjlGY7V86SasVDdgY/1XWPY4LxEyqgN2tmj54ifGMqYux9IXQsApN0Suiy8of0TtDvri/ep+h3Y6kW3yOKQcrcTD2gkdyDYELPaLdihP5WGRnOxzZB34SrHQ68UsrMYe5rcxeSN7WjCAXXdbCLAi+fGgn0JrSaUil/JyRv8AUe13gU6QCEIQCEIQCEIQCEIQCEIQCEIQCEIQCEIQCyn8II/i1L/vu/dOWrLJvwgj8BSD/Wk/d/3QYzBUPuWsDjbM4XEDMD+ycsqJwbiIdLnFeNEGz3m1/NHcCpQ1B9Hv/sg80+n6xnmxwj1sR+0nsetmkmjIQt58B9pTPfz6I+kf5UtNXyPABw2H35EDxuvOleKaEf8AwsPiCuu1t0rJkahnzYIx9hRpLrXsAOI2NuexukzXltxiAzANmO2nnBtxjj40D3SGl5p6CdtQ8SOZIwtOENtZ1nDggX2HtUPot94hzXUhg+BmG3E09pxn2qI0NJwSOe/ag12mlxMa70mtd2gFKKN1elxU0fM3D9EkexSS25uoXF1QcfGDtAPSLpnLoKB22JnS0YT2tsnwXQghZNU4j5pe3odcftApSn0VPExzIqjgOxYmSRgg424HZjmA7ApcL2Aou1VHaBnbmGsdztfY9jgPFOafS1bBsNSwDkLnt7Glw7lZmtSrI0xekXRbplQ02dJG7mmYGn7JVho90tx8+EHnjeR3EHxTV1KHCzgCORwB8U0fqzTuz3poPKy7D2sITDpbaXX2nftD2dLbj9klS1Pp6B/mys6CcJ7HWWcHVZo8yWZnNjEg7JAU3qtGzxMc9r45MLS7C+Mtc6wvbEx1r9SmLsa6119mfQuqtai6QElPkcrNe31ZG3A8e1WVFCEIQCEIQCEIQCEIQCEIQCyT8IE/BUn+5L9Rq1tZF+EEeBR+vN9WNBlegqJ798LcPngcIn0G8g51Mt0FIfjRjqcfaE01TPBk/wBwfu2KzRORUXHq08/pGf8AG7+dLt1XdxzDqiPtkUswpZpURDnVU/rj1Rt9pK8HUxl7mR1+UMiv2lpVgBXboKfpChELnMDnOuGm78N88Q+KAOJVbROT3N++RsrTrRLac+o3xcqrCbVB5yff7UGl6my3pyPRee8A+9T1lVtQ33MrfVd4g+IVu3orcYv0lZFkpgXLIjzZegF6DV6DEHkBKtautYlmRoBjEuyNdjjThkaDy2NKNjSrY17DECOBeHxXFuXJOcK8OagjdzafA4wn4jpIfoOxM/YIWhrLtHzbxpOTiD96nHUd7k7ixaisukCEIQCEIQCEIQCEIQCEIQCx/wDCEPBo/Wn8IVsCxz8IU/mXTUfwEGb6tvIbJYj8pxgn4jOdSrdKkbTEMyOHLGw5G18L3g2UPq+eC/L9J9hiUl0fjJJ8oBzyifG1pFyQcze+aipIa1NHx4/phLt1o5XMZlezr59FmnkVfGgn8W/dcjPYU6p9COtw45XBthdtQGWuSeEQDfm6ERMs1kLjZr2Hnvhbsva72hK0WmnPeWk2AaHXaWm93EejzKLh0QY3XbByEsqJRKD0gt2fe6e0WipmPe90YaMLW2bsBu52wNAAsRZBF6ySXnOd+A3b87kVefGWyMedjyXDoDnMPewqb1huJjf0W+1IaZpLUFFLyvq2H5kzHD945BZdRHHyotHxo3Dk82zvYVoPkz/R7CPesr1brTHUxvbtv9ZpHtWhN1lfxhp6j71uM1I7070Xdi8nnHaE2ZrOeNreokJZmtA42djv7JiPYsvQYF1usbDtY79k+1Ks01AdrSOlnuQeWxpdjF6j0hTHjA6Q4exOonwHZI36dvFDCcYThicR0sZ2Pv1tKcs0SDsd3f3UMNGherJ2dEO4nDrBC8S6Pe0XNj0E+FlTDfCvDmpyaKT0b9BHvST4Hja13Ygqus0eCoppeVzoHdEreD+21i0fRNTvkEbuVgv0jI94KoOuNO51JIQDiZaVmR86Mh7e8BWbUbSAlp8jkDib6sgD2+JUrUWNCEKKEIQgEIQgEIQgEIQgFjP4Q7s6LoqPGBbMsT/CLfw6L1ajxgQZ7q75j/8AcP1WKcYVSYal7RZjnNzucJ2nIZ9iewaWlb8cn1g0+IQW9hThk3BcLG5I2EgZHjF7bL7QdvFY4qqzWKX5H0G+5dOsEvKB0NCgtz5gX3ztcZG5NhbLhOJ7Sfc2pqORmAv2Bjg7hXxOc8FjufCzE3PMYrDK5Fcbp2Tlv039hTuLXCRjbNjh6XMLj2ucUUz1ld8OfVb4KW0nSYtXaZ/oVs46pDKPFjVV62pL3uebXcS422XPJzK6Nkxaub3a/DfKDnkW1jr8VjwQe9EVfRktt7PIW+KuQmHKqJo93A6CQrOJ/f25rflmpUTDlXrfecKJEy7vy3jKWE3R2r2Kq3/6oXflzfkwTzdI24u/+6VbpdnGD4qtOmSD6nnTBcmaXh9IjqPuTqLS0fxZyPnW8Qs+NUedG/OPF2q4NMj03KPNqfpOt4Jx/iioAzc14+S4HucVl7Hv5bdBSoq37A8ntd4WUwaYzX6RuRDm2ysYwfYEoN0K/wAeP57HDwWXClnf0fKOHu2r0dEP4yfmH+/sTmGtDr90bC0giFwIPmvd4WJ7ktuQ6VDmhgyBY5oHJvT+CPoFZZPom3p9eXssrJuaaQ3iqDSchK12foyAsd7Fn1Malb8hCFhoIQhAIQhAIQhAIQhALJ92vVaaslpd6MYwMlB3xxbm50drWafRWsKka/z2li9R31ggx+HckrDsfT/8r/6aew7i9af0lN/ySf0ldqWvPKpyk0iUGbs3D60/paX/AJJf6SUG4XW/raX6cv8ASWpVksj4nNidge4ENefi3aRiGRzF7joXvV2CeNrt/c03cXNDHvkw3tcYpBe18RtsAsBxoMt/7FVv66m+nL/SXDuEVv62l+nL/SW3NmXvfUGFv3Bq79bS/Tl/pJ0dX3wUBpXlrntZUsJjJLSTPNa1wDtw7dptxXW0ukWc6RN6jP8AXS36PKpQb9V+q+y6lGJUfH29oU3FJwW+qO7g+xRM0O9zSRn4jnM+g8t9ikaV3AHMSPA/aW/P1KcCTpRvi8XXbrow9b4jGuBy9AoOffYuFp5PBewV3EgTELubrP8AZKMpeV3YF3Eu4kCrIGDiv0lLslA2C3RkmmNdxqh6Khd8qTDGuY0MSHlSbsqLVDD6TXM6/OHe3vTffE2rJbAO9Bwd2G57ln18WPpfRFbv0EUnpxtcekgX77p4qjuYaR3yhw3zikczqNnt+vbqVuXJsIQhAIQhAIQhAIQhALDd3/SEjKumDHvaN5cSGOLbkyEZ2PMtyWCfhDfntN/sH965Bm8emp7j4aXaP0r+WPn5z2pWPTtRl8PNxfpX8kfP09qjGcXV/CXWHZ0DwYgl49Y6n/MT/wDNJzfK6V7Gs9V/maji/Ty83ylDgr2T9+1BLt1qq/8ANVG0fp5eVnyuntXGa2VmX43U/F/8iX/R+VzntKiA7xHi1eWu2fN/goJb/F9Zb87qdg/8iX0W/KWj6q1DpKWne9znuJkJc8lzifLJs7uvfPvseLPHi7LqH1WLWdTiPI6b5/8A9ufbnnx8nepVioa5Qb3pSoHEZnOHRIBIPrrxROyI5we4+4KV3VKfDpHH6ccTusYoz+7CgYJy03sDyg3t3EFWVKkrICbt0h8hn7f8675f8hv7f8y6dRnDgLqbeX/Jb+1/Mjy4+i39r3p1DDpdTXyzmHf713yo8ydQw5ui6beUHmQKg8ydQw5ui6QFRzePvXrf+Yd/vTqHNK3XLrxv3N4+9G+83j706hy9EpOVtwRyhd3zm8feuF6dQ5aLuH6U+EkiPx4mv+dC7A7tD+5a+vnjUDSIp9IQO2NMm9u6JrsufnOB6l9Drm0EIQgEIQgEIQgEIQgFgf4Q359T/wDr/wAV63xYF+EJ+f0//rj989BlTOLq/hrrdnV7AuM4ur+GvQ2dXsQdP37HL0ff9pcdx9fg9encfX9tB54+seIXlo2fN/hJQ7ev7S8ji6R4xoETs7PqsWt6oG1LSbfNd31U9uj7niyybiHQPCNazqyPxSk9TxqJb7ctp+91BJa9aovq5IpIwCWNcxwJAyxBzTnxXLu1V5m5xUXuQwAG5a836iWnMdi1Ni6WbegoKJS7l9S9uJsNOWuuQcThYE5W+EuBxJMbjFZyx9o962bQzLQRjkbZPVRgGkNyatiY57t5DGNLnvfKGNa1ou5xyOQAVApdIteTtAG07R3kLct3/SzotFCNpsaiZkbvUaHSO72NHWsJ1K0a+rrYaVrsImkDXEAEhgBc9wvxhrXFB2TSoxWZwr89lYdGaJMjbucGdRKl923QNNRyUMFLCyKzJHOc0cN93RgF7triMLszyp9uNUflNYQ8XZDHvmE7C/E1rAebNx+aEDmj3JKmRgcMg4XGKzTb1TmE9j3GJuN46nN9y2VCDIWbi8nG/wDab/IU4ZuL8sh/5Gj+EtWQgymLcQblikPOQ4eG959qko9xSlAzklP0PctEQgz1m4tScb5TnygeASv/AGbo7WxSjO+TlfUIKdorcqooJGyBr3uYQ5u+PJaC03acIsDY553VxQhAIQhAIQhAIQhALhK48pnUTkIHT5gFgW79Lir6e3+XH7961yrqnLHt1qgfJPFLxBm9m+0ESF/WLE9iDM2jZ1eEa6NnV7ClfJiO7wZ/KVwwm3V7CEHH8fX/ABEO4+v+IhzNvX9v3jtQ5hz6+MfL947UHHHPr9pXB7R4xrroz9yOUrmA+Hi33IE+Tq8I1uuoETTo6mJaC7A4XIBI+Fk2HiWFNiOWXJ9j3dy2fU2Oq8hgjjja0BhO+SEm+J7nghgtxOG0oLvG9NJtZIGmwdvjvRhG+HrI4I6yEhBqk6T84lfJ8i+Fn0G2CsmjdX44xwGAW5AglNBTF0DCWltxsdtAvx2UgvETbNA5AuT1DWC7nBo5zZBl34RFGXaOheP0dS2/Q+OQX7QO1Y9uX6ZbTaWpZJLNZvpY5xyDd8Y6K5PEAXgr6H3QZ4ZtHzxPbK9rmZOgj3zA5tnMfa4yDgCeYFfO1BoYMeHSxOe08RY9v0SbINF/CMoHCajnGzBJGTyEOa7PqefolNNwnSW9Vz2PItPFhaflscHAdbcfYFA6x6SfPC2na+oETCHCOpkY8MIaWjA5wxNFnEWxWzGWxL6rafFJbE2N9iLF5wkZixBa0lQfSqFkLt2p4JFoy0bHhkjgcrnaWOyNx5vEvLt2eVzg1kd3HYGQmzhe3BJkJ/ZKo2BCxo7q9ffKnI5WTYWO58Jc1pI6iV5OvGkXvdeqpIgXfkZpGsdGMtlmh5G3jJUGzXXbrB5dOaSlJDaqSUZ2fQsdJhA9LJjS29+MlTGiN0iemaYpcczy4ubJV2p7ZAYAJXNFsr5ONrqjYLoWQVm6vUEtDTTQnPEC4zYhlYjDZvL5rjtUPPum1UhAZPjGeVOx2IG5Gw4D1Xd0oN1c5V/XLWNtJSl7nhhc4RtdfY5wJvlfMNa49SyGDW+Rzziqp2kNt+MSOhxE7cbGxPyHSlptGxVRcfxifCWtBgfPU3cfOcJJRvdhzAKBvpPX1rrhtTUyO/0zMR2ue0KL0frzVxOLvK6iP0Q8GVh9Zr3OanFdqqGB+9y4LODAKl8DWknbd7X8C2e1t1G/4dqDiwMZM0GzjBKx46rkE9QQbRqRulw1Yjile0VBFjhYWMeR6N3HM8l/YrwvmHQerUxqY24JYCXZPkYQ1pGYNxt2cS+m4vNF9tszyqj2hCEHCF4dCClEIGrqBpVK111abLKy4uAzZz4zf2K/plW0uIg83tQZKdRo/QH3DUk/URnoffNat/00ci4dGDkQZOdRGejy/a/sh2o0focv2v7LVnaLHJ980m/Ro+/Wgyh+o0fo/fNM59U6dr2se6ONzvN317WA2tfNxA41rctA1UDdC0fGXMcXMvbDgcLki98XRnbr6UEVpHUGOngM8jowxouLPBLzkA1lhZxJ5+dSdDup00MUbHskJDbE8Ztx7LHaONUsUe933pz477RG4hp9Zmw9YSLpnixMNLLbjkp2B3LmGgMP0VBtFZrN+IeU0sZmMjAYmhhdm7Lhhp+Kb3A422VCrN1jSObWx4HWLXYIiMBFtoe1xDs+M9SodRXvDXAfBk7AQGxglwvYDgDK+QSzatjG3kZI9xIaxzZTH59gfNGYsOVUWh26JpScENdY8oeI3kA3HAxttzkNCjarWOtl/L1LGFud3vEb8jbz2ttezgNqYGmjdwg6njGwiomfI4m2ZwviDXbNmexN31xbIN6fDflpGOZJe3xS1ttougkIdLzPBbJVSyAi0kcQe4SNNg4Ym4r323c0gc6YSQgngb6LcTi1uXHm7Dc3A2BK1UrnnPyhxtciQstyWJAaedNpDc4sLGWucMsjjexJJwvDhbIHbx8iDw2nYAbiwzuJJLXFuKwysB6SVpoA7zWtcRYloY+W1sNzcA2296TimscbXsY+2yGPiAzsWHuwpYg4c9+DjbMADkFw0ta4ct7njQPqeRzm4Wb4QLkxsjYW3Nr4WyPNibbQ3i6Es+qLWm7iOIxVNW5rekRtEZvlsz6EzELHNG+b3flkklc/YfOa4kHaMshml/LIm24bbjYYaeONw2bHNB5FB2mwvyYI5ALYmRQzVD27ON4Fha3x+NLskeRwd9dxDCIKeRvFkCHvts4xtTaTTMR279IRsL324uVtikn6bZ+pjNrW334U5bPPzRT3fQ5wxOjcR8Z8z5ZBnfON+3i2KQ0fXlxwtY1zjt8momh55jv2EE58V9qjaesqpcoYiOTeYcJHQbXHUl/+g10jR5S8R7c6qoazbzOJKCSjiijJc6EBw2GsbDT9TQ1uG2SdVOnmGIxPmZA4kYTTXeGgEE8KMEXJ5LZdarv+H6drbTV0ZNrWpYnynqccLe9OGigb+jq5yNhkkZTtPUwE96IDpoNuJXSVTNt3YGtNjfCWyxPdmBY2IvcryNIQPkeKegYSRwLF7w3l4Db2Pqltk8j0+Ix8DR0sXypGumf9OU2XiXW+pIw+VOaPQp7RDsiFkU7otB1+T44fJBYG8vwTb5XN6hznexK1dBI7850lAwg3Ahc+Z4PRC0C/zlAGQvN8L5DyvPtcSe5SNHoWd/msDR0E+4dyB/oqopqSXfI5Kmd1ybGOOGM3ABvvmMm9hxXWram6yurYXvfHvZa/ABixYhhab3sM81nWjtQJX+c4jmHBH7IC03VjQwpoQznKImEIQqBCEIBcIXUIPOFGFekIPBam00SeLlkFfrIXKlaz6CMxu5t8rZjkWpPhBTKo0YHcSD5+rdAyR+YXAei7hN7Ds6rKLkqXt/KM62e5b1X6stdxKqaU1KGdggzFlQ12w9qRdSNHm3Z6lgD0tILT2Kx6V1KIzw25wq/Po6WL5Q5DtUDaWixYb8LC7EMHBcSOVjjY/NdfmS50xUtAbFM9rQ7h4SbsbY3BaeEwnoCRFWNjhhPOljJe187bDchzfVcM29RsgTqqxmG79+e4utczHDmCc22HJy8aYs0gxhuxgadt3EOFxsycCE6q6iO7RIzHe5DhwXXGVnhtmvyO2wO290Mqms8yFo53BoPac+9UJf8AVZJiXWzPFHEBawA2MbbuSsVDUvJydY2ticABtJ4N7jbyJV2kpXcYA5hfvOXekJapx8+Unmxext0DkauOveSWOPK1i6/iR4JZmj6VvnzvfzRM94HioxrhxBzuq31r+Cdw00rvNj7bnuyHcgfCSlZ5sDn888lh9HPxTlunZGj4KKGIfJiBP0n5JKl1WqX7Bh9UW8FN0W5hM/zr9f8AdQQdRp+Z+T6h5HotcQPosyTLfGk7C4/flv4LTtH7kYyxd6stDubQs2gdiDFoKWV3mR9xPuHcpSj1SqZOUdGX1QtxpdVoWbGjsUjFQMbsaOxUY3Q7lz3Zvv4+KstBuXMb5w7VowYF2yCs0WpMTPijsUvBoeNuxoUghAkyADYEoAuoQCEIQCEIQCEIQCEIQCEIQCEIQeHBM6mIciEIIHSNO3PIKp6YoWeiEIQUjStGzPghVaYYX2bkORdQg8yi72X5XHsaUjPOQcjboAHehCD3Txhx4Vz0kqw6L0bGdrB3oQguOjNExXHwbVdNG6IiH6NqEILLSUEYGTQnrGAbAEIQe7LoXUIBCEIBCEIBCEIBCEIBCE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44824"/>
            <a:ext cx="2111323" cy="134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AutoShape 9" descr="data:image/jpeg;base64,/9j/4AAQSkZJRgABAQAAAQABAAD/2wCEAAkGBhQSERUUEBAUFRUUFBUXEhUVFhUUFBcXFBgVFxYSGBQXGyYeFxokGRQTHy8gJCcpLCwsFR4xNTAqNSYrLCkBCQoKDgwOGQ8PGi8hHiQsLCkvKiwpKTUvNS8sLCwpKSw0MTQsKjUpLCk1KSwsLCkpLCwpLCk0KSksLCktKSwqNf/AABEIAOEA4QMBIgACEQEDEQH/xAAcAAEAAgIDAQAAAAAAAAAAAAAABgcDBQEECAL/xABUEAABAwICBAcIDAsGBgMAAAABAAIDBBESIQUGMUEHExQiUWF0MlJxgZGTs9IWIyY0NVSUobGyw9EVFyQ2QlNiY4KEkiUzZHKi8ENEc8HC8YOj4v/EABoBAQADAQEBAAAAAAAAAAAAAAABAwQCBQb/xAApEQEAAgIBAwMEAgMBAAAAAAAAAQIDERIEEyExUWEUQYGhUsEjcdEi/9oADAMBAAIRAxEAPwC8UREBERAREQFxdcPeALnYFW+ldd5aud0FBG17WX4yR7iyFjR3Ukjh+jtyvnZBO6jTsDCQ6ZtxtAOJ39LblYvZHD0v81Kf/FVRPwpw03MbUzVDht5JFBS0/ga9zS9467rAeG9nxaq+Vj1EFu+ySH955qX1U9kkP7zzUvqqnjw1s+LVfyw+quPx0M+LVfy13qoLi9kkP7zzUvqp7JIf3nmpfVVOfjoZ8Wq/lzvVT8c7Pi1X8ud6qC4/ZJD+88zL6qeySH955qX1VTf45mfFqz5c71Vz+OeP4tWfLneqgthutXTC7yP9RfXsqH6l/kf6qqYcM8fxas+Wn1VyOGeL4vW/Lf8A8qRbtHrPE4e2OERvazyRluNyAPEtuyQEXBBB2EZjyqlaXhhp3Gz3V8IItcuhqWD/ADMe0kjwLbs1mkpmtqYHQzUzzbjqcOjjxfq6inJIif8AtttntCgWqi6OhtLMqYWyxG7Xbt4O9p6wu8gIiICIiAiIgIiICIiAiIgIiIIzwiaRdDQSmM2e/DGz/NIQ0fTfxKquE6caPoabR9PzTO3japw7qQCwa1x3guvl+yFYHCRWEuggtlx0EhP/AMjm2+ZVfw9v/tKIdFJHbxvkQV3jTGsV0ugy40xrHiXGJBlxpiWx0TFTuYeOnbE4HY6GSUEbiCw5eAhd3klH8dj+S1P3qRosa4xrcVdNSBji2qa91jha2nnYSdwxPNhn0rRYlAy40xrHdcYkGXGpnwVawmCuZC/nQVZEM8ZzaceTHW6QbC/QVB7rYavSEVdMRtFRD6RqD0JwfsNNW1lFc4G4ZYgdwJLSB/pVgKEUzcOn32/So3X8T41N0BERAREQEREBERAREQEREBERBCOESisYZsW2WCPDbZZ734r+O1upVPw8u/tNnZYvrSK3+EWXmQM/xMLvncFUPDlGXaTYGtxE00AAvbaZFIrfEmJbmfVeRgZidCHPxXaJQ4tDSwc4g2vd4y6iuG6rykX9pw4g3FxmQ23z6rHrUDT4kxLv1WiTE9jZHRNxnIh5cGjLN2HZtXX0rAIJCzEyS20tLsj0G+9Bgul190A42RkfNbjcBicThF95XcOiThBxRXcSGtDySbPYzPo7sHPdmg6F0utlpLQxhjMhkheBJgsx5JO3ngd6QGm/7Q61qOVDvfnKDLdMSxcqHe/OU5UO9HlKDLdd/QB/K6ftEPpGr50Do7lUvFh0UZwl2KR5a3K2V/GtnDofk9fTxmSN5E1OcUTsbc5WC10F/wAf5wHsTvrsU3UIh/OB3Yj9dim6AiIgIiICIiAiIgIiICIiAiIghvCFHlCf38A/1PKp7h8+EB2aD6ZVdHCF/dU3bIfoeqX4e/hEdmp/plUiuaPR0spIhifIQLkMY59h0nCMl2/Y3V2tySotttxUlvDaytXgWq8NK5jThLppHPcAb4WMaScszYA5datF1VD3Lap+PLcTa+GxItkOeN/T0KnueZiGec9dzHt8vJdTSvjdhlY5jhta9pa4eI5rNT6KmlGKOGR4vtaxzhfouAp/w21GKeEOtjYJWPO/mubYX3gc63hU91R0HURaNhm5TTsh5O2Rwe15a1tsRcbHbtv0qYvMxExDX0/byxu1uP4lRA1dqfis/mn/AHLoPaQbEWI2g5HyL0toczVYeIaiHEwNLmvgmhkAeDgkwvN8J2g7MlTevmjDDpgxzFrzjgLy0ENdiDCcj1HNdVmZnzC3Ljx1rut9z7alG4tXqlzQ5lLO5pFwRE8gjpBAzSXV2paC59LO1oFyTFIAB0kkZL1LpHWOOnhMpvhBsGg7r2AHQFxo7WNk8PGA2ANngm48HQQQR5VT9TTnw+eO/n2U8Z4c/jf4eTGsJNgLk5ADMm+4LZexer+JVHmZPVUt4MGs/DrOaC1r6gsBGQID8JHgyspzp/hRrZaidlA5kUVM7C5zmCSSVwNnWa7Y0EHIZ2F7rTqd6cbjW1J1mhZ4m4paeWNt7YnxvaL9F3BdvVT33B2iD0rFdUOvR0joivZUsZx0ML2yW7h3NLmStB7k3By3EKldU/fcHaKf0rFCXpKnPugf2M/XYpuoNSD3QydjP12KcqZQ5REUJEREBERAREQEREBERAREQRLhCdzKYf4uE/NIqY4evhEdnp/tVcPCA7nU/aIfpkVO8PXwj/L0/wBqpQz8FFVghxMIxMmdiG3mua0G7egjEFZFZrMC0tioo27mlwBsBs5oAB8GxeZY5SNhI8BI+hbiq0pAWu4uOZryBb20lgO8gbejestsNtzNba38MVultytNba38N/woyXlixOu+0jn3N3c4tzPhsVderUTKrQEUbWmYOohGWMeGuL2tsWB5uGODhv2G115cfISbk3PXmttozSELGWkbMTckmOTBfZhHzHdv2q7HThWKtOHH2qRT2eitR9GVAqZ6moFQGmnhgZylsbJXGMuc7mRZBouADtcSSqe4VKxjtPSOa9pa18Ac4G4BY1gcL9VjfwLQN0vTXN21Vt3twv8AQtBI4XNhYXNgTc23Z712teodO6EdKyQlkT6bBfDYuMmRJeCMmi5aRboKx0GhxSgRcme2OwILWgw55uLnk8zDYkl3ivsXnih0rE2MMkZMTndzJXN3iwDdlrX8q50hpSJzCI+UBxt3cuJlv0gRvusv0mLu93Xne9fbfvr3TF8kY+1y8en49v8ATcalVzWaXD8QDS+cNN8jjDw3PruPKpnV6syMqnVFI9rXPcXEOF8Lnd0RcWIzKpwLefhOmtnHUXy2SgC1uu+d1r250sh+j20Wj6zG+752PMjzkC4ghrR05k+VVlqn77g7RT+lYsOk6uF7famzA4j/AHkgeMNsha2291n1SH5XB2in9KxB6Qpfzgf2M/XYpwoRTD3QP7GfrsU3SUuURFAIiICIiAiIgIiICIiAiIgifCGPa6btkX1ZFS3Dx8IDs1P9qrp4RB7XS9si+pIqU4dvhAdmpvtVI41A1Xon0XH1cL55Zah0EMYe6NgwNa4uJbtPO/3mpE/QGhsDcOj3mQuka5hnkAHF4Q4h18+6C02olUz8GNikY13GVb8JcS1rHBjOfiBBb0Xv0rdTV9O+GODk8YDHy4XXIbduHEQ/Fcl2+5OxcTLusbQjhI0BSQimmoWvZHUMlxRucXYHwvDXWccyDf5lM9UuD7RzqOF9RE6SSSMPe4yOaLuzwhrSLACyi3ChXtlhoeLYGNaydrWjuRZzBcdRtfxqX6qyYaSGzcV4mXx5jICwba1h/wClt6XFGSZ2w9Xm7MRO9Nj+LrRVr8kPnZfJ3SqTWvV+KHSLqeBxERfGGl3OLRJhyvvtc+RXAK12Esw8zodmbm93Yrd1na9uhVXrbIXaXBPf09h0ABgA8is6nB26biFXS9VGW/He1sVPBboeGJzjA+QxsJJMsgLy0Zk2yF+oLVt1F0W8tYaB8XGuDWyCoe4txA2cBax2Ke1FYRUljomcW4c2zcT8RNnYhsDdufWF96P0VTxy444GNcTttffuvs8S8Tppvwt3Z3bc616fne/19vHy9i+qzEViJj53v9TH7+7zfqtq9HPpJtNM48UHyB5bkXCPFkDuvh+dXFDwX6LcL8lsOkzS5+DNVNq6CdLOwmx4yo2fxq5dDaRszDK17i3YWi+RO8eFaeqjPTpe7gpztvWo9mGufDXqO3mtqNbRjXDg50fHSTOhhdFLHGXscJHuBw52IcbEEKrdUPfkHaKf0rFbGuk75IZyA5rRC8Bp22sdqqfU8fllP2mn9KxX8L1x45yRq0xuY+XOLNTLa/CdxE6h6Rpvzgf2I+kapsoPSn3QP7EfSNU4XEtDlERQCIiAiIgIiICIiAiIgIiIItr8ObSdsj+pKqS4eB/aP8tT/aq79ehlSdsZ6OVUjw8/CP8AL0/2qkR7VXSUzIXRsNO6Nz7lkxsAQM33uLZAZb7dS3Y0/UObgMVBhaeaC7m78wMXV86hmidX3zguDmtANruvmegABd/2FP8A18X+r7lzNoh3FLT6MWtmlJZpGccYrMZZjIiCxoJ2Zb8lINVdfKlsIhbya0LRgM12EgmwbiBsbdah+ldEup3AOLXAi7XNvY9O3YVs9GalSzMa4OY3H3DTiLjfZk0Hau6XmvmsqcmKt443jaZy8INYAXGOh5tyQHm+QJyGLPYq60rpuSoqHTyEcY4g80YQMNsIaNwFgt/UcG1Qz+8c1l9mJkjb9Qu3ao3WaNfFKYnDnAgZG4N9lj13Cm2S1vEy4x4MeOd0jSyND8KtbM0m1HiYGgmUuY5975jnWOYz3DEml+FauhbmykBNwDG4vLTYHFbH1jatfS8CtW5oLpYWEjuSXEjqNhZfFdwMVcbC5skMlgThaXAm3RiAVNaVr6Qv3KH6M0zJDUNnY72xri67hcEuviuN4NyrKOvFW0jCNHm42iQ5WttGK+1VO5tjY7RtXCvrktWNRKi+DHknlau5WBrTrxVPgcx3JQ2UlrnQuxvI37ScIPSo1qd78p+00/pWLSXW71N9+0/aaf0rFFr2tO7S6x4qY41SNPRVA6+sMvYj6Vqnqr/Ro90U3Yz6UKwFzKwREUAiIgIiICIiAiIgIiICIiCMa7/8n2xno5VSPD18I/y9P9qrv1220fbG+ilVH8PPwl/L0/2ikbvgh1KpquhMk7Xl3KHt5sjmCwawjIeEqd/isoP1cvnnqueCPhEpKOldBVPdG7jnSNcGOe1wc1otzcwQW/Op8OGPRfxs+Zl9VeXk7vOdROlsT4Vpw26rwUbqUU7XDjGzF2J7n3wmO23ZtKl/BBJG6jdOWjHG7ibHnYg2NpDW2BcC4uvzQTzOhQXhj13p9ITQClLnMhY8F5aWhzpC02AOdgGjPrWp1E19n0dM50IEjJAONhOIXwjJzXNza4C+Y3HNbsO+Eb9VdvV6TZDymlInpzFxhOKN+EuGIg36A7PbtFl5dqqsS6QY4bOOjaM73DXhuLx2v41OtaOHeaogdFTwCEvBa+R0nGOaHbmAMaGm1xiNyqthqMD2OH6BaR/Cbq1C9RrQWuLGYDLieXGW+BjA5wFgMnHLPoysNq4rNa7ucwtAc0Nc17MmSDLECCbA3LiNmWW4KLV2stDUR42ObTT5FpDJrOF+cHgBwJvfnAr70VrJo+FhdNMyeY3xEsnIA3NjZZoxHpcckFZ6TN5pLfrH/WK6qy1EmJziN7ic+skrEgLe6l+/aftNP6Vq0S3upnv2n7TT+lag9E6O/OGXsZ9KFPVAtH/nDL2I+lCnqkERFAIiICIiAiIgIiICIiAiIgjOu22j7Y30Uyo/h5+Ej2en+0V465jnUfax6KVUdw8/CR7PT/RIpFcUlW6J7Xxmzmm7T0FbI611FiC5ud7+1x78j+itOigc3XYoq98Ti6M2JFjcA5ZHf1gHxLrIg2dTrDNIxzHubhfbFZjBexuMwOlaxEQbWl1mnjY1jHgNaLN5rSQCSSLkX2krmo1mmexzHFhDu6OBgdbLK9shktSiAiIgLe6l+/aftNP6Vq0S3upfv2n7TT+lag9E0H5wy9iPpQp6oHQ/nDJ2I+lCnaDlERAREQEREBERAREQEREBERBG9cBz6PtQ9FKqN4evhI/9Cn+0V464H2yi7WPRyqkOHhpOkjYX/J6f7RBWCLJxDu9PkKcnd3p8hQY0WTkzu9d5CueTO7x3kKDEiy8lf3jvIU5K/vHeQoMSLLyV/eO8hTkr+8d5CgxIsvJnd67yFccnd3p8hQY1vtSff1N2mn9K1aXiHd6fIVvNSoyK6muCPyqn9K1B6IpB7oX9dAfTKdKC0p90LuwH0xU7QEREBERAREQEREBERAREQEREEZ1y/vKLtbfRyKquE6EO0y4EXHJIfperU1z7ui7Y30ciq/hIH9tu7JD9LlMeqHY1T1YpZWF08WNxfhY0EtGVujaSSt4/VHR7SQaWxBsQXvuD5VH9BVT4sL2HNrw4A7LiylU9M2qe+ZtWyMOGJzJMnscB3P7TeghYr5bcpis/d5l+ptytWvrE/Hoi+n9AU8b28QyzXA3aTisR0E9N1udD6q0joml0BkeW3cQXZX3WbuWkqMRIubqT6o1Rpy41BcxkkbeLJDtxvcEDoXodJ/kx8p8zr+1leo3jpaZ1vf8Ab6dqjRgXNG4AbSTIB5VGq/QkLZS1jRguLXtcA2y67Kw6zT0ckUjWzF7jG4CzS21xa4uLX/3koFPEbnJ38RufKFotT/zuY150srlibai2/G27ZqvRZAU+I5C+J1zuvYZLHJq3QXLOIs7MGznXbna9jl4lg0ZWEAh7cjYABz8Rdle7v0WHa42uBszK+amBrYcTec/EQ5135uJOzPMNGw71pnpo5xWI8e7JHWRFJtafP2/7LSaI1dilqGxvHNu7FYC5DQTbZleymv4v9HWuYAM7DnyblFdENcJmnYc88+hTemeeJaXNB57+c4PtkG2ZZm855r5frOrnFm7ce2/3p9J02CuTFzn31+ttDrFqDQsgkdFFgexmJpxOcMhexDtxVbw0wbV0RAAvWQfXarU1qc7DMAC0cWOb0cwZXVYlv5XQ9th+u1XdF1E5ue/tOlfU4ox8dfeNrYpD7oX9g+1KnagVIfdE/sP2l1PltZhERAREQEREBERAREQEREBERBCNfZnCt0Y0E4TUPJG4kNFj4rlQTX5zRpx2I2HI4vpcptwhn8t0X/13/Q1Vhw0V7odLkstc00IzF+/RDaQ1IGTJG57i0u8liCs3Kc7GRgt0xvy/1KsW61zjY5v9IWYa71X6weQLi2LHadzCm2DHadzXytCCWP8ASkaT1AgeILdU+sj2sbGyWItb3OKNz3DqBxC48SpIa41HfN/pC+2671I2Ob/QFZXVY1V3wrEcdeFyTaSxkkyQA77RPA8mLauOOitnICd5tb5tyqA6+1Z2vaf4Avj2eVPfs/pCsnJa0amXFcGOkzNaxEreMw3Sx+bdfLeSHf8AZfLq7K3HR2uT/duvnvF3dCqVuvlWNj2j+ELh+vVUdr2n+ELv6jJ/KVf0eD+ELUFVG0gskAI2GxPlG9Z2a0StBwSxgDbZklvHZ6qA65VHfN/pC5brpUjIPAF72DRt2XWHL02HLbleu5922mS9I1WfC0a3WN8gLZJWWd3VmODiPC4lR2qe01VBhIP5bDf+tqhj9bJyblzSenCF29XtMSTV1GHkWFXARYW/4jV1iw48MTGONIte153adrrbIRrM0A5Gkdi67XIVkKtoh7pr9FK76FZKsQIiICIiAiIgIiICIiAiIgIiIK84SnWrtFndx0l//rVX8PHwsezw/wDmrS4YaU8RBOP+BLt6A9u3qzaFU/DA4yz0tVtFRRx5/txOc148NyEEBRERAiIgxzP3LbM1bZdjJKtjJZBGQwskdbjQCwF7W2zDm7Nl1l0HqzyzEGTNZKzPA4Gzm98CN4O3LoUpOpznSRySREyRiIcyZrY3cS1rWmzoi5tw0XF+lEq9fE6N7o37Wuc0jbYtJBz8IK+lI9YdVHQh9RUTMxyPJZGwE3c4knM2sBc5+BRxARERAtvqh7/pO1QekatQpBwe0Rl0pRsb8Yjcf8sZxuPkaiV3Uj76yu6qdw8islVbqGeU6YqqkZtY17Wn/O/L5gVaSAiIgIiICIiAiIgIiICIiAiIg6GnNENqoJIZNkjSL9B3O8RVDaQ0bgjfo7SuKJschdSVYBc2JzsufbMwvFvAV6HJWn03oflDbPhjdbuXY3NePA4N+bYg8zV/BzXR5tpnTxnNstN7fE4dIcy5HjAK1R1cqhto6nzMvqq/TqBUxuPJ2UzWnpJY7yxNaD5F2W6vaTA/5Xxy1CDzx+AKn4pUeZl9VcfgGp+K1HmZPVXog6u6T/wvnqn718HVfSR303yisH/dEPPsGiqpjg5lPUtc03a4RSgg9RwqRM1r0mG2NO4nvnUz8XhyFj5Fbx1T0jv5P8prfWT2I6Q/w/ymt9ZEqC0jHVzvxzRTvdsuY32A6AMNgOoLq/gqb9RL5t/3L0SNVdI/uPlVb6y+m6saRG+D5VWfeg85fg2X9RL5t/3L6Gipv1E3m5PuXpD2P6S76D5TWfevn2NaR/cfKqz70Q8+0GqVZMbRUc7uvi3NaOsvcAAOslTPQei+QMkEBFRXzN4omH2yKlY/JzBKMnzu2WbsVmyap1zhZ4pSP2nzS+kuFvtC6BdDhJiixAWBLycN9zGhgazxAdZKJYuD3VTkNIGPtxrzjmIzs4jJgO8NGXhupQviO9ucAD1G4X2gIiICIiAiIgIiICIiAiIgIiICIiDhcoiAuERByuCiIOUKIgLgoiDgoERByFyiICIiAiIgIiIC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844824"/>
            <a:ext cx="1028677" cy="160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1988840"/>
            <a:ext cx="1817283" cy="1355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45244" y="170080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3645024"/>
            <a:ext cx="1711077" cy="171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3" y="5605322"/>
            <a:ext cx="1872208" cy="125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8" name="Grupo 157"/>
          <p:cNvGrpSpPr/>
          <p:nvPr/>
        </p:nvGrpSpPr>
        <p:grpSpPr>
          <a:xfrm>
            <a:off x="3707904" y="4149080"/>
            <a:ext cx="5230162" cy="1881500"/>
            <a:chOff x="3707904" y="4149080"/>
            <a:chExt cx="5230162" cy="1881500"/>
          </a:xfrm>
        </p:grpSpPr>
        <p:grpSp>
          <p:nvGrpSpPr>
            <p:cNvPr id="131" name="Grupo 130"/>
            <p:cNvGrpSpPr/>
            <p:nvPr/>
          </p:nvGrpSpPr>
          <p:grpSpPr>
            <a:xfrm>
              <a:off x="3923928" y="4293096"/>
              <a:ext cx="4752528" cy="1656184"/>
              <a:chOff x="2411760" y="4293096"/>
              <a:chExt cx="4752528" cy="1656184"/>
            </a:xfrm>
          </p:grpSpPr>
          <p:cxnSp>
            <p:nvCxnSpPr>
              <p:cNvPr id="17" name="Conector de seta reta 16"/>
              <p:cNvCxnSpPr/>
              <p:nvPr/>
            </p:nvCxnSpPr>
            <p:spPr>
              <a:xfrm>
                <a:off x="2411760" y="5805264"/>
                <a:ext cx="475252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de seta reta 18"/>
              <p:cNvCxnSpPr/>
              <p:nvPr/>
            </p:nvCxnSpPr>
            <p:spPr>
              <a:xfrm flipV="1">
                <a:off x="2555776" y="4293096"/>
                <a:ext cx="0" cy="165618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ector reto 94"/>
              <p:cNvCxnSpPr/>
              <p:nvPr/>
            </p:nvCxnSpPr>
            <p:spPr>
              <a:xfrm>
                <a:off x="291581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to 96"/>
              <p:cNvCxnSpPr/>
              <p:nvPr/>
            </p:nvCxnSpPr>
            <p:spPr>
              <a:xfrm>
                <a:off x="327585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to 115"/>
              <p:cNvCxnSpPr/>
              <p:nvPr/>
            </p:nvCxnSpPr>
            <p:spPr>
              <a:xfrm>
                <a:off x="363589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to 116"/>
              <p:cNvCxnSpPr/>
              <p:nvPr/>
            </p:nvCxnSpPr>
            <p:spPr>
              <a:xfrm>
                <a:off x="399593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to 117"/>
              <p:cNvCxnSpPr/>
              <p:nvPr/>
            </p:nvCxnSpPr>
            <p:spPr>
              <a:xfrm>
                <a:off x="435597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to 118"/>
              <p:cNvCxnSpPr/>
              <p:nvPr/>
            </p:nvCxnSpPr>
            <p:spPr>
              <a:xfrm>
                <a:off x="471601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ector reto 119"/>
              <p:cNvCxnSpPr/>
              <p:nvPr/>
            </p:nvCxnSpPr>
            <p:spPr>
              <a:xfrm>
                <a:off x="507605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ector reto 120"/>
              <p:cNvCxnSpPr/>
              <p:nvPr/>
            </p:nvCxnSpPr>
            <p:spPr>
              <a:xfrm>
                <a:off x="543609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to 121"/>
              <p:cNvCxnSpPr/>
              <p:nvPr/>
            </p:nvCxnSpPr>
            <p:spPr>
              <a:xfrm>
                <a:off x="579613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to 122"/>
              <p:cNvCxnSpPr/>
              <p:nvPr/>
            </p:nvCxnSpPr>
            <p:spPr>
              <a:xfrm>
                <a:off x="615617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to 123"/>
              <p:cNvCxnSpPr/>
              <p:nvPr/>
            </p:nvCxnSpPr>
            <p:spPr>
              <a:xfrm>
                <a:off x="651621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to 124"/>
              <p:cNvCxnSpPr/>
              <p:nvPr/>
            </p:nvCxnSpPr>
            <p:spPr>
              <a:xfrm>
                <a:off x="6876256" y="450912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" name="CaixaDeTexto 153"/>
            <p:cNvSpPr txBox="1"/>
            <p:nvPr/>
          </p:nvSpPr>
          <p:spPr>
            <a:xfrm>
              <a:off x="8676456" y="566124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155" name="CaixaDeTexto 154"/>
            <p:cNvSpPr txBox="1"/>
            <p:nvPr/>
          </p:nvSpPr>
          <p:spPr>
            <a:xfrm>
              <a:off x="3707904" y="414908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157" name="Conector reto 156"/>
            <p:cNvCxnSpPr/>
            <p:nvPr/>
          </p:nvCxnSpPr>
          <p:spPr>
            <a:xfrm>
              <a:off x="3923928" y="5229200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Conector reto 127"/>
          <p:cNvCxnSpPr/>
          <p:nvPr/>
        </p:nvCxnSpPr>
        <p:spPr>
          <a:xfrm>
            <a:off x="4067944" y="580526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to 129"/>
          <p:cNvCxnSpPr/>
          <p:nvPr/>
        </p:nvCxnSpPr>
        <p:spPr>
          <a:xfrm>
            <a:off x="4427984" y="508518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to 131"/>
          <p:cNvCxnSpPr/>
          <p:nvPr/>
        </p:nvCxnSpPr>
        <p:spPr>
          <a:xfrm>
            <a:off x="4788024" y="508518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/>
          <p:cNvCxnSpPr/>
          <p:nvPr/>
        </p:nvCxnSpPr>
        <p:spPr>
          <a:xfrm>
            <a:off x="5508104" y="508518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to 133"/>
          <p:cNvCxnSpPr/>
          <p:nvPr/>
        </p:nvCxnSpPr>
        <p:spPr>
          <a:xfrm>
            <a:off x="6588224" y="508518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to 134"/>
          <p:cNvCxnSpPr/>
          <p:nvPr/>
        </p:nvCxnSpPr>
        <p:spPr>
          <a:xfrm>
            <a:off x="6948264" y="508518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to 135"/>
          <p:cNvCxnSpPr/>
          <p:nvPr/>
        </p:nvCxnSpPr>
        <p:spPr>
          <a:xfrm>
            <a:off x="7308304" y="508518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/>
          <p:cNvCxnSpPr/>
          <p:nvPr/>
        </p:nvCxnSpPr>
        <p:spPr>
          <a:xfrm>
            <a:off x="7668344" y="5085184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to 138"/>
          <p:cNvCxnSpPr/>
          <p:nvPr/>
        </p:nvCxnSpPr>
        <p:spPr>
          <a:xfrm>
            <a:off x="4788024" y="580526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to 139"/>
          <p:cNvCxnSpPr/>
          <p:nvPr/>
        </p:nvCxnSpPr>
        <p:spPr>
          <a:xfrm>
            <a:off x="5148064" y="580526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 reto 140"/>
          <p:cNvCxnSpPr/>
          <p:nvPr/>
        </p:nvCxnSpPr>
        <p:spPr>
          <a:xfrm>
            <a:off x="5508104" y="508518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to 141"/>
          <p:cNvCxnSpPr/>
          <p:nvPr/>
        </p:nvCxnSpPr>
        <p:spPr>
          <a:xfrm>
            <a:off x="5868144" y="508518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/>
          <p:cNvCxnSpPr/>
          <p:nvPr/>
        </p:nvCxnSpPr>
        <p:spPr>
          <a:xfrm>
            <a:off x="6228184" y="508518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to 143"/>
          <p:cNvCxnSpPr/>
          <p:nvPr/>
        </p:nvCxnSpPr>
        <p:spPr>
          <a:xfrm>
            <a:off x="6588224" y="580526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to 144"/>
          <p:cNvCxnSpPr/>
          <p:nvPr/>
        </p:nvCxnSpPr>
        <p:spPr>
          <a:xfrm>
            <a:off x="4427984" y="508518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to 145"/>
          <p:cNvCxnSpPr/>
          <p:nvPr/>
        </p:nvCxnSpPr>
        <p:spPr>
          <a:xfrm>
            <a:off x="7668344" y="508518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/>
          <p:cNvCxnSpPr/>
          <p:nvPr/>
        </p:nvCxnSpPr>
        <p:spPr>
          <a:xfrm>
            <a:off x="7308304" y="580526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to 147"/>
          <p:cNvCxnSpPr/>
          <p:nvPr/>
        </p:nvCxnSpPr>
        <p:spPr>
          <a:xfrm>
            <a:off x="8028384" y="508518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to 148"/>
          <p:cNvCxnSpPr/>
          <p:nvPr/>
        </p:nvCxnSpPr>
        <p:spPr>
          <a:xfrm>
            <a:off x="6948264" y="508518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Sinais Discretos </a:t>
            </a:r>
            <a:r>
              <a:rPr lang="pt-BR" dirty="0" err="1" smtClean="0"/>
              <a:t>vs</a:t>
            </a:r>
            <a:r>
              <a:rPr lang="pt-BR" dirty="0" smtClean="0"/>
              <a:t> Contínuos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  <p:grpSp>
        <p:nvGrpSpPr>
          <p:cNvPr id="30" name="Grupo 29"/>
          <p:cNvGrpSpPr/>
          <p:nvPr/>
        </p:nvGrpSpPr>
        <p:grpSpPr>
          <a:xfrm>
            <a:off x="5220072" y="1628800"/>
            <a:ext cx="2808312" cy="792088"/>
            <a:chOff x="1259632" y="1916832"/>
            <a:chExt cx="3185212" cy="1008112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123728" y="1916832"/>
              <a:ext cx="14401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i="1" dirty="0" smtClean="0"/>
                <a:t>f</a:t>
              </a:r>
              <a:endParaRPr lang="pt-BR" sz="4000" i="1" dirty="0"/>
            </a:p>
          </p:txBody>
        </p:sp>
        <p:cxnSp>
          <p:nvCxnSpPr>
            <p:cNvPr id="9" name="Conector de seta reta 8"/>
            <p:cNvCxnSpPr>
              <a:endCxn id="7" idx="1"/>
            </p:cNvCxnSpPr>
            <p:nvPr/>
          </p:nvCxnSpPr>
          <p:spPr>
            <a:xfrm>
              <a:off x="1547664" y="2420888"/>
              <a:ext cx="57606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9"/>
            <p:cNvCxnSpPr/>
            <p:nvPr/>
          </p:nvCxnSpPr>
          <p:spPr>
            <a:xfrm>
              <a:off x="3563888" y="2420888"/>
              <a:ext cx="57606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o 18"/>
            <p:cNvGrpSpPr/>
            <p:nvPr/>
          </p:nvGrpSpPr>
          <p:grpSpPr>
            <a:xfrm>
              <a:off x="2843808" y="2564904"/>
              <a:ext cx="288032" cy="144016"/>
              <a:chOff x="2843808" y="3284984"/>
              <a:chExt cx="288032" cy="144016"/>
            </a:xfrm>
          </p:grpSpPr>
          <p:cxnSp>
            <p:nvCxnSpPr>
              <p:cNvPr id="15" name="Conector reto 14"/>
              <p:cNvCxnSpPr/>
              <p:nvPr/>
            </p:nvCxnSpPr>
            <p:spPr>
              <a:xfrm>
                <a:off x="2843808" y="3429000"/>
                <a:ext cx="144016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/>
              <p:cNvCxnSpPr/>
              <p:nvPr/>
            </p:nvCxnSpPr>
            <p:spPr>
              <a:xfrm>
                <a:off x="2987824" y="3284984"/>
                <a:ext cx="0" cy="144016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reto 17"/>
              <p:cNvCxnSpPr/>
              <p:nvPr/>
            </p:nvCxnSpPr>
            <p:spPr>
              <a:xfrm>
                <a:off x="2987824" y="3284984"/>
                <a:ext cx="144016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CaixaDeTexto 22"/>
            <p:cNvSpPr txBox="1"/>
            <p:nvPr/>
          </p:nvSpPr>
          <p:spPr>
            <a:xfrm>
              <a:off x="1259632" y="22048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X</a:t>
              </a:r>
              <a:endParaRPr lang="pt-BR" b="1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4139952" y="2204864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Y</a:t>
              </a:r>
              <a:endParaRPr lang="pt-BR" b="1" dirty="0"/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403648" y="1628800"/>
            <a:ext cx="2897180" cy="792088"/>
            <a:chOff x="5148064" y="1916832"/>
            <a:chExt cx="3185212" cy="1008112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6012160" y="1916832"/>
              <a:ext cx="14401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i="1" dirty="0" smtClean="0"/>
                <a:t>f</a:t>
              </a:r>
              <a:endParaRPr lang="pt-BR" sz="4000" i="1" dirty="0"/>
            </a:p>
          </p:txBody>
        </p:sp>
        <p:cxnSp>
          <p:nvCxnSpPr>
            <p:cNvPr id="12" name="Conector de seta reta 11"/>
            <p:cNvCxnSpPr>
              <a:endCxn id="11" idx="1"/>
            </p:cNvCxnSpPr>
            <p:nvPr/>
          </p:nvCxnSpPr>
          <p:spPr>
            <a:xfrm>
              <a:off x="5436096" y="2420888"/>
              <a:ext cx="57606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/>
            <p:nvPr/>
          </p:nvCxnSpPr>
          <p:spPr>
            <a:xfrm>
              <a:off x="7452320" y="2420888"/>
              <a:ext cx="57606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orma livre 21"/>
            <p:cNvSpPr/>
            <p:nvPr/>
          </p:nvSpPr>
          <p:spPr>
            <a:xfrm>
              <a:off x="6732240" y="2564904"/>
              <a:ext cx="190500" cy="157162"/>
            </a:xfrm>
            <a:custGeom>
              <a:avLst/>
              <a:gdLst>
                <a:gd name="connsiteX0" fmla="*/ 0 w 190500"/>
                <a:gd name="connsiteY0" fmla="*/ 157162 h 157162"/>
                <a:gd name="connsiteX1" fmla="*/ 60325 w 190500"/>
                <a:gd name="connsiteY1" fmla="*/ 1587 h 157162"/>
                <a:gd name="connsiteX2" fmla="*/ 139700 w 190500"/>
                <a:gd name="connsiteY2" fmla="*/ 147637 h 157162"/>
                <a:gd name="connsiteX3" fmla="*/ 190500 w 190500"/>
                <a:gd name="connsiteY3" fmla="*/ 30162 h 15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0" h="157162">
                  <a:moveTo>
                    <a:pt x="0" y="157162"/>
                  </a:moveTo>
                  <a:cubicBezTo>
                    <a:pt x="18521" y="80168"/>
                    <a:pt x="37042" y="3175"/>
                    <a:pt x="60325" y="1587"/>
                  </a:cubicBezTo>
                  <a:cubicBezTo>
                    <a:pt x="83608" y="0"/>
                    <a:pt x="118004" y="142875"/>
                    <a:pt x="139700" y="147637"/>
                  </a:cubicBezTo>
                  <a:cubicBezTo>
                    <a:pt x="161396" y="152399"/>
                    <a:pt x="175948" y="91280"/>
                    <a:pt x="190500" y="30162"/>
                  </a:cubicBezTo>
                </a:path>
              </a:pathLst>
            </a:cu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5148064" y="22048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X</a:t>
              </a:r>
              <a:endParaRPr lang="pt-BR" b="1" dirty="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8028384" y="2204864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Y</a:t>
              </a:r>
              <a:endParaRPr lang="pt-BR" b="1" dirty="0"/>
            </a:p>
          </p:txBody>
        </p:sp>
      </p:grpSp>
      <p:cxnSp>
        <p:nvCxnSpPr>
          <p:cNvPr id="29" name="Conector reto 28"/>
          <p:cNvCxnSpPr/>
          <p:nvPr/>
        </p:nvCxnSpPr>
        <p:spPr>
          <a:xfrm>
            <a:off x="4788024" y="1628800"/>
            <a:ext cx="0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upo 68"/>
          <p:cNvGrpSpPr/>
          <p:nvPr/>
        </p:nvGrpSpPr>
        <p:grpSpPr>
          <a:xfrm>
            <a:off x="755576" y="2195572"/>
            <a:ext cx="3934018" cy="2025516"/>
            <a:chOff x="755576" y="2780928"/>
            <a:chExt cx="3934018" cy="2025516"/>
          </a:xfrm>
        </p:grpSpPr>
        <p:sp>
          <p:nvSpPr>
            <p:cNvPr id="35" name="CaixaDeTexto 34"/>
            <p:cNvSpPr txBox="1"/>
            <p:nvPr/>
          </p:nvSpPr>
          <p:spPr>
            <a:xfrm>
              <a:off x="755576" y="2780928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grpSp>
          <p:nvGrpSpPr>
            <p:cNvPr id="53" name="Grupo 52"/>
            <p:cNvGrpSpPr/>
            <p:nvPr/>
          </p:nvGrpSpPr>
          <p:grpSpPr>
            <a:xfrm>
              <a:off x="971600" y="2924944"/>
              <a:ext cx="3717994" cy="1881500"/>
              <a:chOff x="971600" y="3212976"/>
              <a:chExt cx="3717994" cy="1881500"/>
            </a:xfrm>
          </p:grpSpPr>
          <p:cxnSp>
            <p:nvCxnSpPr>
              <p:cNvPr id="37" name="Conector de seta reta 36"/>
              <p:cNvCxnSpPr/>
              <p:nvPr/>
            </p:nvCxnSpPr>
            <p:spPr>
              <a:xfrm>
                <a:off x="971600" y="4725144"/>
                <a:ext cx="352839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e seta reta 37"/>
              <p:cNvCxnSpPr/>
              <p:nvPr/>
            </p:nvCxnSpPr>
            <p:spPr>
              <a:xfrm flipV="1">
                <a:off x="1115616" y="3212976"/>
                <a:ext cx="0" cy="165618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38"/>
              <p:cNvCxnSpPr/>
              <p:nvPr/>
            </p:nvCxnSpPr>
            <p:spPr>
              <a:xfrm>
                <a:off x="147565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39"/>
              <p:cNvCxnSpPr/>
              <p:nvPr/>
            </p:nvCxnSpPr>
            <p:spPr>
              <a:xfrm>
                <a:off x="183569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/>
              <p:cNvCxnSpPr/>
              <p:nvPr/>
            </p:nvCxnSpPr>
            <p:spPr>
              <a:xfrm>
                <a:off x="219573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1"/>
              <p:cNvCxnSpPr/>
              <p:nvPr/>
            </p:nvCxnSpPr>
            <p:spPr>
              <a:xfrm>
                <a:off x="255577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2"/>
              <p:cNvCxnSpPr/>
              <p:nvPr/>
            </p:nvCxnSpPr>
            <p:spPr>
              <a:xfrm>
                <a:off x="291581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3"/>
              <p:cNvCxnSpPr/>
              <p:nvPr/>
            </p:nvCxnSpPr>
            <p:spPr>
              <a:xfrm>
                <a:off x="327585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44"/>
              <p:cNvCxnSpPr/>
              <p:nvPr/>
            </p:nvCxnSpPr>
            <p:spPr>
              <a:xfrm>
                <a:off x="363589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5"/>
              <p:cNvCxnSpPr/>
              <p:nvPr/>
            </p:nvCxnSpPr>
            <p:spPr>
              <a:xfrm>
                <a:off x="399593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6"/>
              <p:cNvCxnSpPr/>
              <p:nvPr/>
            </p:nvCxnSpPr>
            <p:spPr>
              <a:xfrm>
                <a:off x="435597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CaixaDeTexto 33"/>
              <p:cNvSpPr txBox="1"/>
              <p:nvPr/>
            </p:nvSpPr>
            <p:spPr>
              <a:xfrm>
                <a:off x="4427984" y="4725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t</a:t>
                </a:r>
                <a:endParaRPr lang="pt-BR" dirty="0"/>
              </a:p>
            </p:txBody>
          </p:sp>
          <p:cxnSp>
            <p:nvCxnSpPr>
              <p:cNvPr id="36" name="Conector reto 35"/>
              <p:cNvCxnSpPr/>
              <p:nvPr/>
            </p:nvCxnSpPr>
            <p:spPr>
              <a:xfrm>
                <a:off x="971600" y="4005064"/>
                <a:ext cx="367240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upo 69"/>
          <p:cNvGrpSpPr/>
          <p:nvPr/>
        </p:nvGrpSpPr>
        <p:grpSpPr>
          <a:xfrm>
            <a:off x="4860032" y="2195572"/>
            <a:ext cx="3862010" cy="2025516"/>
            <a:chOff x="4860032" y="2780928"/>
            <a:chExt cx="3862010" cy="2025516"/>
          </a:xfrm>
        </p:grpSpPr>
        <p:grpSp>
          <p:nvGrpSpPr>
            <p:cNvPr id="54" name="Grupo 53"/>
            <p:cNvGrpSpPr/>
            <p:nvPr/>
          </p:nvGrpSpPr>
          <p:grpSpPr>
            <a:xfrm>
              <a:off x="5004048" y="2924944"/>
              <a:ext cx="3717994" cy="1881500"/>
              <a:chOff x="971600" y="3212976"/>
              <a:chExt cx="3717994" cy="1881500"/>
            </a:xfrm>
          </p:grpSpPr>
          <p:cxnSp>
            <p:nvCxnSpPr>
              <p:cNvPr id="55" name="Conector de seta reta 54"/>
              <p:cNvCxnSpPr/>
              <p:nvPr/>
            </p:nvCxnSpPr>
            <p:spPr>
              <a:xfrm>
                <a:off x="971600" y="4725144"/>
                <a:ext cx="352839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e seta reta 55"/>
              <p:cNvCxnSpPr/>
              <p:nvPr/>
            </p:nvCxnSpPr>
            <p:spPr>
              <a:xfrm flipV="1">
                <a:off x="1115616" y="3212976"/>
                <a:ext cx="0" cy="165618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to 56"/>
              <p:cNvCxnSpPr/>
              <p:nvPr/>
            </p:nvCxnSpPr>
            <p:spPr>
              <a:xfrm>
                <a:off x="147565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to 57"/>
              <p:cNvCxnSpPr/>
              <p:nvPr/>
            </p:nvCxnSpPr>
            <p:spPr>
              <a:xfrm>
                <a:off x="183569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ector reto 58"/>
              <p:cNvCxnSpPr/>
              <p:nvPr/>
            </p:nvCxnSpPr>
            <p:spPr>
              <a:xfrm>
                <a:off x="219573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to 59"/>
              <p:cNvCxnSpPr/>
              <p:nvPr/>
            </p:nvCxnSpPr>
            <p:spPr>
              <a:xfrm>
                <a:off x="255577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to 60"/>
              <p:cNvCxnSpPr/>
              <p:nvPr/>
            </p:nvCxnSpPr>
            <p:spPr>
              <a:xfrm>
                <a:off x="291581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to 61"/>
              <p:cNvCxnSpPr/>
              <p:nvPr/>
            </p:nvCxnSpPr>
            <p:spPr>
              <a:xfrm>
                <a:off x="327585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to 62"/>
              <p:cNvCxnSpPr/>
              <p:nvPr/>
            </p:nvCxnSpPr>
            <p:spPr>
              <a:xfrm>
                <a:off x="363589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to 63"/>
              <p:cNvCxnSpPr/>
              <p:nvPr/>
            </p:nvCxnSpPr>
            <p:spPr>
              <a:xfrm>
                <a:off x="399593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to 64"/>
              <p:cNvCxnSpPr/>
              <p:nvPr/>
            </p:nvCxnSpPr>
            <p:spPr>
              <a:xfrm>
                <a:off x="4355976" y="3429000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CaixaDeTexto 65"/>
              <p:cNvSpPr txBox="1"/>
              <p:nvPr/>
            </p:nvSpPr>
            <p:spPr>
              <a:xfrm>
                <a:off x="4427984" y="4725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t</a:t>
                </a:r>
                <a:endParaRPr lang="pt-BR" dirty="0"/>
              </a:p>
            </p:txBody>
          </p:sp>
          <p:cxnSp>
            <p:nvCxnSpPr>
              <p:cNvPr id="67" name="Conector reto 66"/>
              <p:cNvCxnSpPr/>
              <p:nvPr/>
            </p:nvCxnSpPr>
            <p:spPr>
              <a:xfrm>
                <a:off x="971600" y="4005064"/>
                <a:ext cx="367240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CaixaDeTexto 67"/>
            <p:cNvSpPr txBox="1"/>
            <p:nvPr/>
          </p:nvSpPr>
          <p:spPr>
            <a:xfrm>
              <a:off x="4860032" y="2780928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</p:grpSp>
      <p:sp>
        <p:nvSpPr>
          <p:cNvPr id="71" name="Forma livre 70"/>
          <p:cNvSpPr/>
          <p:nvPr/>
        </p:nvSpPr>
        <p:spPr>
          <a:xfrm>
            <a:off x="1117600" y="2890211"/>
            <a:ext cx="3371850" cy="977900"/>
          </a:xfrm>
          <a:custGeom>
            <a:avLst/>
            <a:gdLst>
              <a:gd name="connsiteX0" fmla="*/ 0 w 3371850"/>
              <a:gd name="connsiteY0" fmla="*/ 950383 h 977900"/>
              <a:gd name="connsiteX1" fmla="*/ 241300 w 3371850"/>
              <a:gd name="connsiteY1" fmla="*/ 4233 h 977900"/>
              <a:gd name="connsiteX2" fmla="*/ 501650 w 3371850"/>
              <a:gd name="connsiteY2" fmla="*/ 975783 h 977900"/>
              <a:gd name="connsiteX3" fmla="*/ 787400 w 3371850"/>
              <a:gd name="connsiteY3" fmla="*/ 10583 h 977900"/>
              <a:gd name="connsiteX4" fmla="*/ 996950 w 3371850"/>
              <a:gd name="connsiteY4" fmla="*/ 975783 h 977900"/>
              <a:gd name="connsiteX5" fmla="*/ 1651000 w 3371850"/>
              <a:gd name="connsiteY5" fmla="*/ 23283 h 977900"/>
              <a:gd name="connsiteX6" fmla="*/ 2286000 w 3371850"/>
              <a:gd name="connsiteY6" fmla="*/ 950383 h 977900"/>
              <a:gd name="connsiteX7" fmla="*/ 2413000 w 3371850"/>
              <a:gd name="connsiteY7" fmla="*/ 118533 h 977900"/>
              <a:gd name="connsiteX8" fmla="*/ 2736850 w 3371850"/>
              <a:gd name="connsiteY8" fmla="*/ 975783 h 977900"/>
              <a:gd name="connsiteX9" fmla="*/ 2965450 w 3371850"/>
              <a:gd name="connsiteY9" fmla="*/ 118533 h 977900"/>
              <a:gd name="connsiteX10" fmla="*/ 3143250 w 3371850"/>
              <a:gd name="connsiteY10" fmla="*/ 956733 h 977900"/>
              <a:gd name="connsiteX11" fmla="*/ 3371850 w 3371850"/>
              <a:gd name="connsiteY11" fmla="*/ 201083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71850" h="977900">
                <a:moveTo>
                  <a:pt x="0" y="950383"/>
                </a:moveTo>
                <a:cubicBezTo>
                  <a:pt x="78846" y="475191"/>
                  <a:pt x="157692" y="0"/>
                  <a:pt x="241300" y="4233"/>
                </a:cubicBezTo>
                <a:cubicBezTo>
                  <a:pt x="324908" y="8466"/>
                  <a:pt x="410633" y="974725"/>
                  <a:pt x="501650" y="975783"/>
                </a:cubicBezTo>
                <a:cubicBezTo>
                  <a:pt x="592667" y="976841"/>
                  <a:pt x="704850" y="10583"/>
                  <a:pt x="787400" y="10583"/>
                </a:cubicBezTo>
                <a:cubicBezTo>
                  <a:pt x="869950" y="10583"/>
                  <a:pt x="853017" y="973666"/>
                  <a:pt x="996950" y="975783"/>
                </a:cubicBezTo>
                <a:cubicBezTo>
                  <a:pt x="1140883" y="977900"/>
                  <a:pt x="1436158" y="27516"/>
                  <a:pt x="1651000" y="23283"/>
                </a:cubicBezTo>
                <a:cubicBezTo>
                  <a:pt x="1865842" y="19050"/>
                  <a:pt x="2159000" y="934508"/>
                  <a:pt x="2286000" y="950383"/>
                </a:cubicBezTo>
                <a:cubicBezTo>
                  <a:pt x="2413000" y="966258"/>
                  <a:pt x="2337858" y="114300"/>
                  <a:pt x="2413000" y="118533"/>
                </a:cubicBezTo>
                <a:cubicBezTo>
                  <a:pt x="2488142" y="122766"/>
                  <a:pt x="2644775" y="975783"/>
                  <a:pt x="2736850" y="975783"/>
                </a:cubicBezTo>
                <a:cubicBezTo>
                  <a:pt x="2828925" y="975783"/>
                  <a:pt x="2897717" y="121708"/>
                  <a:pt x="2965450" y="118533"/>
                </a:cubicBezTo>
                <a:cubicBezTo>
                  <a:pt x="3033183" y="115358"/>
                  <a:pt x="3075517" y="942975"/>
                  <a:pt x="3143250" y="956733"/>
                </a:cubicBezTo>
                <a:cubicBezTo>
                  <a:pt x="3210983" y="970491"/>
                  <a:pt x="3291416" y="585787"/>
                  <a:pt x="3371850" y="20108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Forma livre 71"/>
          <p:cNvSpPr/>
          <p:nvPr/>
        </p:nvSpPr>
        <p:spPr>
          <a:xfrm>
            <a:off x="5148064" y="2915652"/>
            <a:ext cx="3371850" cy="977900"/>
          </a:xfrm>
          <a:custGeom>
            <a:avLst/>
            <a:gdLst>
              <a:gd name="connsiteX0" fmla="*/ 0 w 3371850"/>
              <a:gd name="connsiteY0" fmla="*/ 950383 h 977900"/>
              <a:gd name="connsiteX1" fmla="*/ 241300 w 3371850"/>
              <a:gd name="connsiteY1" fmla="*/ 4233 h 977900"/>
              <a:gd name="connsiteX2" fmla="*/ 501650 w 3371850"/>
              <a:gd name="connsiteY2" fmla="*/ 975783 h 977900"/>
              <a:gd name="connsiteX3" fmla="*/ 787400 w 3371850"/>
              <a:gd name="connsiteY3" fmla="*/ 10583 h 977900"/>
              <a:gd name="connsiteX4" fmla="*/ 996950 w 3371850"/>
              <a:gd name="connsiteY4" fmla="*/ 975783 h 977900"/>
              <a:gd name="connsiteX5" fmla="*/ 1651000 w 3371850"/>
              <a:gd name="connsiteY5" fmla="*/ 23283 h 977900"/>
              <a:gd name="connsiteX6" fmla="*/ 2286000 w 3371850"/>
              <a:gd name="connsiteY6" fmla="*/ 950383 h 977900"/>
              <a:gd name="connsiteX7" fmla="*/ 2413000 w 3371850"/>
              <a:gd name="connsiteY7" fmla="*/ 118533 h 977900"/>
              <a:gd name="connsiteX8" fmla="*/ 2736850 w 3371850"/>
              <a:gd name="connsiteY8" fmla="*/ 975783 h 977900"/>
              <a:gd name="connsiteX9" fmla="*/ 2965450 w 3371850"/>
              <a:gd name="connsiteY9" fmla="*/ 118533 h 977900"/>
              <a:gd name="connsiteX10" fmla="*/ 3143250 w 3371850"/>
              <a:gd name="connsiteY10" fmla="*/ 956733 h 977900"/>
              <a:gd name="connsiteX11" fmla="*/ 3371850 w 3371850"/>
              <a:gd name="connsiteY11" fmla="*/ 201083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71850" h="977900">
                <a:moveTo>
                  <a:pt x="0" y="950383"/>
                </a:moveTo>
                <a:cubicBezTo>
                  <a:pt x="78846" y="475191"/>
                  <a:pt x="157692" y="0"/>
                  <a:pt x="241300" y="4233"/>
                </a:cubicBezTo>
                <a:cubicBezTo>
                  <a:pt x="324908" y="8466"/>
                  <a:pt x="410633" y="974725"/>
                  <a:pt x="501650" y="975783"/>
                </a:cubicBezTo>
                <a:cubicBezTo>
                  <a:pt x="592667" y="976841"/>
                  <a:pt x="704850" y="10583"/>
                  <a:pt x="787400" y="10583"/>
                </a:cubicBezTo>
                <a:cubicBezTo>
                  <a:pt x="869950" y="10583"/>
                  <a:pt x="853017" y="973666"/>
                  <a:pt x="996950" y="975783"/>
                </a:cubicBezTo>
                <a:cubicBezTo>
                  <a:pt x="1140883" y="977900"/>
                  <a:pt x="1436158" y="27516"/>
                  <a:pt x="1651000" y="23283"/>
                </a:cubicBezTo>
                <a:cubicBezTo>
                  <a:pt x="1865842" y="19050"/>
                  <a:pt x="2159000" y="934508"/>
                  <a:pt x="2286000" y="950383"/>
                </a:cubicBezTo>
                <a:cubicBezTo>
                  <a:pt x="2413000" y="966258"/>
                  <a:pt x="2337858" y="114300"/>
                  <a:pt x="2413000" y="118533"/>
                </a:cubicBezTo>
                <a:cubicBezTo>
                  <a:pt x="2488142" y="122766"/>
                  <a:pt x="2644775" y="975783"/>
                  <a:pt x="2736850" y="975783"/>
                </a:cubicBezTo>
                <a:cubicBezTo>
                  <a:pt x="2828925" y="975783"/>
                  <a:pt x="2897717" y="121708"/>
                  <a:pt x="2965450" y="118533"/>
                </a:cubicBezTo>
                <a:cubicBezTo>
                  <a:pt x="3033183" y="115358"/>
                  <a:pt x="3075517" y="942975"/>
                  <a:pt x="3143250" y="956733"/>
                </a:cubicBezTo>
                <a:cubicBezTo>
                  <a:pt x="3210983" y="970491"/>
                  <a:pt x="3291416" y="585787"/>
                  <a:pt x="3371850" y="201083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6" name="Conector reto 75"/>
          <p:cNvCxnSpPr/>
          <p:nvPr/>
        </p:nvCxnSpPr>
        <p:spPr>
          <a:xfrm>
            <a:off x="5148064" y="385175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>
            <a:off x="5868144" y="3131676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/>
          <p:nvPr/>
        </p:nvCxnSpPr>
        <p:spPr>
          <a:xfrm>
            <a:off x="5508104" y="385175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>
            <a:off x="5868144" y="313167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/>
          <p:nvPr/>
        </p:nvCxnSpPr>
        <p:spPr>
          <a:xfrm>
            <a:off x="6228184" y="385175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>
            <a:off x="6228184" y="3131676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>
            <a:off x="7308304" y="3131676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>
            <a:off x="6588224" y="313167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>
            <a:off x="6948264" y="313167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7308304" y="385175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7668344" y="385175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/>
          <p:cNvCxnSpPr/>
          <p:nvPr/>
        </p:nvCxnSpPr>
        <p:spPr>
          <a:xfrm>
            <a:off x="8028384" y="3851756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/>
          <p:nvPr/>
        </p:nvCxnSpPr>
        <p:spPr>
          <a:xfrm>
            <a:off x="6588224" y="3131676"/>
            <a:ext cx="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4149080"/>
            <a:ext cx="3384550" cy="1977083"/>
          </a:xfrm>
        </p:spPr>
        <p:txBody>
          <a:bodyPr>
            <a:normAutofit/>
          </a:bodyPr>
          <a:lstStyle/>
          <a:p>
            <a:r>
              <a:rPr lang="pt-BR" sz="2000" dirty="0" smtClean="0"/>
              <a:t>Infinitos possíveis valores mensuráveis a qualquer momento;</a:t>
            </a:r>
          </a:p>
          <a:p>
            <a:r>
              <a:rPr lang="pt-BR" sz="2000" dirty="0" smtClean="0"/>
              <a:t>Complexo;</a:t>
            </a:r>
          </a:p>
          <a:p>
            <a:r>
              <a:rPr lang="pt-BR" sz="2000" dirty="0" smtClean="0"/>
              <a:t>Suscetível a ruídos.</a:t>
            </a:r>
            <a:endParaRPr lang="pt-BR" sz="2000" dirty="0"/>
          </a:p>
        </p:txBody>
      </p:sp>
      <p:sp>
        <p:nvSpPr>
          <p:cNvPr id="92" name="Espaço Reservado para Conteúdo 2"/>
          <p:cNvSpPr>
            <a:spLocks noGrp="1"/>
          </p:cNvSpPr>
          <p:nvPr>
            <p:ph idx="1"/>
          </p:nvPr>
        </p:nvSpPr>
        <p:spPr>
          <a:xfrm>
            <a:off x="5004048" y="4149080"/>
            <a:ext cx="3960440" cy="1905248"/>
          </a:xfrm>
        </p:spPr>
        <p:txBody>
          <a:bodyPr>
            <a:noAutofit/>
          </a:bodyPr>
          <a:lstStyle/>
          <a:p>
            <a:r>
              <a:rPr lang="pt-BR" sz="2000" dirty="0" smtClean="0"/>
              <a:t>N</a:t>
            </a:r>
            <a:r>
              <a:rPr lang="pt-BR" sz="2000" baseline="30000" dirty="0" smtClean="0"/>
              <a:t>o</a:t>
            </a:r>
            <a:r>
              <a:rPr lang="pt-BR" sz="2000" dirty="0" smtClean="0"/>
              <a:t> de possíveis valores finito, mensuráveis em intervalos específicos;</a:t>
            </a:r>
          </a:p>
          <a:p>
            <a:r>
              <a:rPr lang="pt-BR" sz="2000" dirty="0" smtClean="0"/>
              <a:t>Relativamente simples;</a:t>
            </a:r>
          </a:p>
          <a:p>
            <a:r>
              <a:rPr lang="pt-BR" sz="2000" dirty="0" smtClean="0"/>
              <a:t>Tolerância a ruídos.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GSI008 – Sistemas Digitais</a:t>
            </a:r>
          </a:p>
          <a:p>
            <a:r>
              <a:rPr lang="pt-BR" dirty="0" smtClean="0"/>
              <a:t>Fundamentação básica acerca da eletrônica digital que rege todos os processos computacionais;</a:t>
            </a:r>
          </a:p>
          <a:p>
            <a:r>
              <a:rPr lang="pt-BR" dirty="0" smtClean="0"/>
              <a:t>Entendimento deste conteúdo facilitará o aprendizado dos demais conteúdos previstos no curso de BSI.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Lógica e Matemática Digital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dois valores lógicos (0’s e 1’s)</a:t>
            </a:r>
          </a:p>
          <a:p>
            <a:r>
              <a:rPr lang="pt-BR" dirty="0" smtClean="0"/>
              <a:t>Como representar quantidades apenas com 0’s e 1’s?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/>
              <a:t>Próximas Aulas:</a:t>
            </a:r>
          </a:p>
          <a:p>
            <a:pPr>
              <a:buNone/>
            </a:pPr>
            <a:r>
              <a:rPr lang="pt-BR" dirty="0" err="1" smtClean="0"/>
              <a:t>Lab</a:t>
            </a:r>
            <a:r>
              <a:rPr lang="pt-BR" dirty="0" smtClean="0"/>
              <a:t>:		Eletrônica básica</a:t>
            </a:r>
          </a:p>
          <a:p>
            <a:pPr>
              <a:buNone/>
            </a:pPr>
            <a:r>
              <a:rPr lang="pt-BR" dirty="0" smtClean="0"/>
              <a:t>Teoria:	Sistemas Numéricos Posicionais!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Leitura: (</a:t>
            </a:r>
            <a:r>
              <a:rPr lang="pt-BR" dirty="0" err="1" smtClean="0"/>
              <a:t>Tocci</a:t>
            </a:r>
            <a:r>
              <a:rPr lang="pt-BR" dirty="0" smtClean="0"/>
              <a:t>) 1.1 até 1.3 (</a:t>
            </a:r>
            <a:r>
              <a:rPr lang="pt-BR" dirty="0" err="1" smtClean="0"/>
              <a:t>pgs</a:t>
            </a:r>
            <a:r>
              <a:rPr lang="pt-BR" dirty="0" smtClean="0"/>
              <a:t>. 1-9)</a:t>
            </a:r>
          </a:p>
          <a:p>
            <a:r>
              <a:rPr lang="pt-BR" dirty="0" smtClean="0"/>
              <a:t>Exercícios: (</a:t>
            </a:r>
            <a:r>
              <a:rPr lang="pt-BR" dirty="0" err="1" smtClean="0"/>
              <a:t>Tocci</a:t>
            </a:r>
            <a:r>
              <a:rPr lang="pt-BR" dirty="0" smtClean="0"/>
              <a:t>): 	</a:t>
            </a:r>
            <a:r>
              <a:rPr lang="pt-BR" smtClean="0"/>
              <a:t>E={1.2, 1.2}</a:t>
            </a:r>
            <a:r>
              <a:rPr lang="pt-BR" sz="1800" smtClean="0"/>
              <a:t> </a:t>
            </a:r>
            <a:endParaRPr lang="pt-BR" sz="1800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136904" cy="4853136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Três provas (P</a:t>
            </a:r>
            <a:r>
              <a:rPr lang="pt-BR" sz="2800" baseline="-25000" dirty="0" smtClean="0"/>
              <a:t>1</a:t>
            </a:r>
            <a:r>
              <a:rPr lang="pt-BR" sz="2800" dirty="0" smtClean="0"/>
              <a:t> , P</a:t>
            </a:r>
            <a:r>
              <a:rPr lang="pt-BR" sz="2800" baseline="-25000" dirty="0" smtClean="0"/>
              <a:t>2 </a:t>
            </a:r>
            <a:r>
              <a:rPr lang="pt-BR" sz="2800" dirty="0" smtClean="0"/>
              <a:t>e P</a:t>
            </a:r>
            <a:r>
              <a:rPr lang="pt-BR" sz="2800" baseline="-25000" dirty="0" smtClean="0"/>
              <a:t>3</a:t>
            </a:r>
            <a:r>
              <a:rPr lang="pt-BR" sz="2800" dirty="0" smtClean="0"/>
              <a:t> )valendo </a:t>
            </a:r>
            <a:r>
              <a:rPr lang="pt-BR" sz="2800" i="1" dirty="0" smtClean="0"/>
              <a:t>30% da nota final, cada;</a:t>
            </a:r>
            <a:endParaRPr lang="pt-BR" sz="2800" dirty="0" smtClean="0"/>
          </a:p>
          <a:p>
            <a:r>
              <a:rPr lang="pt-BR" sz="2800" dirty="0" smtClean="0"/>
              <a:t>10% da nota será atribuída as listas de exercícios e roteiros de laboratório;</a:t>
            </a:r>
          </a:p>
          <a:p>
            <a:r>
              <a:rPr lang="pt-BR" sz="2800" dirty="0" smtClean="0"/>
              <a:t>A nota final para o aluno é calculada pela seguinte equação: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Uma prova substitutiva será aplicada para os alunos que se enquadrarem nos casos previstos nas normas de graduação.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Duarte Abdala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Daniel\Dropbox\lectures\GSI008_2013_2\N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789040"/>
            <a:ext cx="531197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Acessíveis a partir de:</a:t>
            </a:r>
            <a:br>
              <a:rPr lang="pt-BR" dirty="0" smtClean="0"/>
            </a:br>
            <a:r>
              <a:rPr lang="pt-BR" dirty="0" smtClean="0">
                <a:hlinkClick r:id="rId2"/>
              </a:rPr>
              <a:t>www.facom.ufu.br/~abdala/GSI008</a:t>
            </a:r>
            <a:endParaRPr lang="pt-BR" dirty="0" smtClean="0"/>
          </a:p>
          <a:p>
            <a:r>
              <a:rPr lang="pt-BR" dirty="0" smtClean="0"/>
              <a:t>Imprimir o roteiro antes de cada aula de laboratório;</a:t>
            </a:r>
          </a:p>
          <a:p>
            <a:r>
              <a:rPr lang="pt-BR" dirty="0" smtClean="0"/>
              <a:t>Entregar ao final da aula;</a:t>
            </a:r>
          </a:p>
          <a:p>
            <a:r>
              <a:rPr lang="pt-BR" dirty="0" smtClean="0"/>
              <a:t>Roteiros a mão não </a:t>
            </a:r>
            <a:r>
              <a:rPr lang="pt-BR" smtClean="0"/>
              <a:t>serão aceitos.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tângulo de cantos arredondados 151"/>
          <p:cNvSpPr/>
          <p:nvPr/>
        </p:nvSpPr>
        <p:spPr>
          <a:xfrm>
            <a:off x="2589684" y="4293096"/>
            <a:ext cx="1584176" cy="23762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1" name="Retângulo de cantos arredondados 150"/>
          <p:cNvSpPr/>
          <p:nvPr/>
        </p:nvSpPr>
        <p:spPr>
          <a:xfrm>
            <a:off x="899592" y="4293096"/>
            <a:ext cx="1584176" cy="23762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0" name="Retângulo de cantos arredondados 149"/>
          <p:cNvSpPr/>
          <p:nvPr/>
        </p:nvSpPr>
        <p:spPr>
          <a:xfrm>
            <a:off x="7596336" y="1556792"/>
            <a:ext cx="1440160" cy="23762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de Abstração em SD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3"/>
          </p:nvPr>
        </p:nvGraphicFramePr>
        <p:xfrm>
          <a:off x="1043608" y="2542024"/>
          <a:ext cx="115212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</a:tblGrid>
              <a:tr h="259229">
                <a:tc>
                  <a:txBody>
                    <a:bodyPr/>
                    <a:lstStyle/>
                    <a:p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0.1</a:t>
                      </a:r>
                      <a:endParaRPr lang="pt-BR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0.3</a:t>
                      </a:r>
                      <a:endParaRPr lang="pt-BR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0.4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43608" y="1628800"/>
            <a:ext cx="104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</a:rPr>
              <a:t>Natureza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27584" y="1916832"/>
            <a:ext cx="1570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observações e </a:t>
            </a:r>
          </a:p>
          <a:p>
            <a:r>
              <a:rPr lang="pt-BR" dirty="0" smtClean="0"/>
              <a:t>medidas</a:t>
            </a:r>
            <a:endParaRPr lang="pt-BR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2555776" y="1628800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627784" y="1628800"/>
            <a:ext cx="1207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</a:rPr>
              <a:t>Leis Físicas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843808" y="2060848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V= </a:t>
            </a:r>
            <a:r>
              <a:rPr lang="pt-BR" dirty="0" err="1" smtClean="0"/>
              <a:t>RxI</a:t>
            </a:r>
            <a:endParaRPr lang="pt-BR" dirty="0"/>
          </a:p>
        </p:txBody>
      </p:sp>
      <p:pic>
        <p:nvPicPr>
          <p:cNvPr id="9218" name="Picture 2" descr="\nabla \times \mathbf{E} = -\frac{\partial \mathbf{B}} {\partial t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08920"/>
            <a:ext cx="1219200" cy="409575"/>
          </a:xfrm>
          <a:prstGeom prst="rect">
            <a:avLst/>
          </a:prstGeom>
          <a:noFill/>
        </p:spPr>
      </p:pic>
      <p:cxnSp>
        <p:nvCxnSpPr>
          <p:cNvPr id="15" name="Conector reto 14"/>
          <p:cNvCxnSpPr/>
          <p:nvPr/>
        </p:nvCxnSpPr>
        <p:spPr>
          <a:xfrm>
            <a:off x="4211960" y="1628800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 explicativo em forma de nuvem 15"/>
          <p:cNvSpPr/>
          <p:nvPr/>
        </p:nvSpPr>
        <p:spPr>
          <a:xfrm>
            <a:off x="2555776" y="1628800"/>
            <a:ext cx="1656184" cy="1008112"/>
          </a:xfrm>
          <a:prstGeom prst="cloud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Equações de </a:t>
            </a:r>
            <a:r>
              <a:rPr lang="pt-BR" dirty="0" err="1" smtClean="0">
                <a:solidFill>
                  <a:schemeClr val="tx1"/>
                </a:solidFill>
              </a:rPr>
              <a:t>maxwell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751163" y="1628800"/>
            <a:ext cx="562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</a:rPr>
              <a:t>LDA</a:t>
            </a:r>
            <a:endParaRPr lang="pt-BR" b="1" dirty="0">
              <a:solidFill>
                <a:srgbClr val="00B050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5796136" y="1628800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upo 127"/>
          <p:cNvGrpSpPr/>
          <p:nvPr/>
        </p:nvGrpSpPr>
        <p:grpSpPr>
          <a:xfrm>
            <a:off x="4572000" y="2276872"/>
            <a:ext cx="936104" cy="88776"/>
            <a:chOff x="4572000" y="2980184"/>
            <a:chExt cx="936104" cy="88776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4572000" y="3060576"/>
              <a:ext cx="2880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 flipV="1">
              <a:off x="4860032" y="2988568"/>
              <a:ext cx="72008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V="1">
              <a:off x="5004048" y="2988568"/>
              <a:ext cx="72008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flipH="1" flipV="1">
              <a:off x="4923656" y="2980184"/>
              <a:ext cx="80392" cy="8039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/>
            <p:nvPr/>
          </p:nvCxnSpPr>
          <p:spPr>
            <a:xfrm flipH="1" flipV="1">
              <a:off x="5076056" y="2988568"/>
              <a:ext cx="80392" cy="8039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 flipV="1">
              <a:off x="5148064" y="2988568"/>
              <a:ext cx="72008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>
              <a:off x="5220072" y="2988568"/>
              <a:ext cx="2880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upo 141"/>
          <p:cNvGrpSpPr/>
          <p:nvPr/>
        </p:nvGrpSpPr>
        <p:grpSpPr>
          <a:xfrm>
            <a:off x="4716016" y="2564904"/>
            <a:ext cx="648072" cy="288032"/>
            <a:chOff x="4716016" y="2276872"/>
            <a:chExt cx="648072" cy="288032"/>
          </a:xfrm>
        </p:grpSpPr>
        <p:cxnSp>
          <p:nvCxnSpPr>
            <p:cNvPr id="22" name="Conector reto 21"/>
            <p:cNvCxnSpPr/>
            <p:nvPr/>
          </p:nvCxnSpPr>
          <p:spPr>
            <a:xfrm>
              <a:off x="5004048" y="2276872"/>
              <a:ext cx="0" cy="2880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5076056" y="2276872"/>
              <a:ext cx="0" cy="2880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>
              <a:off x="5076056" y="2420888"/>
              <a:ext cx="2880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>
              <a:off x="4716016" y="2420888"/>
              <a:ext cx="2880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Elipse 34"/>
          <p:cNvSpPr/>
          <p:nvPr/>
        </p:nvSpPr>
        <p:spPr>
          <a:xfrm>
            <a:off x="4860032" y="3501008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4" name="Grupo 43"/>
          <p:cNvGrpSpPr/>
          <p:nvPr/>
        </p:nvGrpSpPr>
        <p:grpSpPr>
          <a:xfrm>
            <a:off x="4932040" y="3645024"/>
            <a:ext cx="72008" cy="72008"/>
            <a:chOff x="4461318" y="3356992"/>
            <a:chExt cx="72008" cy="72008"/>
          </a:xfrm>
        </p:grpSpPr>
        <p:cxnSp>
          <p:nvCxnSpPr>
            <p:cNvPr id="37" name="Conector reto 36"/>
            <p:cNvCxnSpPr/>
            <p:nvPr/>
          </p:nvCxnSpPr>
          <p:spPr>
            <a:xfrm>
              <a:off x="4499992" y="3356992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4461318" y="3393285"/>
              <a:ext cx="720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Conector reto 44"/>
          <p:cNvCxnSpPr/>
          <p:nvPr/>
        </p:nvCxnSpPr>
        <p:spPr>
          <a:xfrm>
            <a:off x="5133778" y="3683120"/>
            <a:ext cx="720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endCxn id="35" idx="2"/>
          </p:cNvCxnSpPr>
          <p:nvPr/>
        </p:nvCxnSpPr>
        <p:spPr>
          <a:xfrm flipV="1">
            <a:off x="4639246" y="3681028"/>
            <a:ext cx="220786" cy="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>
            <a:stCxn id="35" idx="6"/>
          </p:cNvCxnSpPr>
          <p:nvPr/>
        </p:nvCxnSpPr>
        <p:spPr>
          <a:xfrm>
            <a:off x="5220072" y="3681028"/>
            <a:ext cx="214511" cy="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5868144" y="1628800"/>
            <a:ext cx="1302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</a:rPr>
              <a:t>transistores</a:t>
            </a:r>
            <a:endParaRPr lang="pt-BR" b="1" dirty="0">
              <a:solidFill>
                <a:srgbClr val="00B050"/>
              </a:solidFill>
            </a:endParaRPr>
          </a:p>
        </p:txBody>
      </p:sp>
      <p:cxnSp>
        <p:nvCxnSpPr>
          <p:cNvPr id="71" name="Conector reto 70"/>
          <p:cNvCxnSpPr/>
          <p:nvPr/>
        </p:nvCxnSpPr>
        <p:spPr>
          <a:xfrm>
            <a:off x="7524328" y="1628800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>
            <a:off x="2555776" y="386104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/>
          <p:cNvCxnSpPr/>
          <p:nvPr/>
        </p:nvCxnSpPr>
        <p:spPr>
          <a:xfrm>
            <a:off x="4211960" y="386104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>
            <a:off x="5796136" y="386104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/>
        </p:nvCxnSpPr>
        <p:spPr>
          <a:xfrm>
            <a:off x="7524328" y="3933056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>
            <a:off x="827584" y="422108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upo 91"/>
          <p:cNvGrpSpPr/>
          <p:nvPr/>
        </p:nvGrpSpPr>
        <p:grpSpPr>
          <a:xfrm>
            <a:off x="7812360" y="3140968"/>
            <a:ext cx="938485" cy="360040"/>
            <a:chOff x="7884368" y="3212976"/>
            <a:chExt cx="938485" cy="360040"/>
          </a:xfrm>
        </p:grpSpPr>
        <p:sp>
          <p:nvSpPr>
            <p:cNvPr id="80" name="Fluxograma: Atraso 79"/>
            <p:cNvSpPr/>
            <p:nvPr/>
          </p:nvSpPr>
          <p:spPr>
            <a:xfrm>
              <a:off x="8172400" y="3212976"/>
              <a:ext cx="360040" cy="36004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84" name="Conector reto 83"/>
            <p:cNvCxnSpPr/>
            <p:nvPr/>
          </p:nvCxnSpPr>
          <p:spPr>
            <a:xfrm>
              <a:off x="7884368" y="3284984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to 84"/>
            <p:cNvCxnSpPr/>
            <p:nvPr/>
          </p:nvCxnSpPr>
          <p:spPr>
            <a:xfrm>
              <a:off x="7884368" y="3501008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to 85"/>
            <p:cNvCxnSpPr/>
            <p:nvPr/>
          </p:nvCxnSpPr>
          <p:spPr>
            <a:xfrm>
              <a:off x="8534821" y="3390326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upo 90"/>
          <p:cNvGrpSpPr/>
          <p:nvPr/>
        </p:nvGrpSpPr>
        <p:grpSpPr>
          <a:xfrm>
            <a:off x="7812360" y="2564904"/>
            <a:ext cx="936104" cy="288032"/>
            <a:chOff x="7740352" y="2564904"/>
            <a:chExt cx="936104" cy="288032"/>
          </a:xfrm>
        </p:grpSpPr>
        <p:sp>
          <p:nvSpPr>
            <p:cNvPr id="87" name="Triângulo isósceles 86"/>
            <p:cNvSpPr/>
            <p:nvPr/>
          </p:nvSpPr>
          <p:spPr>
            <a:xfrm rot="5400000">
              <a:off x="8028384" y="2564904"/>
              <a:ext cx="288032" cy="28803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Elipse 87"/>
            <p:cNvSpPr/>
            <p:nvPr/>
          </p:nvSpPr>
          <p:spPr>
            <a:xfrm>
              <a:off x="8306892" y="267082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89" name="Conector reto 88"/>
            <p:cNvCxnSpPr/>
            <p:nvPr/>
          </p:nvCxnSpPr>
          <p:spPr>
            <a:xfrm>
              <a:off x="7740352" y="2708920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to 89"/>
            <p:cNvCxnSpPr/>
            <p:nvPr/>
          </p:nvCxnSpPr>
          <p:spPr>
            <a:xfrm>
              <a:off x="8388424" y="2708920"/>
              <a:ext cx="2880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CaixaDeTexto 92"/>
          <p:cNvSpPr txBox="1"/>
          <p:nvPr/>
        </p:nvSpPr>
        <p:spPr>
          <a:xfrm>
            <a:off x="899592" y="4221088"/>
            <a:ext cx="160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Abstração</a:t>
            </a:r>
          </a:p>
          <a:p>
            <a:pPr algn="ctr"/>
            <a:r>
              <a:rPr lang="pt-BR" b="1" dirty="0" err="1" smtClean="0">
                <a:solidFill>
                  <a:srgbClr val="00B050"/>
                </a:solidFill>
              </a:rPr>
              <a:t>Combinacional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94" name="CaixaDeTexto 93"/>
          <p:cNvSpPr txBox="1"/>
          <p:nvPr/>
        </p:nvSpPr>
        <p:spPr>
          <a:xfrm>
            <a:off x="7668344" y="1556792"/>
            <a:ext cx="1190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</a:rPr>
              <a:t>Abstração </a:t>
            </a:r>
          </a:p>
          <a:p>
            <a:pPr algn="ctr"/>
            <a:r>
              <a:rPr lang="pt-BR" b="1" dirty="0" smtClean="0">
                <a:solidFill>
                  <a:srgbClr val="00B050"/>
                </a:solidFill>
              </a:rPr>
              <a:t>Digital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95" name="CaixaDeTexto 94"/>
          <p:cNvSpPr txBox="1"/>
          <p:nvPr/>
        </p:nvSpPr>
        <p:spPr>
          <a:xfrm>
            <a:off x="2748936" y="4221088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Abstração</a:t>
            </a:r>
          </a:p>
          <a:p>
            <a:pPr algn="ctr"/>
            <a:r>
              <a:rPr lang="pt-BR" b="1" dirty="0" smtClean="0">
                <a:solidFill>
                  <a:srgbClr val="00B050"/>
                </a:solidFill>
              </a:rPr>
              <a:t>Sequencial</a:t>
            </a:r>
            <a:endParaRPr lang="pt-BR" b="1" dirty="0">
              <a:solidFill>
                <a:srgbClr val="00B050"/>
              </a:solidFill>
            </a:endParaRPr>
          </a:p>
        </p:txBody>
      </p:sp>
      <p:grpSp>
        <p:nvGrpSpPr>
          <p:cNvPr id="105" name="Grupo 104"/>
          <p:cNvGrpSpPr/>
          <p:nvPr/>
        </p:nvGrpSpPr>
        <p:grpSpPr>
          <a:xfrm>
            <a:off x="971600" y="5085184"/>
            <a:ext cx="1368152" cy="792088"/>
            <a:chOff x="971600" y="5301208"/>
            <a:chExt cx="1368152" cy="792088"/>
          </a:xfrm>
        </p:grpSpPr>
        <p:sp>
          <p:nvSpPr>
            <p:cNvPr id="96" name="Retângulo 95"/>
            <p:cNvSpPr/>
            <p:nvPr/>
          </p:nvSpPr>
          <p:spPr>
            <a:xfrm>
              <a:off x="1331640" y="5301208"/>
              <a:ext cx="720080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i="1" dirty="0" smtClean="0"/>
                <a:t>f</a:t>
              </a:r>
              <a:endParaRPr lang="pt-BR" i="1" dirty="0"/>
            </a:p>
          </p:txBody>
        </p:sp>
        <p:cxnSp>
          <p:nvCxnSpPr>
            <p:cNvPr id="98" name="Conector reto 97"/>
            <p:cNvCxnSpPr/>
            <p:nvPr/>
          </p:nvCxnSpPr>
          <p:spPr>
            <a:xfrm>
              <a:off x="971600" y="5445224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to 98"/>
            <p:cNvCxnSpPr/>
            <p:nvPr/>
          </p:nvCxnSpPr>
          <p:spPr>
            <a:xfrm>
              <a:off x="971600" y="5589240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to 99"/>
            <p:cNvCxnSpPr/>
            <p:nvPr/>
          </p:nvCxnSpPr>
          <p:spPr>
            <a:xfrm>
              <a:off x="1979712" y="5661248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to 100"/>
            <p:cNvCxnSpPr/>
            <p:nvPr/>
          </p:nvCxnSpPr>
          <p:spPr>
            <a:xfrm>
              <a:off x="971600" y="5949280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Elipse 101"/>
            <p:cNvSpPr/>
            <p:nvPr/>
          </p:nvSpPr>
          <p:spPr>
            <a:xfrm>
              <a:off x="1115616" y="5661248"/>
              <a:ext cx="45719" cy="457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3" name="Elipse 102"/>
            <p:cNvSpPr/>
            <p:nvPr/>
          </p:nvSpPr>
          <p:spPr>
            <a:xfrm>
              <a:off x="1115616" y="5733256"/>
              <a:ext cx="45719" cy="457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4" name="Elipse 103"/>
            <p:cNvSpPr/>
            <p:nvPr/>
          </p:nvSpPr>
          <p:spPr>
            <a:xfrm>
              <a:off x="1115616" y="5805264"/>
              <a:ext cx="45719" cy="457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3" name="Grupo 152"/>
          <p:cNvGrpSpPr/>
          <p:nvPr/>
        </p:nvGrpSpPr>
        <p:grpSpPr>
          <a:xfrm>
            <a:off x="2627784" y="5085184"/>
            <a:ext cx="1368152" cy="792088"/>
            <a:chOff x="2627784" y="5085184"/>
            <a:chExt cx="1368152" cy="792088"/>
          </a:xfrm>
        </p:grpSpPr>
        <p:sp>
          <p:nvSpPr>
            <p:cNvPr id="107" name="Retângulo 106"/>
            <p:cNvSpPr/>
            <p:nvPr/>
          </p:nvSpPr>
          <p:spPr>
            <a:xfrm>
              <a:off x="2987824" y="5085184"/>
              <a:ext cx="720080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i="1" dirty="0" smtClean="0"/>
                <a:t>f</a:t>
              </a:r>
              <a:endParaRPr lang="pt-BR" i="1" dirty="0"/>
            </a:p>
          </p:txBody>
        </p:sp>
        <p:cxnSp>
          <p:nvCxnSpPr>
            <p:cNvPr id="108" name="Conector reto 107"/>
            <p:cNvCxnSpPr/>
            <p:nvPr/>
          </p:nvCxnSpPr>
          <p:spPr>
            <a:xfrm>
              <a:off x="2627784" y="5229200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to 108"/>
            <p:cNvCxnSpPr/>
            <p:nvPr/>
          </p:nvCxnSpPr>
          <p:spPr>
            <a:xfrm>
              <a:off x="2627784" y="5373216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to 109"/>
            <p:cNvCxnSpPr/>
            <p:nvPr/>
          </p:nvCxnSpPr>
          <p:spPr>
            <a:xfrm>
              <a:off x="3635896" y="5445224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to 110"/>
            <p:cNvCxnSpPr/>
            <p:nvPr/>
          </p:nvCxnSpPr>
          <p:spPr>
            <a:xfrm>
              <a:off x="2627784" y="5733256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Elipse 111"/>
            <p:cNvSpPr/>
            <p:nvPr/>
          </p:nvSpPr>
          <p:spPr>
            <a:xfrm>
              <a:off x="2771800" y="5445224"/>
              <a:ext cx="45719" cy="457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3" name="Elipse 112"/>
            <p:cNvSpPr/>
            <p:nvPr/>
          </p:nvSpPr>
          <p:spPr>
            <a:xfrm>
              <a:off x="2771800" y="5517232"/>
              <a:ext cx="45719" cy="457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4" name="Elipse 113"/>
            <p:cNvSpPr/>
            <p:nvPr/>
          </p:nvSpPr>
          <p:spPr>
            <a:xfrm>
              <a:off x="2771800" y="5589240"/>
              <a:ext cx="45719" cy="457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5" name="Triângulo isósceles 114"/>
            <p:cNvSpPr/>
            <p:nvPr/>
          </p:nvSpPr>
          <p:spPr>
            <a:xfrm rot="5400000">
              <a:off x="2983062" y="5695581"/>
              <a:ext cx="83529" cy="720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4" name="Grupo 153"/>
          <p:cNvGrpSpPr/>
          <p:nvPr/>
        </p:nvGrpSpPr>
        <p:grpSpPr>
          <a:xfrm>
            <a:off x="2771800" y="6165304"/>
            <a:ext cx="1152128" cy="144016"/>
            <a:chOff x="2771800" y="6165304"/>
            <a:chExt cx="1152128" cy="144016"/>
          </a:xfrm>
        </p:grpSpPr>
        <p:cxnSp>
          <p:nvCxnSpPr>
            <p:cNvPr id="117" name="Conector reto 116"/>
            <p:cNvCxnSpPr/>
            <p:nvPr/>
          </p:nvCxnSpPr>
          <p:spPr>
            <a:xfrm>
              <a:off x="2771800" y="6309320"/>
              <a:ext cx="1440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to 118"/>
            <p:cNvCxnSpPr/>
            <p:nvPr/>
          </p:nvCxnSpPr>
          <p:spPr>
            <a:xfrm flipV="1">
              <a:off x="2915816" y="6165304"/>
              <a:ext cx="0" cy="1440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ector reto 128"/>
            <p:cNvCxnSpPr/>
            <p:nvPr/>
          </p:nvCxnSpPr>
          <p:spPr>
            <a:xfrm>
              <a:off x="2915816" y="6165304"/>
              <a:ext cx="1440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ector reto 129"/>
            <p:cNvCxnSpPr/>
            <p:nvPr/>
          </p:nvCxnSpPr>
          <p:spPr>
            <a:xfrm flipV="1">
              <a:off x="3059832" y="6165304"/>
              <a:ext cx="0" cy="1440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ector reto 130"/>
            <p:cNvCxnSpPr/>
            <p:nvPr/>
          </p:nvCxnSpPr>
          <p:spPr>
            <a:xfrm>
              <a:off x="3059832" y="6309320"/>
              <a:ext cx="1440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to 131"/>
            <p:cNvCxnSpPr/>
            <p:nvPr/>
          </p:nvCxnSpPr>
          <p:spPr>
            <a:xfrm flipV="1">
              <a:off x="3203848" y="6165304"/>
              <a:ext cx="0" cy="1440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to 132"/>
            <p:cNvCxnSpPr/>
            <p:nvPr/>
          </p:nvCxnSpPr>
          <p:spPr>
            <a:xfrm>
              <a:off x="3203848" y="6165304"/>
              <a:ext cx="1440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to 133"/>
            <p:cNvCxnSpPr/>
            <p:nvPr/>
          </p:nvCxnSpPr>
          <p:spPr>
            <a:xfrm flipV="1">
              <a:off x="3347864" y="6165304"/>
              <a:ext cx="0" cy="1440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to 134"/>
            <p:cNvCxnSpPr/>
            <p:nvPr/>
          </p:nvCxnSpPr>
          <p:spPr>
            <a:xfrm>
              <a:off x="3347864" y="6309320"/>
              <a:ext cx="1440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to 135"/>
            <p:cNvCxnSpPr/>
            <p:nvPr/>
          </p:nvCxnSpPr>
          <p:spPr>
            <a:xfrm flipV="1">
              <a:off x="3491880" y="6165304"/>
              <a:ext cx="0" cy="1440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to 136"/>
            <p:cNvCxnSpPr/>
            <p:nvPr/>
          </p:nvCxnSpPr>
          <p:spPr>
            <a:xfrm>
              <a:off x="3491880" y="6165304"/>
              <a:ext cx="1440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to 137"/>
            <p:cNvCxnSpPr/>
            <p:nvPr/>
          </p:nvCxnSpPr>
          <p:spPr>
            <a:xfrm flipV="1">
              <a:off x="3635896" y="6165304"/>
              <a:ext cx="0" cy="1440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to 138"/>
            <p:cNvCxnSpPr/>
            <p:nvPr/>
          </p:nvCxnSpPr>
          <p:spPr>
            <a:xfrm>
              <a:off x="3635896" y="6309320"/>
              <a:ext cx="1440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to 139"/>
            <p:cNvCxnSpPr/>
            <p:nvPr/>
          </p:nvCxnSpPr>
          <p:spPr>
            <a:xfrm flipV="1">
              <a:off x="3779912" y="6165304"/>
              <a:ext cx="0" cy="1440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ector reto 140"/>
            <p:cNvCxnSpPr/>
            <p:nvPr/>
          </p:nvCxnSpPr>
          <p:spPr>
            <a:xfrm>
              <a:off x="3779912" y="6165304"/>
              <a:ext cx="1440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CaixaDeTexto 143"/>
          <p:cNvSpPr txBox="1"/>
          <p:nvPr/>
        </p:nvSpPr>
        <p:spPr>
          <a:xfrm>
            <a:off x="4207498" y="4221088"/>
            <a:ext cx="1732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Abstração Conj. </a:t>
            </a:r>
          </a:p>
          <a:p>
            <a:pPr algn="ctr"/>
            <a:r>
              <a:rPr lang="pt-BR" b="1" dirty="0" smtClean="0">
                <a:solidFill>
                  <a:srgbClr val="00B050"/>
                </a:solidFill>
              </a:rPr>
              <a:t>de Instruções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146" name="CaixaDeTexto 145"/>
          <p:cNvSpPr txBox="1"/>
          <p:nvPr/>
        </p:nvSpPr>
        <p:spPr>
          <a:xfrm>
            <a:off x="5971153" y="4221088"/>
            <a:ext cx="1382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Abstração </a:t>
            </a:r>
          </a:p>
          <a:p>
            <a:pPr algn="ctr"/>
            <a:r>
              <a:rPr lang="pt-BR" b="1" dirty="0" smtClean="0">
                <a:solidFill>
                  <a:srgbClr val="00B050"/>
                </a:solidFill>
              </a:rPr>
              <a:t>Arquiteturas</a:t>
            </a:r>
            <a:endParaRPr lang="pt-BR" b="1" dirty="0">
              <a:solidFill>
                <a:srgbClr val="00B050"/>
              </a:solidFill>
            </a:endParaRPr>
          </a:p>
        </p:txBody>
      </p:sp>
      <p:pic>
        <p:nvPicPr>
          <p:cNvPr id="9222" name="Picture 6" descr="Ficheiro:Arquitetura de von Neuman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797152"/>
            <a:ext cx="1732248" cy="1649760"/>
          </a:xfrm>
          <a:prstGeom prst="rect">
            <a:avLst/>
          </a:prstGeom>
          <a:noFill/>
        </p:spPr>
      </p:pic>
      <p:sp>
        <p:nvSpPr>
          <p:cNvPr id="148" name="CaixaDeTexto 147"/>
          <p:cNvSpPr txBox="1"/>
          <p:nvPr/>
        </p:nvSpPr>
        <p:spPr>
          <a:xfrm>
            <a:off x="7668344" y="4293096"/>
            <a:ext cx="1244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Abstração </a:t>
            </a:r>
          </a:p>
          <a:p>
            <a:pPr algn="ctr"/>
            <a:r>
              <a:rPr lang="pt-BR" b="1" dirty="0" smtClean="0">
                <a:solidFill>
                  <a:srgbClr val="00B050"/>
                </a:solidFill>
              </a:rPr>
              <a:t>Linguagens</a:t>
            </a:r>
            <a:endParaRPr lang="pt-BR" b="1" dirty="0">
              <a:solidFill>
                <a:srgbClr val="00B050"/>
              </a:solidFill>
            </a:endParaRP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157192"/>
            <a:ext cx="1390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" name="CaixaDeTexto 105"/>
          <p:cNvSpPr txBox="1"/>
          <p:nvPr/>
        </p:nvSpPr>
        <p:spPr>
          <a:xfrm>
            <a:off x="4355976" y="515719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nsolas" pitchFamily="49" charset="0"/>
                <a:cs typeface="Consolas" pitchFamily="49" charset="0"/>
              </a:rPr>
              <a:t>MOV A,1</a:t>
            </a:r>
          </a:p>
          <a:p>
            <a:r>
              <a:rPr lang="pt-BR" dirty="0" smtClean="0">
                <a:latin typeface="Consolas" pitchFamily="49" charset="0"/>
                <a:cs typeface="Consolas" pitchFamily="49" charset="0"/>
              </a:rPr>
              <a:t>ADD A,#10</a:t>
            </a:r>
            <a:endParaRPr lang="pt-BR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27" name="Grupo 126"/>
          <p:cNvGrpSpPr/>
          <p:nvPr/>
        </p:nvGrpSpPr>
        <p:grpSpPr>
          <a:xfrm>
            <a:off x="4572000" y="2996952"/>
            <a:ext cx="864096" cy="360040"/>
            <a:chOff x="4572000" y="2595637"/>
            <a:chExt cx="864096" cy="360040"/>
          </a:xfrm>
        </p:grpSpPr>
        <p:sp>
          <p:nvSpPr>
            <p:cNvPr id="118" name="Triângulo isósceles 117"/>
            <p:cNvSpPr/>
            <p:nvPr/>
          </p:nvSpPr>
          <p:spPr>
            <a:xfrm rot="5400000">
              <a:off x="4860032" y="2636912"/>
              <a:ext cx="288032" cy="288032"/>
            </a:xfrm>
            <a:prstGeom prst="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1" name="Conector reto 120"/>
            <p:cNvCxnSpPr/>
            <p:nvPr/>
          </p:nvCxnSpPr>
          <p:spPr>
            <a:xfrm>
              <a:off x="4572000" y="2780928"/>
              <a:ext cx="2880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to 121"/>
            <p:cNvCxnSpPr/>
            <p:nvPr/>
          </p:nvCxnSpPr>
          <p:spPr>
            <a:xfrm>
              <a:off x="5148064" y="2780928"/>
              <a:ext cx="2880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to 125"/>
            <p:cNvCxnSpPr/>
            <p:nvPr/>
          </p:nvCxnSpPr>
          <p:spPr>
            <a:xfrm>
              <a:off x="5148064" y="2595637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upo 162"/>
          <p:cNvGrpSpPr/>
          <p:nvPr/>
        </p:nvGrpSpPr>
        <p:grpSpPr>
          <a:xfrm>
            <a:off x="6372200" y="1988840"/>
            <a:ext cx="504056" cy="576064"/>
            <a:chOff x="6228184" y="2348880"/>
            <a:chExt cx="504056" cy="576064"/>
          </a:xfrm>
        </p:grpSpPr>
        <p:cxnSp>
          <p:nvCxnSpPr>
            <p:cNvPr id="145" name="Conector reto 144"/>
            <p:cNvCxnSpPr/>
            <p:nvPr/>
          </p:nvCxnSpPr>
          <p:spPr>
            <a:xfrm>
              <a:off x="6516216" y="2420888"/>
              <a:ext cx="0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ector reto 148"/>
            <p:cNvCxnSpPr/>
            <p:nvPr/>
          </p:nvCxnSpPr>
          <p:spPr>
            <a:xfrm>
              <a:off x="6228184" y="2636912"/>
              <a:ext cx="2880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ector de seta reta 155"/>
            <p:cNvCxnSpPr/>
            <p:nvPr/>
          </p:nvCxnSpPr>
          <p:spPr>
            <a:xfrm>
              <a:off x="6516216" y="2708920"/>
              <a:ext cx="216024" cy="21602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ector reto 157"/>
            <p:cNvCxnSpPr/>
            <p:nvPr/>
          </p:nvCxnSpPr>
          <p:spPr>
            <a:xfrm flipV="1">
              <a:off x="6516216" y="2348880"/>
              <a:ext cx="216024" cy="1440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upo 178"/>
          <p:cNvGrpSpPr/>
          <p:nvPr/>
        </p:nvGrpSpPr>
        <p:grpSpPr>
          <a:xfrm>
            <a:off x="6012160" y="2780928"/>
            <a:ext cx="864096" cy="1207469"/>
            <a:chOff x="6156176" y="2780928"/>
            <a:chExt cx="864096" cy="1207469"/>
          </a:xfrm>
        </p:grpSpPr>
        <p:cxnSp>
          <p:nvCxnSpPr>
            <p:cNvPr id="165" name="Conector reto 164"/>
            <p:cNvCxnSpPr/>
            <p:nvPr/>
          </p:nvCxnSpPr>
          <p:spPr>
            <a:xfrm>
              <a:off x="6156176" y="3429000"/>
              <a:ext cx="43204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to 166"/>
            <p:cNvCxnSpPr/>
            <p:nvPr/>
          </p:nvCxnSpPr>
          <p:spPr>
            <a:xfrm>
              <a:off x="6588224" y="3212976"/>
              <a:ext cx="0" cy="4320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 reto 168"/>
            <p:cNvCxnSpPr/>
            <p:nvPr/>
          </p:nvCxnSpPr>
          <p:spPr>
            <a:xfrm>
              <a:off x="6660232" y="3068960"/>
              <a:ext cx="0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ector reto 173"/>
            <p:cNvCxnSpPr/>
            <p:nvPr/>
          </p:nvCxnSpPr>
          <p:spPr>
            <a:xfrm>
              <a:off x="6660232" y="3573016"/>
              <a:ext cx="360040" cy="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ector reto 175"/>
            <p:cNvCxnSpPr/>
            <p:nvPr/>
          </p:nvCxnSpPr>
          <p:spPr>
            <a:xfrm>
              <a:off x="6998843" y="3556349"/>
              <a:ext cx="0" cy="4320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ector reto 176"/>
            <p:cNvCxnSpPr/>
            <p:nvPr/>
          </p:nvCxnSpPr>
          <p:spPr>
            <a:xfrm>
              <a:off x="6660232" y="3212976"/>
              <a:ext cx="360040" cy="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ector reto 177"/>
            <p:cNvCxnSpPr/>
            <p:nvPr/>
          </p:nvCxnSpPr>
          <p:spPr>
            <a:xfrm>
              <a:off x="7000646" y="2780928"/>
              <a:ext cx="0" cy="4320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1" grpId="0" animBg="1"/>
      <p:bldP spid="150" grpId="0" animBg="1"/>
      <p:bldP spid="7" grpId="0"/>
      <p:bldP spid="8" grpId="0"/>
      <p:bldP spid="12" grpId="0"/>
      <p:bldP spid="13" grpId="0"/>
      <p:bldP spid="16" grpId="0" animBg="1"/>
      <p:bldP spid="17" grpId="0"/>
      <p:bldP spid="35" grpId="0" animBg="1"/>
      <p:bldP spid="57" grpId="0"/>
      <p:bldP spid="93" grpId="0"/>
      <p:bldP spid="94" grpId="0"/>
      <p:bldP spid="95" grpId="0"/>
      <p:bldP spid="144" grpId="0"/>
      <p:bldP spid="146" grpId="0"/>
      <p:bldP spid="148" grpId="0"/>
      <p:bldP spid="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Sistemas Digitais e </a:t>
            </a:r>
            <a:br>
              <a:rPr lang="pt-BR" dirty="0" smtClean="0"/>
            </a:br>
            <a:r>
              <a:rPr lang="pt-BR" dirty="0" smtClean="0"/>
              <a:t>Sistemas de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Porquê estudar SD em um curso de BSI?</a:t>
            </a:r>
          </a:p>
          <a:p>
            <a:pPr lvl="1"/>
            <a:r>
              <a:rPr lang="pt-BR" dirty="0" smtClean="0"/>
              <a:t>O computador é um sistema digital</a:t>
            </a:r>
          </a:p>
          <a:p>
            <a:pPr lvl="1"/>
            <a:r>
              <a:rPr lang="pt-BR" dirty="0" smtClean="0"/>
              <a:t>Entender SD auxilia na programação de computadores</a:t>
            </a:r>
          </a:p>
          <a:p>
            <a:pPr lvl="1"/>
            <a:r>
              <a:rPr lang="pt-BR" dirty="0" smtClean="0"/>
              <a:t>Desenvolvimentos efetivos em computação ubíqua requerem conhecimentos de SD</a:t>
            </a:r>
          </a:p>
          <a:p>
            <a:pPr lvl="1"/>
            <a:r>
              <a:rPr lang="pt-BR" dirty="0" smtClean="0"/>
              <a:t>Sistemas de informação frequentemente devem ser interfaceados com outros sistemas</a:t>
            </a:r>
          </a:p>
          <a:p>
            <a:pPr lvl="1"/>
            <a:r>
              <a:rPr lang="pt-BR" dirty="0" smtClean="0"/>
              <a:t>Sistemas Embarcados e Sistemas Reconfiguráveis – (“Hardware </a:t>
            </a:r>
            <a:r>
              <a:rPr lang="pt-BR" dirty="0" err="1" smtClean="0"/>
              <a:t>Softening</a:t>
            </a:r>
            <a:r>
              <a:rPr lang="pt-BR" dirty="0" smtClean="0"/>
              <a:t>”)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Grandezas Elétricas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Corrente elétrica (</a:t>
            </a:r>
            <a:r>
              <a:rPr lang="el-GR" dirty="0" smtClean="0"/>
              <a:t>Ω</a:t>
            </a:r>
            <a:r>
              <a:rPr lang="pt-BR" dirty="0" smtClean="0"/>
              <a:t>);</a:t>
            </a:r>
          </a:p>
          <a:p>
            <a:r>
              <a:rPr lang="pt-BR" dirty="0" smtClean="0"/>
              <a:t>Tensão Elétrica (v);</a:t>
            </a:r>
          </a:p>
          <a:p>
            <a:r>
              <a:rPr lang="pt-BR" dirty="0" smtClean="0"/>
              <a:t>Resistividade Elétrica (A);</a:t>
            </a:r>
          </a:p>
          <a:p>
            <a:r>
              <a:rPr lang="pt-BR" dirty="0" smtClean="0"/>
              <a:t>Capacitância Elétrica (</a:t>
            </a:r>
            <a:r>
              <a:rPr lang="pt-BR" dirty="0" err="1" smtClean="0"/>
              <a:t>farad</a:t>
            </a:r>
            <a:r>
              <a:rPr lang="pt-BR" dirty="0" smtClean="0"/>
              <a:t>);</a:t>
            </a:r>
          </a:p>
          <a:p>
            <a:r>
              <a:rPr lang="pt-BR" dirty="0" smtClean="0"/>
              <a:t>Potência Elétrica (w);</a:t>
            </a:r>
          </a:p>
          <a:p>
            <a:r>
              <a:rPr lang="pt-BR" dirty="0" smtClean="0"/>
              <a:t>Indutância Elétrica (L).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Eletricidade: Intuição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92080" y="1556792"/>
            <a:ext cx="3728095" cy="4752528"/>
          </a:xfrm>
        </p:spPr>
        <p:txBody>
          <a:bodyPr>
            <a:normAutofit/>
          </a:bodyPr>
          <a:lstStyle/>
          <a:p>
            <a:r>
              <a:rPr lang="pt-BR" sz="2000" dirty="0" smtClean="0"/>
              <a:t>1Coulomb = 6.25x10</a:t>
            </a:r>
            <a:r>
              <a:rPr lang="pt-BR" sz="2000" baseline="30000" dirty="0" smtClean="0"/>
              <a:t>18 </a:t>
            </a:r>
            <a:r>
              <a:rPr lang="pt-BR" sz="2000" dirty="0" smtClean="0"/>
              <a:t>elétrons</a:t>
            </a:r>
            <a:endParaRPr lang="pt-BR" sz="2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grpSp>
        <p:nvGrpSpPr>
          <p:cNvPr id="19" name="Grupo 18"/>
          <p:cNvGrpSpPr/>
          <p:nvPr/>
        </p:nvGrpSpPr>
        <p:grpSpPr>
          <a:xfrm>
            <a:off x="1115616" y="1700808"/>
            <a:ext cx="2401665" cy="1544922"/>
            <a:chOff x="1115615" y="1681163"/>
            <a:chExt cx="2401665" cy="1544922"/>
          </a:xfrm>
        </p:grpSpPr>
        <p:sp>
          <p:nvSpPr>
            <p:cNvPr id="9" name="Cilindro 8"/>
            <p:cNvSpPr/>
            <p:nvPr/>
          </p:nvSpPr>
          <p:spPr>
            <a:xfrm rot="5400000">
              <a:off x="3049228" y="2744924"/>
              <a:ext cx="288032" cy="648072"/>
            </a:xfrm>
            <a:prstGeom prst="ca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1304818" y="2126751"/>
              <a:ext cx="1828800" cy="1099334"/>
            </a:xfrm>
            <a:custGeom>
              <a:avLst/>
              <a:gdLst>
                <a:gd name="connsiteX0" fmla="*/ 0 w 1828800"/>
                <a:gd name="connsiteY0" fmla="*/ 133564 h 1099334"/>
                <a:gd name="connsiteX1" fmla="*/ 267128 w 1828800"/>
                <a:gd name="connsiteY1" fmla="*/ 1078786 h 1099334"/>
                <a:gd name="connsiteX2" fmla="*/ 1541124 w 1828800"/>
                <a:gd name="connsiteY2" fmla="*/ 1099334 h 1099334"/>
                <a:gd name="connsiteX3" fmla="*/ 1828800 w 1828800"/>
                <a:gd name="connsiteY3" fmla="*/ 154112 h 1099334"/>
                <a:gd name="connsiteX4" fmla="*/ 1613043 w 1828800"/>
                <a:gd name="connsiteY4" fmla="*/ 51370 h 1099334"/>
                <a:gd name="connsiteX5" fmla="*/ 1500027 w 1828800"/>
                <a:gd name="connsiteY5" fmla="*/ 71919 h 1099334"/>
                <a:gd name="connsiteX6" fmla="*/ 1325366 w 1828800"/>
                <a:gd name="connsiteY6" fmla="*/ 123289 h 1099334"/>
                <a:gd name="connsiteX7" fmla="*/ 1191802 w 1828800"/>
                <a:gd name="connsiteY7" fmla="*/ 154112 h 1099334"/>
                <a:gd name="connsiteX8" fmla="*/ 1140431 w 1828800"/>
                <a:gd name="connsiteY8" fmla="*/ 30822 h 1099334"/>
                <a:gd name="connsiteX9" fmla="*/ 955497 w 1828800"/>
                <a:gd name="connsiteY9" fmla="*/ 92467 h 1099334"/>
                <a:gd name="connsiteX10" fmla="*/ 719191 w 1828800"/>
                <a:gd name="connsiteY10" fmla="*/ 164386 h 1099334"/>
                <a:gd name="connsiteX11" fmla="*/ 565079 w 1828800"/>
                <a:gd name="connsiteY11" fmla="*/ 113015 h 1099334"/>
                <a:gd name="connsiteX12" fmla="*/ 431515 w 1828800"/>
                <a:gd name="connsiteY12" fmla="*/ 0 h 1099334"/>
                <a:gd name="connsiteX13" fmla="*/ 256854 w 1828800"/>
                <a:gd name="connsiteY13" fmla="*/ 20548 h 1099334"/>
                <a:gd name="connsiteX14" fmla="*/ 61645 w 1828800"/>
                <a:gd name="connsiteY14" fmla="*/ 92467 h 1099334"/>
                <a:gd name="connsiteX15" fmla="*/ 0 w 1828800"/>
                <a:gd name="connsiteY15" fmla="*/ 133564 h 109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28800" h="1099334">
                  <a:moveTo>
                    <a:pt x="0" y="133564"/>
                  </a:moveTo>
                  <a:lnTo>
                    <a:pt x="267128" y="1078786"/>
                  </a:lnTo>
                  <a:lnTo>
                    <a:pt x="1541124" y="1099334"/>
                  </a:lnTo>
                  <a:lnTo>
                    <a:pt x="1828800" y="154112"/>
                  </a:lnTo>
                  <a:lnTo>
                    <a:pt x="1613043" y="51370"/>
                  </a:lnTo>
                  <a:lnTo>
                    <a:pt x="1500027" y="71919"/>
                  </a:lnTo>
                  <a:lnTo>
                    <a:pt x="1325366" y="123289"/>
                  </a:lnTo>
                  <a:lnTo>
                    <a:pt x="1191802" y="154112"/>
                  </a:lnTo>
                  <a:lnTo>
                    <a:pt x="1140431" y="30822"/>
                  </a:lnTo>
                  <a:lnTo>
                    <a:pt x="955497" y="92467"/>
                  </a:lnTo>
                  <a:lnTo>
                    <a:pt x="719191" y="164386"/>
                  </a:lnTo>
                  <a:lnTo>
                    <a:pt x="565079" y="113015"/>
                  </a:lnTo>
                  <a:lnTo>
                    <a:pt x="431515" y="0"/>
                  </a:lnTo>
                  <a:lnTo>
                    <a:pt x="256854" y="20548"/>
                  </a:lnTo>
                  <a:lnTo>
                    <a:pt x="61645" y="92467"/>
                  </a:lnTo>
                  <a:lnTo>
                    <a:pt x="0" y="133564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1Litro</a:t>
              </a:r>
              <a:endParaRPr lang="pt-BR" dirty="0"/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1294544" y="2119902"/>
              <a:ext cx="1839074" cy="186646"/>
            </a:xfrm>
            <a:custGeom>
              <a:avLst/>
              <a:gdLst>
                <a:gd name="connsiteX0" fmla="*/ 0 w 1839074"/>
                <a:gd name="connsiteY0" fmla="*/ 140413 h 186646"/>
                <a:gd name="connsiteX1" fmla="*/ 410966 w 1839074"/>
                <a:gd name="connsiteY1" fmla="*/ 6849 h 186646"/>
                <a:gd name="connsiteX2" fmla="*/ 708917 w 1839074"/>
                <a:gd name="connsiteY2" fmla="*/ 181509 h 186646"/>
                <a:gd name="connsiteX3" fmla="*/ 1109609 w 1839074"/>
                <a:gd name="connsiteY3" fmla="*/ 37671 h 186646"/>
                <a:gd name="connsiteX4" fmla="*/ 1253447 w 1839074"/>
                <a:gd name="connsiteY4" fmla="*/ 150687 h 186646"/>
                <a:gd name="connsiteX5" fmla="*/ 1561672 w 1839074"/>
                <a:gd name="connsiteY5" fmla="*/ 58219 h 186646"/>
                <a:gd name="connsiteX6" fmla="*/ 1797977 w 1839074"/>
                <a:gd name="connsiteY6" fmla="*/ 130138 h 186646"/>
                <a:gd name="connsiteX7" fmla="*/ 1808252 w 1839074"/>
                <a:gd name="connsiteY7" fmla="*/ 150687 h 18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9074" h="186646">
                  <a:moveTo>
                    <a:pt x="0" y="140413"/>
                  </a:moveTo>
                  <a:cubicBezTo>
                    <a:pt x="146406" y="70206"/>
                    <a:pt x="292813" y="0"/>
                    <a:pt x="410966" y="6849"/>
                  </a:cubicBezTo>
                  <a:cubicBezTo>
                    <a:pt x="529119" y="13698"/>
                    <a:pt x="592477" y="176372"/>
                    <a:pt x="708917" y="181509"/>
                  </a:cubicBezTo>
                  <a:cubicBezTo>
                    <a:pt x="825358" y="186646"/>
                    <a:pt x="1018854" y="42808"/>
                    <a:pt x="1109609" y="37671"/>
                  </a:cubicBezTo>
                  <a:cubicBezTo>
                    <a:pt x="1200364" y="32534"/>
                    <a:pt x="1178103" y="147262"/>
                    <a:pt x="1253447" y="150687"/>
                  </a:cubicBezTo>
                  <a:cubicBezTo>
                    <a:pt x="1328791" y="154112"/>
                    <a:pt x="1470917" y="61644"/>
                    <a:pt x="1561672" y="58219"/>
                  </a:cubicBezTo>
                  <a:cubicBezTo>
                    <a:pt x="1652427" y="54794"/>
                    <a:pt x="1756880" y="114727"/>
                    <a:pt x="1797977" y="130138"/>
                  </a:cubicBezTo>
                  <a:cubicBezTo>
                    <a:pt x="1839074" y="145549"/>
                    <a:pt x="1823663" y="148118"/>
                    <a:pt x="1808252" y="150687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Fluxograma: Operação manual 7"/>
            <p:cNvSpPr/>
            <p:nvPr/>
          </p:nvSpPr>
          <p:spPr>
            <a:xfrm>
              <a:off x="1115615" y="1681163"/>
              <a:ext cx="2170509" cy="1531813"/>
            </a:xfrm>
            <a:prstGeom prst="flowChartManualOperation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3059832" y="3645024"/>
            <a:ext cx="2160240" cy="1512168"/>
            <a:chOff x="4644008" y="3933056"/>
            <a:chExt cx="2170509" cy="1544922"/>
          </a:xfrm>
        </p:grpSpPr>
        <p:sp>
          <p:nvSpPr>
            <p:cNvPr id="12" name="Forma livre 11"/>
            <p:cNvSpPr/>
            <p:nvPr/>
          </p:nvSpPr>
          <p:spPr>
            <a:xfrm>
              <a:off x="4918090" y="4815868"/>
              <a:ext cx="1634874" cy="662110"/>
            </a:xfrm>
            <a:custGeom>
              <a:avLst/>
              <a:gdLst>
                <a:gd name="connsiteX0" fmla="*/ 0 w 1828800"/>
                <a:gd name="connsiteY0" fmla="*/ 133564 h 1099334"/>
                <a:gd name="connsiteX1" fmla="*/ 267128 w 1828800"/>
                <a:gd name="connsiteY1" fmla="*/ 1078786 h 1099334"/>
                <a:gd name="connsiteX2" fmla="*/ 1541124 w 1828800"/>
                <a:gd name="connsiteY2" fmla="*/ 1099334 h 1099334"/>
                <a:gd name="connsiteX3" fmla="*/ 1828800 w 1828800"/>
                <a:gd name="connsiteY3" fmla="*/ 154112 h 1099334"/>
                <a:gd name="connsiteX4" fmla="*/ 1613043 w 1828800"/>
                <a:gd name="connsiteY4" fmla="*/ 51370 h 1099334"/>
                <a:gd name="connsiteX5" fmla="*/ 1500027 w 1828800"/>
                <a:gd name="connsiteY5" fmla="*/ 71919 h 1099334"/>
                <a:gd name="connsiteX6" fmla="*/ 1325366 w 1828800"/>
                <a:gd name="connsiteY6" fmla="*/ 123289 h 1099334"/>
                <a:gd name="connsiteX7" fmla="*/ 1191802 w 1828800"/>
                <a:gd name="connsiteY7" fmla="*/ 154112 h 1099334"/>
                <a:gd name="connsiteX8" fmla="*/ 1140431 w 1828800"/>
                <a:gd name="connsiteY8" fmla="*/ 30822 h 1099334"/>
                <a:gd name="connsiteX9" fmla="*/ 955497 w 1828800"/>
                <a:gd name="connsiteY9" fmla="*/ 92467 h 1099334"/>
                <a:gd name="connsiteX10" fmla="*/ 719191 w 1828800"/>
                <a:gd name="connsiteY10" fmla="*/ 164386 h 1099334"/>
                <a:gd name="connsiteX11" fmla="*/ 565079 w 1828800"/>
                <a:gd name="connsiteY11" fmla="*/ 113015 h 1099334"/>
                <a:gd name="connsiteX12" fmla="*/ 431515 w 1828800"/>
                <a:gd name="connsiteY12" fmla="*/ 0 h 1099334"/>
                <a:gd name="connsiteX13" fmla="*/ 256854 w 1828800"/>
                <a:gd name="connsiteY13" fmla="*/ 20548 h 1099334"/>
                <a:gd name="connsiteX14" fmla="*/ 61645 w 1828800"/>
                <a:gd name="connsiteY14" fmla="*/ 92467 h 1099334"/>
                <a:gd name="connsiteX15" fmla="*/ 0 w 1828800"/>
                <a:gd name="connsiteY15" fmla="*/ 133564 h 1099334"/>
                <a:gd name="connsiteX0" fmla="*/ 0 w 1828800"/>
                <a:gd name="connsiteY0" fmla="*/ 133564 h 1078787"/>
                <a:gd name="connsiteX1" fmla="*/ 267128 w 1828800"/>
                <a:gd name="connsiteY1" fmla="*/ 1078786 h 1078787"/>
                <a:gd name="connsiteX2" fmla="*/ 1642290 w 1828800"/>
                <a:gd name="connsiteY2" fmla="*/ 977186 h 1078787"/>
                <a:gd name="connsiteX3" fmla="*/ 1828800 w 1828800"/>
                <a:gd name="connsiteY3" fmla="*/ 154112 h 1078787"/>
                <a:gd name="connsiteX4" fmla="*/ 1613043 w 1828800"/>
                <a:gd name="connsiteY4" fmla="*/ 51370 h 1078787"/>
                <a:gd name="connsiteX5" fmla="*/ 1500027 w 1828800"/>
                <a:gd name="connsiteY5" fmla="*/ 71919 h 1078787"/>
                <a:gd name="connsiteX6" fmla="*/ 1325366 w 1828800"/>
                <a:gd name="connsiteY6" fmla="*/ 123289 h 1078787"/>
                <a:gd name="connsiteX7" fmla="*/ 1191802 w 1828800"/>
                <a:gd name="connsiteY7" fmla="*/ 154112 h 1078787"/>
                <a:gd name="connsiteX8" fmla="*/ 1140431 w 1828800"/>
                <a:gd name="connsiteY8" fmla="*/ 30822 h 1078787"/>
                <a:gd name="connsiteX9" fmla="*/ 955497 w 1828800"/>
                <a:gd name="connsiteY9" fmla="*/ 92467 h 1078787"/>
                <a:gd name="connsiteX10" fmla="*/ 719191 w 1828800"/>
                <a:gd name="connsiteY10" fmla="*/ 164386 h 1078787"/>
                <a:gd name="connsiteX11" fmla="*/ 565079 w 1828800"/>
                <a:gd name="connsiteY11" fmla="*/ 113015 h 1078787"/>
                <a:gd name="connsiteX12" fmla="*/ 431515 w 1828800"/>
                <a:gd name="connsiteY12" fmla="*/ 0 h 1078787"/>
                <a:gd name="connsiteX13" fmla="*/ 256854 w 1828800"/>
                <a:gd name="connsiteY13" fmla="*/ 20548 h 1078787"/>
                <a:gd name="connsiteX14" fmla="*/ 61645 w 1828800"/>
                <a:gd name="connsiteY14" fmla="*/ 92467 h 1078787"/>
                <a:gd name="connsiteX15" fmla="*/ 0 w 1828800"/>
                <a:gd name="connsiteY15" fmla="*/ 133564 h 1078787"/>
                <a:gd name="connsiteX0" fmla="*/ 16559 w 1767155"/>
                <a:gd name="connsiteY0" fmla="*/ 122150 h 1078785"/>
                <a:gd name="connsiteX1" fmla="*/ 205483 w 1767155"/>
                <a:gd name="connsiteY1" fmla="*/ 1078786 h 1078785"/>
                <a:gd name="connsiteX2" fmla="*/ 1580645 w 1767155"/>
                <a:gd name="connsiteY2" fmla="*/ 977186 h 1078785"/>
                <a:gd name="connsiteX3" fmla="*/ 1767155 w 1767155"/>
                <a:gd name="connsiteY3" fmla="*/ 154112 h 1078785"/>
                <a:gd name="connsiteX4" fmla="*/ 1551398 w 1767155"/>
                <a:gd name="connsiteY4" fmla="*/ 51370 h 1078785"/>
                <a:gd name="connsiteX5" fmla="*/ 1438382 w 1767155"/>
                <a:gd name="connsiteY5" fmla="*/ 71919 h 1078785"/>
                <a:gd name="connsiteX6" fmla="*/ 1263721 w 1767155"/>
                <a:gd name="connsiteY6" fmla="*/ 123289 h 1078785"/>
                <a:gd name="connsiteX7" fmla="*/ 1130157 w 1767155"/>
                <a:gd name="connsiteY7" fmla="*/ 154112 h 1078785"/>
                <a:gd name="connsiteX8" fmla="*/ 1078786 w 1767155"/>
                <a:gd name="connsiteY8" fmla="*/ 30822 h 1078785"/>
                <a:gd name="connsiteX9" fmla="*/ 893852 w 1767155"/>
                <a:gd name="connsiteY9" fmla="*/ 92467 h 1078785"/>
                <a:gd name="connsiteX10" fmla="*/ 657546 w 1767155"/>
                <a:gd name="connsiteY10" fmla="*/ 164386 h 1078785"/>
                <a:gd name="connsiteX11" fmla="*/ 503434 w 1767155"/>
                <a:gd name="connsiteY11" fmla="*/ 113015 h 1078785"/>
                <a:gd name="connsiteX12" fmla="*/ 369870 w 1767155"/>
                <a:gd name="connsiteY12" fmla="*/ 0 h 1078785"/>
                <a:gd name="connsiteX13" fmla="*/ 195209 w 1767155"/>
                <a:gd name="connsiteY13" fmla="*/ 20548 h 1078785"/>
                <a:gd name="connsiteX14" fmla="*/ 0 w 1767155"/>
                <a:gd name="connsiteY14" fmla="*/ 92467 h 1078785"/>
                <a:gd name="connsiteX15" fmla="*/ 16559 w 1767155"/>
                <a:gd name="connsiteY15" fmla="*/ 122150 h 1078785"/>
                <a:gd name="connsiteX0" fmla="*/ 16559 w 1767155"/>
                <a:gd name="connsiteY0" fmla="*/ 122150 h 1099336"/>
                <a:gd name="connsiteX1" fmla="*/ 205483 w 1767155"/>
                <a:gd name="connsiteY1" fmla="*/ 1078786 h 1099336"/>
                <a:gd name="connsiteX2" fmla="*/ 1580645 w 1767155"/>
                <a:gd name="connsiteY2" fmla="*/ 1099336 h 1099336"/>
                <a:gd name="connsiteX3" fmla="*/ 1767155 w 1767155"/>
                <a:gd name="connsiteY3" fmla="*/ 154112 h 1099336"/>
                <a:gd name="connsiteX4" fmla="*/ 1551398 w 1767155"/>
                <a:gd name="connsiteY4" fmla="*/ 51370 h 1099336"/>
                <a:gd name="connsiteX5" fmla="*/ 1438382 w 1767155"/>
                <a:gd name="connsiteY5" fmla="*/ 71919 h 1099336"/>
                <a:gd name="connsiteX6" fmla="*/ 1263721 w 1767155"/>
                <a:gd name="connsiteY6" fmla="*/ 123289 h 1099336"/>
                <a:gd name="connsiteX7" fmla="*/ 1130157 w 1767155"/>
                <a:gd name="connsiteY7" fmla="*/ 154112 h 1099336"/>
                <a:gd name="connsiteX8" fmla="*/ 1078786 w 1767155"/>
                <a:gd name="connsiteY8" fmla="*/ 30822 h 1099336"/>
                <a:gd name="connsiteX9" fmla="*/ 893852 w 1767155"/>
                <a:gd name="connsiteY9" fmla="*/ 92467 h 1099336"/>
                <a:gd name="connsiteX10" fmla="*/ 657546 w 1767155"/>
                <a:gd name="connsiteY10" fmla="*/ 164386 h 1099336"/>
                <a:gd name="connsiteX11" fmla="*/ 503434 w 1767155"/>
                <a:gd name="connsiteY11" fmla="*/ 113015 h 1099336"/>
                <a:gd name="connsiteX12" fmla="*/ 369870 w 1767155"/>
                <a:gd name="connsiteY12" fmla="*/ 0 h 1099336"/>
                <a:gd name="connsiteX13" fmla="*/ 195209 w 1767155"/>
                <a:gd name="connsiteY13" fmla="*/ 20548 h 1099336"/>
                <a:gd name="connsiteX14" fmla="*/ 0 w 1767155"/>
                <a:gd name="connsiteY14" fmla="*/ 92467 h 1099336"/>
                <a:gd name="connsiteX15" fmla="*/ 16559 w 1767155"/>
                <a:gd name="connsiteY15" fmla="*/ 122150 h 1099336"/>
                <a:gd name="connsiteX0" fmla="*/ 16559 w 1767155"/>
                <a:gd name="connsiteY0" fmla="*/ 122150 h 1099336"/>
                <a:gd name="connsiteX1" fmla="*/ 205483 w 1767155"/>
                <a:gd name="connsiteY1" fmla="*/ 1078786 h 1099336"/>
                <a:gd name="connsiteX2" fmla="*/ 1580645 w 1767155"/>
                <a:gd name="connsiteY2" fmla="*/ 1099336 h 1099336"/>
                <a:gd name="connsiteX3" fmla="*/ 1767155 w 1767155"/>
                <a:gd name="connsiteY3" fmla="*/ 154112 h 1099336"/>
                <a:gd name="connsiteX4" fmla="*/ 1658850 w 1767155"/>
                <a:gd name="connsiteY4" fmla="*/ 2 h 1099336"/>
                <a:gd name="connsiteX5" fmla="*/ 1438382 w 1767155"/>
                <a:gd name="connsiteY5" fmla="*/ 71919 h 1099336"/>
                <a:gd name="connsiteX6" fmla="*/ 1263721 w 1767155"/>
                <a:gd name="connsiteY6" fmla="*/ 123289 h 1099336"/>
                <a:gd name="connsiteX7" fmla="*/ 1130157 w 1767155"/>
                <a:gd name="connsiteY7" fmla="*/ 154112 h 1099336"/>
                <a:gd name="connsiteX8" fmla="*/ 1078786 w 1767155"/>
                <a:gd name="connsiteY8" fmla="*/ 30822 h 1099336"/>
                <a:gd name="connsiteX9" fmla="*/ 893852 w 1767155"/>
                <a:gd name="connsiteY9" fmla="*/ 92467 h 1099336"/>
                <a:gd name="connsiteX10" fmla="*/ 657546 w 1767155"/>
                <a:gd name="connsiteY10" fmla="*/ 164386 h 1099336"/>
                <a:gd name="connsiteX11" fmla="*/ 503434 w 1767155"/>
                <a:gd name="connsiteY11" fmla="*/ 113015 h 1099336"/>
                <a:gd name="connsiteX12" fmla="*/ 369870 w 1767155"/>
                <a:gd name="connsiteY12" fmla="*/ 0 h 1099336"/>
                <a:gd name="connsiteX13" fmla="*/ 195209 w 1767155"/>
                <a:gd name="connsiteY13" fmla="*/ 20548 h 1099336"/>
                <a:gd name="connsiteX14" fmla="*/ 0 w 1767155"/>
                <a:gd name="connsiteY14" fmla="*/ 92467 h 1099336"/>
                <a:gd name="connsiteX15" fmla="*/ 16559 w 1767155"/>
                <a:gd name="connsiteY15" fmla="*/ 122150 h 1099336"/>
                <a:gd name="connsiteX0" fmla="*/ 16559 w 1767155"/>
                <a:gd name="connsiteY0" fmla="*/ 122150 h 1099336"/>
                <a:gd name="connsiteX1" fmla="*/ 205483 w 1767155"/>
                <a:gd name="connsiteY1" fmla="*/ 1078786 h 1099336"/>
                <a:gd name="connsiteX2" fmla="*/ 1580645 w 1767155"/>
                <a:gd name="connsiteY2" fmla="*/ 1099336 h 1099336"/>
                <a:gd name="connsiteX3" fmla="*/ 1767155 w 1767155"/>
                <a:gd name="connsiteY3" fmla="*/ 154112 h 1099336"/>
                <a:gd name="connsiteX4" fmla="*/ 1580645 w 1767155"/>
                <a:gd name="connsiteY4" fmla="*/ 2 h 1099336"/>
                <a:gd name="connsiteX5" fmla="*/ 1438382 w 1767155"/>
                <a:gd name="connsiteY5" fmla="*/ 71919 h 1099336"/>
                <a:gd name="connsiteX6" fmla="*/ 1263721 w 1767155"/>
                <a:gd name="connsiteY6" fmla="*/ 123289 h 1099336"/>
                <a:gd name="connsiteX7" fmla="*/ 1130157 w 1767155"/>
                <a:gd name="connsiteY7" fmla="*/ 154112 h 1099336"/>
                <a:gd name="connsiteX8" fmla="*/ 1078786 w 1767155"/>
                <a:gd name="connsiteY8" fmla="*/ 30822 h 1099336"/>
                <a:gd name="connsiteX9" fmla="*/ 893852 w 1767155"/>
                <a:gd name="connsiteY9" fmla="*/ 92467 h 1099336"/>
                <a:gd name="connsiteX10" fmla="*/ 657546 w 1767155"/>
                <a:gd name="connsiteY10" fmla="*/ 164386 h 1099336"/>
                <a:gd name="connsiteX11" fmla="*/ 503434 w 1767155"/>
                <a:gd name="connsiteY11" fmla="*/ 113015 h 1099336"/>
                <a:gd name="connsiteX12" fmla="*/ 369870 w 1767155"/>
                <a:gd name="connsiteY12" fmla="*/ 0 h 1099336"/>
                <a:gd name="connsiteX13" fmla="*/ 195209 w 1767155"/>
                <a:gd name="connsiteY13" fmla="*/ 20548 h 1099336"/>
                <a:gd name="connsiteX14" fmla="*/ 0 w 1767155"/>
                <a:gd name="connsiteY14" fmla="*/ 92467 h 1099336"/>
                <a:gd name="connsiteX15" fmla="*/ 16559 w 1767155"/>
                <a:gd name="connsiteY15" fmla="*/ 122150 h 109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67155" h="1099336">
                  <a:moveTo>
                    <a:pt x="16559" y="122150"/>
                  </a:moveTo>
                  <a:lnTo>
                    <a:pt x="205483" y="1078786"/>
                  </a:lnTo>
                  <a:lnTo>
                    <a:pt x="1580645" y="1099336"/>
                  </a:lnTo>
                  <a:lnTo>
                    <a:pt x="1767155" y="154112"/>
                  </a:lnTo>
                  <a:lnTo>
                    <a:pt x="1580645" y="2"/>
                  </a:lnTo>
                  <a:lnTo>
                    <a:pt x="1438382" y="71919"/>
                  </a:lnTo>
                  <a:lnTo>
                    <a:pt x="1263721" y="123289"/>
                  </a:lnTo>
                  <a:lnTo>
                    <a:pt x="1130157" y="154112"/>
                  </a:lnTo>
                  <a:lnTo>
                    <a:pt x="1078786" y="30822"/>
                  </a:lnTo>
                  <a:lnTo>
                    <a:pt x="893852" y="92467"/>
                  </a:lnTo>
                  <a:lnTo>
                    <a:pt x="657546" y="164386"/>
                  </a:lnTo>
                  <a:lnTo>
                    <a:pt x="503434" y="113015"/>
                  </a:lnTo>
                  <a:lnTo>
                    <a:pt x="369870" y="0"/>
                  </a:lnTo>
                  <a:lnTo>
                    <a:pt x="195209" y="20548"/>
                  </a:lnTo>
                  <a:lnTo>
                    <a:pt x="0" y="92467"/>
                  </a:lnTo>
                  <a:lnTo>
                    <a:pt x="16559" y="12215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4933409" y="4810140"/>
              <a:ext cx="1591707" cy="113672"/>
            </a:xfrm>
            <a:custGeom>
              <a:avLst/>
              <a:gdLst>
                <a:gd name="connsiteX0" fmla="*/ 0 w 1839074"/>
                <a:gd name="connsiteY0" fmla="*/ 140413 h 186646"/>
                <a:gd name="connsiteX1" fmla="*/ 410966 w 1839074"/>
                <a:gd name="connsiteY1" fmla="*/ 6849 h 186646"/>
                <a:gd name="connsiteX2" fmla="*/ 708917 w 1839074"/>
                <a:gd name="connsiteY2" fmla="*/ 181509 h 186646"/>
                <a:gd name="connsiteX3" fmla="*/ 1109609 w 1839074"/>
                <a:gd name="connsiteY3" fmla="*/ 37671 h 186646"/>
                <a:gd name="connsiteX4" fmla="*/ 1253447 w 1839074"/>
                <a:gd name="connsiteY4" fmla="*/ 150687 h 186646"/>
                <a:gd name="connsiteX5" fmla="*/ 1561672 w 1839074"/>
                <a:gd name="connsiteY5" fmla="*/ 58219 h 186646"/>
                <a:gd name="connsiteX6" fmla="*/ 1797977 w 1839074"/>
                <a:gd name="connsiteY6" fmla="*/ 130138 h 186646"/>
                <a:gd name="connsiteX7" fmla="*/ 1808252 w 1839074"/>
                <a:gd name="connsiteY7" fmla="*/ 150687 h 186646"/>
                <a:gd name="connsiteX0" fmla="*/ 0 w 1766724"/>
                <a:gd name="connsiteY0" fmla="*/ 146015 h 185526"/>
                <a:gd name="connsiteX1" fmla="*/ 338616 w 1766724"/>
                <a:gd name="connsiteY1" fmla="*/ 5729 h 185526"/>
                <a:gd name="connsiteX2" fmla="*/ 636567 w 1766724"/>
                <a:gd name="connsiteY2" fmla="*/ 180389 h 185526"/>
                <a:gd name="connsiteX3" fmla="*/ 1037259 w 1766724"/>
                <a:gd name="connsiteY3" fmla="*/ 36551 h 185526"/>
                <a:gd name="connsiteX4" fmla="*/ 1181097 w 1766724"/>
                <a:gd name="connsiteY4" fmla="*/ 149567 h 185526"/>
                <a:gd name="connsiteX5" fmla="*/ 1489322 w 1766724"/>
                <a:gd name="connsiteY5" fmla="*/ 57099 h 185526"/>
                <a:gd name="connsiteX6" fmla="*/ 1725627 w 1766724"/>
                <a:gd name="connsiteY6" fmla="*/ 129018 h 185526"/>
                <a:gd name="connsiteX7" fmla="*/ 1735902 w 1766724"/>
                <a:gd name="connsiteY7" fmla="*/ 149567 h 185526"/>
                <a:gd name="connsiteX0" fmla="*/ 0 w 1766724"/>
                <a:gd name="connsiteY0" fmla="*/ 114601 h 154958"/>
                <a:gd name="connsiteX1" fmla="*/ 289401 w 1766724"/>
                <a:gd name="connsiteY1" fmla="*/ 41034 h 154958"/>
                <a:gd name="connsiteX2" fmla="*/ 636567 w 1766724"/>
                <a:gd name="connsiteY2" fmla="*/ 148975 h 154958"/>
                <a:gd name="connsiteX3" fmla="*/ 1037259 w 1766724"/>
                <a:gd name="connsiteY3" fmla="*/ 5137 h 154958"/>
                <a:gd name="connsiteX4" fmla="*/ 1181097 w 1766724"/>
                <a:gd name="connsiteY4" fmla="*/ 118153 h 154958"/>
                <a:gd name="connsiteX5" fmla="*/ 1489322 w 1766724"/>
                <a:gd name="connsiteY5" fmla="*/ 25685 h 154958"/>
                <a:gd name="connsiteX6" fmla="*/ 1725627 w 1766724"/>
                <a:gd name="connsiteY6" fmla="*/ 97604 h 154958"/>
                <a:gd name="connsiteX7" fmla="*/ 1735902 w 1766724"/>
                <a:gd name="connsiteY7" fmla="*/ 118153 h 154958"/>
                <a:gd name="connsiteX0" fmla="*/ 0 w 1766724"/>
                <a:gd name="connsiteY0" fmla="*/ 92341 h 126715"/>
                <a:gd name="connsiteX1" fmla="*/ 289401 w 1766724"/>
                <a:gd name="connsiteY1" fmla="*/ 18774 h 126715"/>
                <a:gd name="connsiteX2" fmla="*/ 636567 w 1766724"/>
                <a:gd name="connsiteY2" fmla="*/ 126715 h 126715"/>
                <a:gd name="connsiteX3" fmla="*/ 1012904 w 1766724"/>
                <a:gd name="connsiteY3" fmla="*/ 18774 h 126715"/>
                <a:gd name="connsiteX4" fmla="*/ 1181097 w 1766724"/>
                <a:gd name="connsiteY4" fmla="*/ 95893 h 126715"/>
                <a:gd name="connsiteX5" fmla="*/ 1489322 w 1766724"/>
                <a:gd name="connsiteY5" fmla="*/ 3425 h 126715"/>
                <a:gd name="connsiteX6" fmla="*/ 1725627 w 1766724"/>
                <a:gd name="connsiteY6" fmla="*/ 75344 h 126715"/>
                <a:gd name="connsiteX7" fmla="*/ 1735902 w 1766724"/>
                <a:gd name="connsiteY7" fmla="*/ 95893 h 126715"/>
                <a:gd name="connsiteX0" fmla="*/ 0 w 1766724"/>
                <a:gd name="connsiteY0" fmla="*/ 91749 h 126123"/>
                <a:gd name="connsiteX1" fmla="*/ 289401 w 1766724"/>
                <a:gd name="connsiteY1" fmla="*/ 18182 h 126123"/>
                <a:gd name="connsiteX2" fmla="*/ 636567 w 1766724"/>
                <a:gd name="connsiteY2" fmla="*/ 126123 h 126123"/>
                <a:gd name="connsiteX3" fmla="*/ 1012904 w 1766724"/>
                <a:gd name="connsiteY3" fmla="*/ 18182 h 126123"/>
                <a:gd name="connsiteX4" fmla="*/ 1085255 w 1766724"/>
                <a:gd name="connsiteY4" fmla="*/ 91749 h 126123"/>
                <a:gd name="connsiteX5" fmla="*/ 1489322 w 1766724"/>
                <a:gd name="connsiteY5" fmla="*/ 2833 h 126123"/>
                <a:gd name="connsiteX6" fmla="*/ 1725627 w 1766724"/>
                <a:gd name="connsiteY6" fmla="*/ 74752 h 126123"/>
                <a:gd name="connsiteX7" fmla="*/ 1735902 w 1766724"/>
                <a:gd name="connsiteY7" fmla="*/ 95301 h 126123"/>
                <a:gd name="connsiteX0" fmla="*/ 0 w 1766724"/>
                <a:gd name="connsiteY0" fmla="*/ 91749 h 126123"/>
                <a:gd name="connsiteX1" fmla="*/ 289401 w 1766724"/>
                <a:gd name="connsiteY1" fmla="*/ 18182 h 126123"/>
                <a:gd name="connsiteX2" fmla="*/ 636567 w 1766724"/>
                <a:gd name="connsiteY2" fmla="*/ 126123 h 126123"/>
                <a:gd name="connsiteX3" fmla="*/ 940554 w 1766724"/>
                <a:gd name="connsiteY3" fmla="*/ 18181 h 126123"/>
                <a:gd name="connsiteX4" fmla="*/ 1085255 w 1766724"/>
                <a:gd name="connsiteY4" fmla="*/ 91749 h 126123"/>
                <a:gd name="connsiteX5" fmla="*/ 1489322 w 1766724"/>
                <a:gd name="connsiteY5" fmla="*/ 2833 h 126123"/>
                <a:gd name="connsiteX6" fmla="*/ 1725627 w 1766724"/>
                <a:gd name="connsiteY6" fmla="*/ 74752 h 126123"/>
                <a:gd name="connsiteX7" fmla="*/ 1735902 w 1766724"/>
                <a:gd name="connsiteY7" fmla="*/ 95301 h 126123"/>
                <a:gd name="connsiteX0" fmla="*/ 0 w 1742691"/>
                <a:gd name="connsiteY0" fmla="*/ 91749 h 126123"/>
                <a:gd name="connsiteX1" fmla="*/ 289401 w 1742691"/>
                <a:gd name="connsiteY1" fmla="*/ 18182 h 126123"/>
                <a:gd name="connsiteX2" fmla="*/ 636567 w 1742691"/>
                <a:gd name="connsiteY2" fmla="*/ 126123 h 126123"/>
                <a:gd name="connsiteX3" fmla="*/ 940554 w 1742691"/>
                <a:gd name="connsiteY3" fmla="*/ 18181 h 126123"/>
                <a:gd name="connsiteX4" fmla="*/ 1085255 w 1742691"/>
                <a:gd name="connsiteY4" fmla="*/ 91749 h 126123"/>
                <a:gd name="connsiteX5" fmla="*/ 1489322 w 1742691"/>
                <a:gd name="connsiteY5" fmla="*/ 2833 h 126123"/>
                <a:gd name="connsiteX6" fmla="*/ 1725627 w 1742691"/>
                <a:gd name="connsiteY6" fmla="*/ 74752 h 126123"/>
                <a:gd name="connsiteX7" fmla="*/ 1591707 w 1742691"/>
                <a:gd name="connsiteY7" fmla="*/ 91748 h 126123"/>
                <a:gd name="connsiteX0" fmla="*/ 0 w 1591707"/>
                <a:gd name="connsiteY0" fmla="*/ 88916 h 123290"/>
                <a:gd name="connsiteX1" fmla="*/ 289401 w 1591707"/>
                <a:gd name="connsiteY1" fmla="*/ 15349 h 123290"/>
                <a:gd name="connsiteX2" fmla="*/ 636567 w 1591707"/>
                <a:gd name="connsiteY2" fmla="*/ 123290 h 123290"/>
                <a:gd name="connsiteX3" fmla="*/ 940554 w 1591707"/>
                <a:gd name="connsiteY3" fmla="*/ 15348 h 123290"/>
                <a:gd name="connsiteX4" fmla="*/ 1085255 w 1591707"/>
                <a:gd name="connsiteY4" fmla="*/ 88916 h 123290"/>
                <a:gd name="connsiteX5" fmla="*/ 1489322 w 1591707"/>
                <a:gd name="connsiteY5" fmla="*/ 0 h 123290"/>
                <a:gd name="connsiteX6" fmla="*/ 1591707 w 1591707"/>
                <a:gd name="connsiteY6" fmla="*/ 88915 h 123290"/>
                <a:gd name="connsiteX7" fmla="*/ 1591707 w 1591707"/>
                <a:gd name="connsiteY7" fmla="*/ 88915 h 123290"/>
                <a:gd name="connsiteX0" fmla="*/ 0 w 1591707"/>
                <a:gd name="connsiteY0" fmla="*/ 79297 h 113671"/>
                <a:gd name="connsiteX1" fmla="*/ 289401 w 1591707"/>
                <a:gd name="connsiteY1" fmla="*/ 5730 h 113671"/>
                <a:gd name="connsiteX2" fmla="*/ 636567 w 1591707"/>
                <a:gd name="connsiteY2" fmla="*/ 113671 h 113671"/>
                <a:gd name="connsiteX3" fmla="*/ 940554 w 1591707"/>
                <a:gd name="connsiteY3" fmla="*/ 5729 h 113671"/>
                <a:gd name="connsiteX4" fmla="*/ 1085255 w 1591707"/>
                <a:gd name="connsiteY4" fmla="*/ 79297 h 113671"/>
                <a:gd name="connsiteX5" fmla="*/ 1447006 w 1591707"/>
                <a:gd name="connsiteY5" fmla="*/ 5729 h 113671"/>
                <a:gd name="connsiteX6" fmla="*/ 1591707 w 1591707"/>
                <a:gd name="connsiteY6" fmla="*/ 79296 h 113671"/>
                <a:gd name="connsiteX7" fmla="*/ 1591707 w 1591707"/>
                <a:gd name="connsiteY7" fmla="*/ 79296 h 113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1707" h="113671">
                  <a:moveTo>
                    <a:pt x="0" y="79297"/>
                  </a:moveTo>
                  <a:cubicBezTo>
                    <a:pt x="146406" y="9090"/>
                    <a:pt x="183307" y="1"/>
                    <a:pt x="289401" y="5730"/>
                  </a:cubicBezTo>
                  <a:cubicBezTo>
                    <a:pt x="395495" y="11459"/>
                    <a:pt x="528042" y="113671"/>
                    <a:pt x="636567" y="113671"/>
                  </a:cubicBezTo>
                  <a:cubicBezTo>
                    <a:pt x="745092" y="113671"/>
                    <a:pt x="865773" y="11458"/>
                    <a:pt x="940554" y="5729"/>
                  </a:cubicBezTo>
                  <a:cubicBezTo>
                    <a:pt x="1015335" y="0"/>
                    <a:pt x="1000846" y="79297"/>
                    <a:pt x="1085255" y="79297"/>
                  </a:cubicBezTo>
                  <a:cubicBezTo>
                    <a:pt x="1169664" y="79297"/>
                    <a:pt x="1362597" y="5729"/>
                    <a:pt x="1447006" y="5729"/>
                  </a:cubicBezTo>
                  <a:cubicBezTo>
                    <a:pt x="1531415" y="5729"/>
                    <a:pt x="1574643" y="64477"/>
                    <a:pt x="1591707" y="79296"/>
                  </a:cubicBezTo>
                  <a:lnTo>
                    <a:pt x="1591707" y="79296"/>
                  </a:ln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Fluxograma: Operação manual 13"/>
            <p:cNvSpPr/>
            <p:nvPr/>
          </p:nvSpPr>
          <p:spPr>
            <a:xfrm>
              <a:off x="4644008" y="3933056"/>
              <a:ext cx="2170509" cy="1531813"/>
            </a:xfrm>
            <a:prstGeom prst="flowChartManualOperation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" name="Forma livre 17"/>
          <p:cNvSpPr/>
          <p:nvPr/>
        </p:nvSpPr>
        <p:spPr>
          <a:xfrm>
            <a:off x="3454795" y="2996953"/>
            <a:ext cx="1273221" cy="1644182"/>
          </a:xfrm>
          <a:custGeom>
            <a:avLst/>
            <a:gdLst>
              <a:gd name="connsiteX0" fmla="*/ 303087 w 1467492"/>
              <a:gd name="connsiteY0" fmla="*/ 85618 h 1099334"/>
              <a:gd name="connsiteX1" fmla="*/ 898988 w 1467492"/>
              <a:gd name="connsiteY1" fmla="*/ 291101 h 1099334"/>
              <a:gd name="connsiteX2" fmla="*/ 1166117 w 1467492"/>
              <a:gd name="connsiteY2" fmla="*/ 753438 h 1099334"/>
              <a:gd name="connsiteX3" fmla="*/ 1402422 w 1467492"/>
              <a:gd name="connsiteY3" fmla="*/ 907551 h 1099334"/>
              <a:gd name="connsiteX4" fmla="*/ 1433245 w 1467492"/>
              <a:gd name="connsiteY4" fmla="*/ 1082211 h 1099334"/>
              <a:gd name="connsiteX5" fmla="*/ 1196939 w 1467492"/>
              <a:gd name="connsiteY5" fmla="*/ 1010292 h 1099334"/>
              <a:gd name="connsiteX6" fmla="*/ 1063375 w 1467492"/>
              <a:gd name="connsiteY6" fmla="*/ 835632 h 1099334"/>
              <a:gd name="connsiteX7" fmla="*/ 837343 w 1467492"/>
              <a:gd name="connsiteY7" fmla="*/ 383569 h 1099334"/>
              <a:gd name="connsiteX8" fmla="*/ 539393 w 1467492"/>
              <a:gd name="connsiteY8" fmla="*/ 301375 h 1099334"/>
              <a:gd name="connsiteX9" fmla="*/ 200346 w 1467492"/>
              <a:gd name="connsiteY9" fmla="*/ 311650 h 1099334"/>
              <a:gd name="connsiteX10" fmla="*/ 5137 w 1467492"/>
              <a:gd name="connsiteY10" fmla="*/ 126715 h 1099334"/>
              <a:gd name="connsiteX11" fmla="*/ 169523 w 1467492"/>
              <a:gd name="connsiteY11" fmla="*/ 3425 h 1099334"/>
              <a:gd name="connsiteX12" fmla="*/ 303087 w 1467492"/>
              <a:gd name="connsiteY12" fmla="*/ 85618 h 1099334"/>
              <a:gd name="connsiteX0" fmla="*/ 321553 w 1485958"/>
              <a:gd name="connsiteY0" fmla="*/ 85618 h 1099334"/>
              <a:gd name="connsiteX1" fmla="*/ 917454 w 1485958"/>
              <a:gd name="connsiteY1" fmla="*/ 291101 h 1099334"/>
              <a:gd name="connsiteX2" fmla="*/ 1184583 w 1485958"/>
              <a:gd name="connsiteY2" fmla="*/ 753438 h 1099334"/>
              <a:gd name="connsiteX3" fmla="*/ 1420888 w 1485958"/>
              <a:gd name="connsiteY3" fmla="*/ 907551 h 1099334"/>
              <a:gd name="connsiteX4" fmla="*/ 1451711 w 1485958"/>
              <a:gd name="connsiteY4" fmla="*/ 1082211 h 1099334"/>
              <a:gd name="connsiteX5" fmla="*/ 1215405 w 1485958"/>
              <a:gd name="connsiteY5" fmla="*/ 1010292 h 1099334"/>
              <a:gd name="connsiteX6" fmla="*/ 1081841 w 1485958"/>
              <a:gd name="connsiteY6" fmla="*/ 835632 h 1099334"/>
              <a:gd name="connsiteX7" fmla="*/ 855809 w 1485958"/>
              <a:gd name="connsiteY7" fmla="*/ 383569 h 1099334"/>
              <a:gd name="connsiteX8" fmla="*/ 557859 w 1485958"/>
              <a:gd name="connsiteY8" fmla="*/ 301375 h 1099334"/>
              <a:gd name="connsiteX9" fmla="*/ 329605 w 1485958"/>
              <a:gd name="connsiteY9" fmla="*/ 206695 h 1099334"/>
              <a:gd name="connsiteX10" fmla="*/ 23603 w 1485958"/>
              <a:gd name="connsiteY10" fmla="*/ 126715 h 1099334"/>
              <a:gd name="connsiteX11" fmla="*/ 187989 w 1485958"/>
              <a:gd name="connsiteY11" fmla="*/ 3425 h 1099334"/>
              <a:gd name="connsiteX12" fmla="*/ 321553 w 1485958"/>
              <a:gd name="connsiteY12" fmla="*/ 85618 h 1099334"/>
              <a:gd name="connsiteX0" fmla="*/ 321553 w 1485958"/>
              <a:gd name="connsiteY0" fmla="*/ 85618 h 1099334"/>
              <a:gd name="connsiteX1" fmla="*/ 917454 w 1485958"/>
              <a:gd name="connsiteY1" fmla="*/ 291101 h 1099334"/>
              <a:gd name="connsiteX2" fmla="*/ 1184583 w 1485958"/>
              <a:gd name="connsiteY2" fmla="*/ 753438 h 1099334"/>
              <a:gd name="connsiteX3" fmla="*/ 1420888 w 1485958"/>
              <a:gd name="connsiteY3" fmla="*/ 907551 h 1099334"/>
              <a:gd name="connsiteX4" fmla="*/ 1451711 w 1485958"/>
              <a:gd name="connsiteY4" fmla="*/ 1082211 h 1099334"/>
              <a:gd name="connsiteX5" fmla="*/ 1215405 w 1485958"/>
              <a:gd name="connsiteY5" fmla="*/ 1010292 h 1099334"/>
              <a:gd name="connsiteX6" fmla="*/ 1081841 w 1485958"/>
              <a:gd name="connsiteY6" fmla="*/ 835632 h 1099334"/>
              <a:gd name="connsiteX7" fmla="*/ 855809 w 1485958"/>
              <a:gd name="connsiteY7" fmla="*/ 383569 h 1099334"/>
              <a:gd name="connsiteX8" fmla="*/ 545629 w 1485958"/>
              <a:gd name="connsiteY8" fmla="*/ 206695 h 1099334"/>
              <a:gd name="connsiteX9" fmla="*/ 329605 w 1485958"/>
              <a:gd name="connsiteY9" fmla="*/ 206695 h 1099334"/>
              <a:gd name="connsiteX10" fmla="*/ 23603 w 1485958"/>
              <a:gd name="connsiteY10" fmla="*/ 126715 h 1099334"/>
              <a:gd name="connsiteX11" fmla="*/ 187989 w 1485958"/>
              <a:gd name="connsiteY11" fmla="*/ 3425 h 1099334"/>
              <a:gd name="connsiteX12" fmla="*/ 321553 w 1485958"/>
              <a:gd name="connsiteY12" fmla="*/ 85618 h 1099334"/>
              <a:gd name="connsiteX0" fmla="*/ 345955 w 1510360"/>
              <a:gd name="connsiteY0" fmla="*/ 98372 h 1112088"/>
              <a:gd name="connsiteX1" fmla="*/ 941856 w 1510360"/>
              <a:gd name="connsiteY1" fmla="*/ 303855 h 1112088"/>
              <a:gd name="connsiteX2" fmla="*/ 1208985 w 1510360"/>
              <a:gd name="connsiteY2" fmla="*/ 766192 h 1112088"/>
              <a:gd name="connsiteX3" fmla="*/ 1445290 w 1510360"/>
              <a:gd name="connsiteY3" fmla="*/ 920305 h 1112088"/>
              <a:gd name="connsiteX4" fmla="*/ 1476113 w 1510360"/>
              <a:gd name="connsiteY4" fmla="*/ 1094965 h 1112088"/>
              <a:gd name="connsiteX5" fmla="*/ 1239807 w 1510360"/>
              <a:gd name="connsiteY5" fmla="*/ 1023046 h 1112088"/>
              <a:gd name="connsiteX6" fmla="*/ 1106243 w 1510360"/>
              <a:gd name="connsiteY6" fmla="*/ 848386 h 1112088"/>
              <a:gd name="connsiteX7" fmla="*/ 880211 w 1510360"/>
              <a:gd name="connsiteY7" fmla="*/ 396323 h 1112088"/>
              <a:gd name="connsiteX8" fmla="*/ 570031 w 1510360"/>
              <a:gd name="connsiteY8" fmla="*/ 219449 h 1112088"/>
              <a:gd name="connsiteX9" fmla="*/ 354007 w 1510360"/>
              <a:gd name="connsiteY9" fmla="*/ 219449 h 1112088"/>
              <a:gd name="connsiteX10" fmla="*/ 48005 w 1510360"/>
              <a:gd name="connsiteY10" fmla="*/ 139469 h 1112088"/>
              <a:gd name="connsiteX11" fmla="*/ 65975 w 1510360"/>
              <a:gd name="connsiteY11" fmla="*/ 3425 h 1112088"/>
              <a:gd name="connsiteX12" fmla="*/ 345955 w 1510360"/>
              <a:gd name="connsiteY12" fmla="*/ 98372 h 1112088"/>
              <a:gd name="connsiteX0" fmla="*/ 345955 w 1483819"/>
              <a:gd name="connsiteY0" fmla="*/ 98372 h 1241259"/>
              <a:gd name="connsiteX1" fmla="*/ 941856 w 1483819"/>
              <a:gd name="connsiteY1" fmla="*/ 303855 h 1241259"/>
              <a:gd name="connsiteX2" fmla="*/ 1208985 w 1483819"/>
              <a:gd name="connsiteY2" fmla="*/ 766192 h 1241259"/>
              <a:gd name="connsiteX3" fmla="*/ 1445290 w 1483819"/>
              <a:gd name="connsiteY3" fmla="*/ 920305 h 1241259"/>
              <a:gd name="connsiteX4" fmla="*/ 1440160 w 1483819"/>
              <a:gd name="connsiteY4" fmla="*/ 1224136 h 1241259"/>
              <a:gd name="connsiteX5" fmla="*/ 1239807 w 1483819"/>
              <a:gd name="connsiteY5" fmla="*/ 1023046 h 1241259"/>
              <a:gd name="connsiteX6" fmla="*/ 1106243 w 1483819"/>
              <a:gd name="connsiteY6" fmla="*/ 848386 h 1241259"/>
              <a:gd name="connsiteX7" fmla="*/ 880211 w 1483819"/>
              <a:gd name="connsiteY7" fmla="*/ 396323 h 1241259"/>
              <a:gd name="connsiteX8" fmla="*/ 570031 w 1483819"/>
              <a:gd name="connsiteY8" fmla="*/ 219449 h 1241259"/>
              <a:gd name="connsiteX9" fmla="*/ 354007 w 1483819"/>
              <a:gd name="connsiteY9" fmla="*/ 219449 h 1241259"/>
              <a:gd name="connsiteX10" fmla="*/ 48005 w 1483819"/>
              <a:gd name="connsiteY10" fmla="*/ 139469 h 1241259"/>
              <a:gd name="connsiteX11" fmla="*/ 65975 w 1483819"/>
              <a:gd name="connsiteY11" fmla="*/ 3425 h 1241259"/>
              <a:gd name="connsiteX12" fmla="*/ 345955 w 1483819"/>
              <a:gd name="connsiteY12" fmla="*/ 98372 h 1241259"/>
              <a:gd name="connsiteX0" fmla="*/ 345955 w 1489020"/>
              <a:gd name="connsiteY0" fmla="*/ 98372 h 1250772"/>
              <a:gd name="connsiteX1" fmla="*/ 941856 w 1489020"/>
              <a:gd name="connsiteY1" fmla="*/ 303855 h 1250772"/>
              <a:gd name="connsiteX2" fmla="*/ 1208985 w 1489020"/>
              <a:gd name="connsiteY2" fmla="*/ 766192 h 1250772"/>
              <a:gd name="connsiteX3" fmla="*/ 1445290 w 1489020"/>
              <a:gd name="connsiteY3" fmla="*/ 920305 h 1250772"/>
              <a:gd name="connsiteX4" fmla="*/ 1440160 w 1489020"/>
              <a:gd name="connsiteY4" fmla="*/ 1224136 h 1250772"/>
              <a:gd name="connsiteX5" fmla="*/ 1152129 w 1489020"/>
              <a:gd name="connsiteY5" fmla="*/ 1080120 h 1250772"/>
              <a:gd name="connsiteX6" fmla="*/ 1106243 w 1489020"/>
              <a:gd name="connsiteY6" fmla="*/ 848386 h 1250772"/>
              <a:gd name="connsiteX7" fmla="*/ 880211 w 1489020"/>
              <a:gd name="connsiteY7" fmla="*/ 396323 h 1250772"/>
              <a:gd name="connsiteX8" fmla="*/ 570031 w 1489020"/>
              <a:gd name="connsiteY8" fmla="*/ 219449 h 1250772"/>
              <a:gd name="connsiteX9" fmla="*/ 354007 w 1489020"/>
              <a:gd name="connsiteY9" fmla="*/ 219449 h 1250772"/>
              <a:gd name="connsiteX10" fmla="*/ 48005 w 1489020"/>
              <a:gd name="connsiteY10" fmla="*/ 139469 h 1250772"/>
              <a:gd name="connsiteX11" fmla="*/ 65975 w 1489020"/>
              <a:gd name="connsiteY11" fmla="*/ 3425 h 1250772"/>
              <a:gd name="connsiteX12" fmla="*/ 345955 w 1489020"/>
              <a:gd name="connsiteY12" fmla="*/ 98372 h 1250772"/>
              <a:gd name="connsiteX0" fmla="*/ 345955 w 1464163"/>
              <a:gd name="connsiteY0" fmla="*/ 98372 h 1236138"/>
              <a:gd name="connsiteX1" fmla="*/ 941856 w 1464163"/>
              <a:gd name="connsiteY1" fmla="*/ 303855 h 1236138"/>
              <a:gd name="connsiteX2" fmla="*/ 1208985 w 1464163"/>
              <a:gd name="connsiteY2" fmla="*/ 766192 h 1236138"/>
              <a:gd name="connsiteX3" fmla="*/ 1296144 w 1464163"/>
              <a:gd name="connsiteY3" fmla="*/ 1008111 h 1236138"/>
              <a:gd name="connsiteX4" fmla="*/ 1440160 w 1464163"/>
              <a:gd name="connsiteY4" fmla="*/ 1224136 h 1236138"/>
              <a:gd name="connsiteX5" fmla="*/ 1152129 w 1464163"/>
              <a:gd name="connsiteY5" fmla="*/ 1080120 h 1236138"/>
              <a:gd name="connsiteX6" fmla="*/ 1106243 w 1464163"/>
              <a:gd name="connsiteY6" fmla="*/ 848386 h 1236138"/>
              <a:gd name="connsiteX7" fmla="*/ 880211 w 1464163"/>
              <a:gd name="connsiteY7" fmla="*/ 396323 h 1236138"/>
              <a:gd name="connsiteX8" fmla="*/ 570031 w 1464163"/>
              <a:gd name="connsiteY8" fmla="*/ 219449 h 1236138"/>
              <a:gd name="connsiteX9" fmla="*/ 354007 w 1464163"/>
              <a:gd name="connsiteY9" fmla="*/ 219449 h 1236138"/>
              <a:gd name="connsiteX10" fmla="*/ 48005 w 1464163"/>
              <a:gd name="connsiteY10" fmla="*/ 139469 h 1236138"/>
              <a:gd name="connsiteX11" fmla="*/ 65975 w 1464163"/>
              <a:gd name="connsiteY11" fmla="*/ 3425 h 1236138"/>
              <a:gd name="connsiteX12" fmla="*/ 345955 w 1464163"/>
              <a:gd name="connsiteY12" fmla="*/ 98372 h 1236138"/>
              <a:gd name="connsiteX0" fmla="*/ 345955 w 1392156"/>
              <a:gd name="connsiteY0" fmla="*/ 98372 h 1164129"/>
              <a:gd name="connsiteX1" fmla="*/ 941856 w 1392156"/>
              <a:gd name="connsiteY1" fmla="*/ 303855 h 1164129"/>
              <a:gd name="connsiteX2" fmla="*/ 1208985 w 1392156"/>
              <a:gd name="connsiteY2" fmla="*/ 766192 h 1164129"/>
              <a:gd name="connsiteX3" fmla="*/ 1296144 w 1392156"/>
              <a:gd name="connsiteY3" fmla="*/ 1008111 h 1164129"/>
              <a:gd name="connsiteX4" fmla="*/ 1368153 w 1392156"/>
              <a:gd name="connsiteY4" fmla="*/ 1152127 h 1164129"/>
              <a:gd name="connsiteX5" fmla="*/ 1152129 w 1392156"/>
              <a:gd name="connsiteY5" fmla="*/ 1080120 h 1164129"/>
              <a:gd name="connsiteX6" fmla="*/ 1106243 w 1392156"/>
              <a:gd name="connsiteY6" fmla="*/ 848386 h 1164129"/>
              <a:gd name="connsiteX7" fmla="*/ 880211 w 1392156"/>
              <a:gd name="connsiteY7" fmla="*/ 396323 h 1164129"/>
              <a:gd name="connsiteX8" fmla="*/ 570031 w 1392156"/>
              <a:gd name="connsiteY8" fmla="*/ 219449 h 1164129"/>
              <a:gd name="connsiteX9" fmla="*/ 354007 w 1392156"/>
              <a:gd name="connsiteY9" fmla="*/ 219449 h 1164129"/>
              <a:gd name="connsiteX10" fmla="*/ 48005 w 1392156"/>
              <a:gd name="connsiteY10" fmla="*/ 139469 h 1164129"/>
              <a:gd name="connsiteX11" fmla="*/ 65975 w 1392156"/>
              <a:gd name="connsiteY11" fmla="*/ 3425 h 1164129"/>
              <a:gd name="connsiteX12" fmla="*/ 345955 w 1392156"/>
              <a:gd name="connsiteY12" fmla="*/ 98372 h 1164129"/>
              <a:gd name="connsiteX0" fmla="*/ 345955 w 1392156"/>
              <a:gd name="connsiteY0" fmla="*/ 98372 h 1202752"/>
              <a:gd name="connsiteX1" fmla="*/ 941856 w 1392156"/>
              <a:gd name="connsiteY1" fmla="*/ 303855 h 1202752"/>
              <a:gd name="connsiteX2" fmla="*/ 1208985 w 1392156"/>
              <a:gd name="connsiteY2" fmla="*/ 766192 h 1202752"/>
              <a:gd name="connsiteX3" fmla="*/ 1296144 w 1392156"/>
              <a:gd name="connsiteY3" fmla="*/ 1008111 h 1202752"/>
              <a:gd name="connsiteX4" fmla="*/ 1368153 w 1392156"/>
              <a:gd name="connsiteY4" fmla="*/ 1152127 h 1202752"/>
              <a:gd name="connsiteX5" fmla="*/ 1152129 w 1392156"/>
              <a:gd name="connsiteY5" fmla="*/ 1152128 h 1202752"/>
              <a:gd name="connsiteX6" fmla="*/ 1106243 w 1392156"/>
              <a:gd name="connsiteY6" fmla="*/ 848386 h 1202752"/>
              <a:gd name="connsiteX7" fmla="*/ 880211 w 1392156"/>
              <a:gd name="connsiteY7" fmla="*/ 396323 h 1202752"/>
              <a:gd name="connsiteX8" fmla="*/ 570031 w 1392156"/>
              <a:gd name="connsiteY8" fmla="*/ 219449 h 1202752"/>
              <a:gd name="connsiteX9" fmla="*/ 354007 w 1392156"/>
              <a:gd name="connsiteY9" fmla="*/ 219449 h 1202752"/>
              <a:gd name="connsiteX10" fmla="*/ 48005 w 1392156"/>
              <a:gd name="connsiteY10" fmla="*/ 139469 h 1202752"/>
              <a:gd name="connsiteX11" fmla="*/ 65975 w 1392156"/>
              <a:gd name="connsiteY11" fmla="*/ 3425 h 1202752"/>
              <a:gd name="connsiteX12" fmla="*/ 345955 w 1392156"/>
              <a:gd name="connsiteY12" fmla="*/ 98372 h 1202752"/>
              <a:gd name="connsiteX0" fmla="*/ 345955 w 1392156"/>
              <a:gd name="connsiteY0" fmla="*/ 98372 h 1248138"/>
              <a:gd name="connsiteX1" fmla="*/ 941856 w 1392156"/>
              <a:gd name="connsiteY1" fmla="*/ 303855 h 1248138"/>
              <a:gd name="connsiteX2" fmla="*/ 1208985 w 1392156"/>
              <a:gd name="connsiteY2" fmla="*/ 766192 h 1248138"/>
              <a:gd name="connsiteX3" fmla="*/ 1296144 w 1392156"/>
              <a:gd name="connsiteY3" fmla="*/ 1008111 h 1248138"/>
              <a:gd name="connsiteX4" fmla="*/ 1368153 w 1392156"/>
              <a:gd name="connsiteY4" fmla="*/ 1224135 h 1248138"/>
              <a:gd name="connsiteX5" fmla="*/ 1152129 w 1392156"/>
              <a:gd name="connsiteY5" fmla="*/ 1152128 h 1248138"/>
              <a:gd name="connsiteX6" fmla="*/ 1106243 w 1392156"/>
              <a:gd name="connsiteY6" fmla="*/ 848386 h 1248138"/>
              <a:gd name="connsiteX7" fmla="*/ 880211 w 1392156"/>
              <a:gd name="connsiteY7" fmla="*/ 396323 h 1248138"/>
              <a:gd name="connsiteX8" fmla="*/ 570031 w 1392156"/>
              <a:gd name="connsiteY8" fmla="*/ 219449 h 1248138"/>
              <a:gd name="connsiteX9" fmla="*/ 354007 w 1392156"/>
              <a:gd name="connsiteY9" fmla="*/ 219449 h 1248138"/>
              <a:gd name="connsiteX10" fmla="*/ 48005 w 1392156"/>
              <a:gd name="connsiteY10" fmla="*/ 139469 h 1248138"/>
              <a:gd name="connsiteX11" fmla="*/ 65975 w 1392156"/>
              <a:gd name="connsiteY11" fmla="*/ 3425 h 1248138"/>
              <a:gd name="connsiteX12" fmla="*/ 345955 w 1392156"/>
              <a:gd name="connsiteY12" fmla="*/ 98372 h 1248138"/>
              <a:gd name="connsiteX0" fmla="*/ 345955 w 1397976"/>
              <a:gd name="connsiteY0" fmla="*/ 98372 h 1574792"/>
              <a:gd name="connsiteX1" fmla="*/ 941856 w 1397976"/>
              <a:gd name="connsiteY1" fmla="*/ 303855 h 1574792"/>
              <a:gd name="connsiteX2" fmla="*/ 1208985 w 1397976"/>
              <a:gd name="connsiteY2" fmla="*/ 766192 h 1574792"/>
              <a:gd name="connsiteX3" fmla="*/ 1296144 w 1397976"/>
              <a:gd name="connsiteY3" fmla="*/ 1008111 h 1574792"/>
              <a:gd name="connsiteX4" fmla="*/ 1368153 w 1397976"/>
              <a:gd name="connsiteY4" fmla="*/ 1224135 h 1574792"/>
              <a:gd name="connsiteX5" fmla="*/ 1117204 w 1397976"/>
              <a:gd name="connsiteY5" fmla="*/ 1512167 h 1574792"/>
              <a:gd name="connsiteX6" fmla="*/ 1106243 w 1397976"/>
              <a:gd name="connsiteY6" fmla="*/ 848386 h 1574792"/>
              <a:gd name="connsiteX7" fmla="*/ 880211 w 1397976"/>
              <a:gd name="connsiteY7" fmla="*/ 396323 h 1574792"/>
              <a:gd name="connsiteX8" fmla="*/ 570031 w 1397976"/>
              <a:gd name="connsiteY8" fmla="*/ 219449 h 1574792"/>
              <a:gd name="connsiteX9" fmla="*/ 354007 w 1397976"/>
              <a:gd name="connsiteY9" fmla="*/ 219449 h 1574792"/>
              <a:gd name="connsiteX10" fmla="*/ 48005 w 1397976"/>
              <a:gd name="connsiteY10" fmla="*/ 139469 h 1574792"/>
              <a:gd name="connsiteX11" fmla="*/ 65975 w 1397976"/>
              <a:gd name="connsiteY11" fmla="*/ 3425 h 1574792"/>
              <a:gd name="connsiteX12" fmla="*/ 345955 w 1397976"/>
              <a:gd name="connsiteY12" fmla="*/ 98372 h 1574792"/>
              <a:gd name="connsiteX0" fmla="*/ 345955 w 1304850"/>
              <a:gd name="connsiteY0" fmla="*/ 98372 h 1668184"/>
              <a:gd name="connsiteX1" fmla="*/ 941856 w 1304850"/>
              <a:gd name="connsiteY1" fmla="*/ 303855 h 1668184"/>
              <a:gd name="connsiteX2" fmla="*/ 1208985 w 1304850"/>
              <a:gd name="connsiteY2" fmla="*/ 766192 h 1668184"/>
              <a:gd name="connsiteX3" fmla="*/ 1296144 w 1304850"/>
              <a:gd name="connsiteY3" fmla="*/ 1008111 h 1668184"/>
              <a:gd name="connsiteX4" fmla="*/ 1261220 w 1304850"/>
              <a:gd name="connsiteY4" fmla="*/ 1584175 h 1668184"/>
              <a:gd name="connsiteX5" fmla="*/ 1117204 w 1304850"/>
              <a:gd name="connsiteY5" fmla="*/ 1512167 h 1668184"/>
              <a:gd name="connsiteX6" fmla="*/ 1106243 w 1304850"/>
              <a:gd name="connsiteY6" fmla="*/ 848386 h 1668184"/>
              <a:gd name="connsiteX7" fmla="*/ 880211 w 1304850"/>
              <a:gd name="connsiteY7" fmla="*/ 396323 h 1668184"/>
              <a:gd name="connsiteX8" fmla="*/ 570031 w 1304850"/>
              <a:gd name="connsiteY8" fmla="*/ 219449 h 1668184"/>
              <a:gd name="connsiteX9" fmla="*/ 354007 w 1304850"/>
              <a:gd name="connsiteY9" fmla="*/ 219449 h 1668184"/>
              <a:gd name="connsiteX10" fmla="*/ 48005 w 1304850"/>
              <a:gd name="connsiteY10" fmla="*/ 139469 h 1668184"/>
              <a:gd name="connsiteX11" fmla="*/ 65975 w 1304850"/>
              <a:gd name="connsiteY11" fmla="*/ 3425 h 1668184"/>
              <a:gd name="connsiteX12" fmla="*/ 345955 w 1304850"/>
              <a:gd name="connsiteY12" fmla="*/ 98372 h 1668184"/>
              <a:gd name="connsiteX0" fmla="*/ 345955 w 1273221"/>
              <a:gd name="connsiteY0" fmla="*/ 98372 h 1644182"/>
              <a:gd name="connsiteX1" fmla="*/ 941856 w 1273221"/>
              <a:gd name="connsiteY1" fmla="*/ 303855 h 1644182"/>
              <a:gd name="connsiteX2" fmla="*/ 1208985 w 1273221"/>
              <a:gd name="connsiteY2" fmla="*/ 766192 h 1644182"/>
              <a:gd name="connsiteX3" fmla="*/ 1189212 w 1273221"/>
              <a:gd name="connsiteY3" fmla="*/ 1152127 h 1644182"/>
              <a:gd name="connsiteX4" fmla="*/ 1261220 w 1273221"/>
              <a:gd name="connsiteY4" fmla="*/ 1584175 h 1644182"/>
              <a:gd name="connsiteX5" fmla="*/ 1117204 w 1273221"/>
              <a:gd name="connsiteY5" fmla="*/ 1512167 h 1644182"/>
              <a:gd name="connsiteX6" fmla="*/ 1106243 w 1273221"/>
              <a:gd name="connsiteY6" fmla="*/ 848386 h 1644182"/>
              <a:gd name="connsiteX7" fmla="*/ 880211 w 1273221"/>
              <a:gd name="connsiteY7" fmla="*/ 396323 h 1644182"/>
              <a:gd name="connsiteX8" fmla="*/ 570031 w 1273221"/>
              <a:gd name="connsiteY8" fmla="*/ 219449 h 1644182"/>
              <a:gd name="connsiteX9" fmla="*/ 354007 w 1273221"/>
              <a:gd name="connsiteY9" fmla="*/ 219449 h 1644182"/>
              <a:gd name="connsiteX10" fmla="*/ 48005 w 1273221"/>
              <a:gd name="connsiteY10" fmla="*/ 139469 h 1644182"/>
              <a:gd name="connsiteX11" fmla="*/ 65975 w 1273221"/>
              <a:gd name="connsiteY11" fmla="*/ 3425 h 1644182"/>
              <a:gd name="connsiteX12" fmla="*/ 345955 w 1273221"/>
              <a:gd name="connsiteY12" fmla="*/ 98372 h 164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3221" h="1644182">
                <a:moveTo>
                  <a:pt x="345955" y="98372"/>
                </a:moveTo>
                <a:cubicBezTo>
                  <a:pt x="491935" y="148444"/>
                  <a:pt x="798018" y="192552"/>
                  <a:pt x="941856" y="303855"/>
                </a:cubicBezTo>
                <a:cubicBezTo>
                  <a:pt x="1085694" y="415158"/>
                  <a:pt x="1167759" y="624813"/>
                  <a:pt x="1208985" y="766192"/>
                </a:cubicBezTo>
                <a:cubicBezTo>
                  <a:pt x="1250211" y="907571"/>
                  <a:pt x="1180506" y="1015797"/>
                  <a:pt x="1189212" y="1152127"/>
                </a:cubicBezTo>
                <a:cubicBezTo>
                  <a:pt x="1197918" y="1288457"/>
                  <a:pt x="1273221" y="1524168"/>
                  <a:pt x="1261220" y="1584175"/>
                </a:cubicBezTo>
                <a:cubicBezTo>
                  <a:pt x="1249219" y="1644182"/>
                  <a:pt x="1143033" y="1634798"/>
                  <a:pt x="1117204" y="1512167"/>
                </a:cubicBezTo>
                <a:cubicBezTo>
                  <a:pt x="1091375" y="1389536"/>
                  <a:pt x="1145742" y="1034360"/>
                  <a:pt x="1106243" y="848386"/>
                </a:cubicBezTo>
                <a:cubicBezTo>
                  <a:pt x="1066744" y="662412"/>
                  <a:pt x="969580" y="501146"/>
                  <a:pt x="880211" y="396323"/>
                </a:cubicBezTo>
                <a:cubicBezTo>
                  <a:pt x="790842" y="291500"/>
                  <a:pt x="657732" y="248928"/>
                  <a:pt x="570031" y="219449"/>
                </a:cubicBezTo>
                <a:cubicBezTo>
                  <a:pt x="482330" y="189970"/>
                  <a:pt x="441011" y="232779"/>
                  <a:pt x="354007" y="219449"/>
                </a:cubicBezTo>
                <a:cubicBezTo>
                  <a:pt x="267003" y="206119"/>
                  <a:pt x="96010" y="175473"/>
                  <a:pt x="48005" y="139469"/>
                </a:cubicBezTo>
                <a:cubicBezTo>
                  <a:pt x="0" y="103465"/>
                  <a:pt x="11180" y="6850"/>
                  <a:pt x="65975" y="3425"/>
                </a:cubicBezTo>
                <a:cubicBezTo>
                  <a:pt x="120770" y="0"/>
                  <a:pt x="199975" y="48300"/>
                  <a:pt x="345955" y="98372"/>
                </a:cubicBez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3" name="Grupo 32"/>
          <p:cNvGrpSpPr/>
          <p:nvPr/>
        </p:nvGrpSpPr>
        <p:grpSpPr>
          <a:xfrm>
            <a:off x="827584" y="3059435"/>
            <a:ext cx="3365376" cy="2232248"/>
            <a:chOff x="827584" y="3068960"/>
            <a:chExt cx="3365376" cy="1800200"/>
          </a:xfrm>
        </p:grpSpPr>
        <p:cxnSp>
          <p:nvCxnSpPr>
            <p:cNvPr id="21" name="Conector reto 20"/>
            <p:cNvCxnSpPr/>
            <p:nvPr/>
          </p:nvCxnSpPr>
          <p:spPr>
            <a:xfrm flipV="1">
              <a:off x="827584" y="3228851"/>
              <a:ext cx="563414" cy="1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 flipV="1">
              <a:off x="827584" y="4753719"/>
              <a:ext cx="3365376" cy="1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971600" y="3068960"/>
              <a:ext cx="0" cy="1800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/>
            <p:nvPr/>
          </p:nvCxnSpPr>
          <p:spPr>
            <a:xfrm flipH="1">
              <a:off x="899592" y="3140968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 flipH="1">
              <a:off x="899592" y="4672186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aixaDeTexto 33"/>
          <p:cNvSpPr txBox="1"/>
          <p:nvPr/>
        </p:nvSpPr>
        <p:spPr>
          <a:xfrm>
            <a:off x="1043608" y="4149080"/>
            <a:ext cx="2272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pt-BR" dirty="0" smtClean="0"/>
              <a:t>h = </a:t>
            </a:r>
          </a:p>
          <a:p>
            <a:r>
              <a:rPr lang="pt-BR" dirty="0" smtClean="0"/>
              <a:t>diferença de potencial</a:t>
            </a:r>
            <a:endParaRPr lang="pt-BR" dirty="0"/>
          </a:p>
        </p:txBody>
      </p:sp>
      <p:cxnSp>
        <p:nvCxnSpPr>
          <p:cNvPr id="41" name="Conector reto 40"/>
          <p:cNvCxnSpPr/>
          <p:nvPr/>
        </p:nvCxnSpPr>
        <p:spPr>
          <a:xfrm flipV="1">
            <a:off x="4205610" y="2630562"/>
            <a:ext cx="864096" cy="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flipH="1">
            <a:off x="3779912" y="2621037"/>
            <a:ext cx="432048" cy="43204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4067944" y="2308622"/>
            <a:ext cx="98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corrente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Movimentação de Elétrons Livres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16216" y="1600200"/>
            <a:ext cx="2170584" cy="4565104"/>
          </a:xfrm>
        </p:spPr>
        <p:txBody>
          <a:bodyPr>
            <a:normAutofit/>
          </a:bodyPr>
          <a:lstStyle/>
          <a:p>
            <a:endParaRPr lang="pt-BR" sz="1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grpSp>
        <p:nvGrpSpPr>
          <p:cNvPr id="51" name="Grupo 50"/>
          <p:cNvGrpSpPr/>
          <p:nvPr/>
        </p:nvGrpSpPr>
        <p:grpSpPr>
          <a:xfrm>
            <a:off x="1043608" y="2204864"/>
            <a:ext cx="4752528" cy="2878579"/>
            <a:chOff x="1547664" y="1916832"/>
            <a:chExt cx="4752528" cy="2878579"/>
          </a:xfrm>
        </p:grpSpPr>
        <p:sp>
          <p:nvSpPr>
            <p:cNvPr id="7" name="Paralelogramo 6"/>
            <p:cNvSpPr/>
            <p:nvPr/>
          </p:nvSpPr>
          <p:spPr>
            <a:xfrm>
              <a:off x="1547664" y="1916832"/>
              <a:ext cx="1728192" cy="2232248"/>
            </a:xfrm>
            <a:prstGeom prst="parallelogram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Paralelogramo 7"/>
            <p:cNvSpPr/>
            <p:nvPr/>
          </p:nvSpPr>
          <p:spPr>
            <a:xfrm>
              <a:off x="4572000" y="1916832"/>
              <a:ext cx="1728192" cy="2232248"/>
            </a:xfrm>
            <a:prstGeom prst="parallelogram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Elipse 8"/>
            <p:cNvSpPr/>
            <p:nvPr/>
          </p:nvSpPr>
          <p:spPr>
            <a:xfrm>
              <a:off x="2339752" y="234888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5220072" y="2276872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11" name="Elipse 10"/>
            <p:cNvSpPr/>
            <p:nvPr/>
          </p:nvSpPr>
          <p:spPr>
            <a:xfrm>
              <a:off x="2051720" y="2132856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12" name="Elipse 11"/>
            <p:cNvSpPr/>
            <p:nvPr/>
          </p:nvSpPr>
          <p:spPr>
            <a:xfrm>
              <a:off x="2699792" y="2204864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13" name="Elipse 12"/>
            <p:cNvSpPr/>
            <p:nvPr/>
          </p:nvSpPr>
          <p:spPr>
            <a:xfrm>
              <a:off x="2627784" y="263691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14" name="Elipse 13"/>
            <p:cNvSpPr/>
            <p:nvPr/>
          </p:nvSpPr>
          <p:spPr>
            <a:xfrm>
              <a:off x="2411760" y="19888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15" name="Elipse 14"/>
            <p:cNvSpPr/>
            <p:nvPr/>
          </p:nvSpPr>
          <p:spPr>
            <a:xfrm>
              <a:off x="1907704" y="263691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16" name="Elipse 15"/>
            <p:cNvSpPr/>
            <p:nvPr/>
          </p:nvSpPr>
          <p:spPr>
            <a:xfrm>
              <a:off x="2267744" y="278092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17" name="Elipse 16"/>
            <p:cNvSpPr/>
            <p:nvPr/>
          </p:nvSpPr>
          <p:spPr>
            <a:xfrm>
              <a:off x="2699792" y="306896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18" name="Elipse 17"/>
            <p:cNvSpPr/>
            <p:nvPr/>
          </p:nvSpPr>
          <p:spPr>
            <a:xfrm>
              <a:off x="2987824" y="19888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19" name="Elipse 18"/>
            <p:cNvSpPr/>
            <p:nvPr/>
          </p:nvSpPr>
          <p:spPr>
            <a:xfrm>
              <a:off x="1979712" y="299695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20" name="Elipse 19"/>
            <p:cNvSpPr/>
            <p:nvPr/>
          </p:nvSpPr>
          <p:spPr>
            <a:xfrm>
              <a:off x="2339752" y="314096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21" name="Elipse 20"/>
            <p:cNvSpPr/>
            <p:nvPr/>
          </p:nvSpPr>
          <p:spPr>
            <a:xfrm>
              <a:off x="2627784" y="335699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22" name="Elipse 21"/>
            <p:cNvSpPr/>
            <p:nvPr/>
          </p:nvSpPr>
          <p:spPr>
            <a:xfrm>
              <a:off x="2339752" y="3501008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23" name="Elipse 22"/>
            <p:cNvSpPr/>
            <p:nvPr/>
          </p:nvSpPr>
          <p:spPr>
            <a:xfrm>
              <a:off x="2627784" y="371703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24" name="Elipse 23"/>
            <p:cNvSpPr/>
            <p:nvPr/>
          </p:nvSpPr>
          <p:spPr>
            <a:xfrm>
              <a:off x="2195736" y="378904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25" name="Elipse 24"/>
            <p:cNvSpPr/>
            <p:nvPr/>
          </p:nvSpPr>
          <p:spPr>
            <a:xfrm>
              <a:off x="2051720" y="335699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26" name="Elipse 25"/>
            <p:cNvSpPr/>
            <p:nvPr/>
          </p:nvSpPr>
          <p:spPr>
            <a:xfrm>
              <a:off x="1835696" y="371703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27" name="Elipse 26"/>
            <p:cNvSpPr/>
            <p:nvPr/>
          </p:nvSpPr>
          <p:spPr>
            <a:xfrm>
              <a:off x="1763688" y="335699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+</a:t>
              </a:r>
              <a:endParaRPr lang="pt-BR" dirty="0"/>
            </a:p>
          </p:txBody>
        </p:sp>
        <p:sp>
          <p:nvSpPr>
            <p:cNvPr id="28" name="Elipse 27"/>
            <p:cNvSpPr/>
            <p:nvPr/>
          </p:nvSpPr>
          <p:spPr>
            <a:xfrm>
              <a:off x="5148064" y="1988840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29" name="Elipse 28"/>
            <p:cNvSpPr/>
            <p:nvPr/>
          </p:nvSpPr>
          <p:spPr>
            <a:xfrm>
              <a:off x="5436096" y="2060848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30" name="Elipse 29"/>
            <p:cNvSpPr/>
            <p:nvPr/>
          </p:nvSpPr>
          <p:spPr>
            <a:xfrm>
              <a:off x="5580112" y="2348880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31" name="Elipse 30"/>
            <p:cNvSpPr/>
            <p:nvPr/>
          </p:nvSpPr>
          <p:spPr>
            <a:xfrm>
              <a:off x="5796136" y="1988840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32" name="Elipse 31"/>
            <p:cNvSpPr/>
            <p:nvPr/>
          </p:nvSpPr>
          <p:spPr>
            <a:xfrm>
              <a:off x="5868144" y="2276872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33" name="Elipse 32"/>
            <p:cNvSpPr/>
            <p:nvPr/>
          </p:nvSpPr>
          <p:spPr>
            <a:xfrm>
              <a:off x="4932040" y="2492896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34" name="Elipse 33"/>
            <p:cNvSpPr/>
            <p:nvPr/>
          </p:nvSpPr>
          <p:spPr>
            <a:xfrm>
              <a:off x="5220072" y="2636912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35" name="Elipse 34"/>
            <p:cNvSpPr/>
            <p:nvPr/>
          </p:nvSpPr>
          <p:spPr>
            <a:xfrm>
              <a:off x="5508104" y="2636912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36" name="Elipse 35"/>
            <p:cNvSpPr/>
            <p:nvPr/>
          </p:nvSpPr>
          <p:spPr>
            <a:xfrm>
              <a:off x="5796136" y="2564904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37" name="Elipse 36"/>
            <p:cNvSpPr/>
            <p:nvPr/>
          </p:nvSpPr>
          <p:spPr>
            <a:xfrm>
              <a:off x="5004048" y="2852936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38" name="Elipse 37"/>
            <p:cNvSpPr/>
            <p:nvPr/>
          </p:nvSpPr>
          <p:spPr>
            <a:xfrm>
              <a:off x="4860032" y="3140968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39" name="Elipse 38"/>
            <p:cNvSpPr/>
            <p:nvPr/>
          </p:nvSpPr>
          <p:spPr>
            <a:xfrm>
              <a:off x="5364088" y="2996952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40" name="Elipse 39"/>
            <p:cNvSpPr/>
            <p:nvPr/>
          </p:nvSpPr>
          <p:spPr>
            <a:xfrm>
              <a:off x="4932040" y="3501008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41" name="Elipse 40"/>
            <p:cNvSpPr/>
            <p:nvPr/>
          </p:nvSpPr>
          <p:spPr>
            <a:xfrm>
              <a:off x="5724128" y="2924944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42" name="Elipse 41"/>
            <p:cNvSpPr/>
            <p:nvPr/>
          </p:nvSpPr>
          <p:spPr>
            <a:xfrm>
              <a:off x="5580112" y="3212976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43" name="Elipse 42"/>
            <p:cNvSpPr/>
            <p:nvPr/>
          </p:nvSpPr>
          <p:spPr>
            <a:xfrm>
              <a:off x="5220072" y="3284984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44" name="Elipse 43"/>
            <p:cNvSpPr/>
            <p:nvPr/>
          </p:nvSpPr>
          <p:spPr>
            <a:xfrm>
              <a:off x="5436096" y="3501008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724128" y="3645024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46" name="Elipse 45"/>
            <p:cNvSpPr/>
            <p:nvPr/>
          </p:nvSpPr>
          <p:spPr>
            <a:xfrm>
              <a:off x="5220072" y="3717032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47" name="Elipse 46"/>
            <p:cNvSpPr/>
            <p:nvPr/>
          </p:nvSpPr>
          <p:spPr>
            <a:xfrm>
              <a:off x="4860032" y="3789040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–</a:t>
              </a:r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1763688" y="4149080"/>
              <a:ext cx="10145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Íons</a:t>
              </a:r>
            </a:p>
            <a:p>
              <a:r>
                <a:rPr lang="pt-BR" dirty="0" smtClean="0"/>
                <a:t>positivos</a:t>
              </a:r>
              <a:endParaRPr lang="pt-BR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4716016" y="4149080"/>
              <a:ext cx="10786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Íons</a:t>
              </a:r>
            </a:p>
            <a:p>
              <a:r>
                <a:rPr lang="pt-BR" dirty="0" smtClean="0"/>
                <a:t>negativos</a:t>
              </a:r>
              <a:endParaRPr lang="pt-BR" dirty="0"/>
            </a:p>
          </p:txBody>
        </p:sp>
        <p:sp>
          <p:nvSpPr>
            <p:cNvPr id="50" name="Seta para a direita 49"/>
            <p:cNvSpPr/>
            <p:nvPr/>
          </p:nvSpPr>
          <p:spPr>
            <a:xfrm rot="10800000">
              <a:off x="3347864" y="2708920"/>
              <a:ext cx="1152128" cy="72008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dução aos Sistemas Digitais&amp;quot;&quot;/&gt;&lt;property id=&quot;20303&quot; value=&quot;None&quot;/&gt;&lt;property id=&quot;20307&quot; value=&quot;256&quot;/&gt;&lt;/object&gt;&lt;object type=&quot;3&quot; unique_id=&quot;10005&quot;&gt;&lt;property id=&quot;20148&quot; value=&quot;5&quot;/&gt;&lt;property id=&quot;20300&quot; value=&quot;Slide 2 - &amp;quot;Apresentação&amp;quot;&quot;/&gt;&lt;property id=&quot;20303&quot; value=&quot;-1&quot;/&gt;&lt;property id=&quot;20307&quot; value=&quot;259&quot;/&gt;&lt;/object&gt;&lt;object type=&quot;3&quot; unique_id=&quot;10006&quot;&gt;&lt;property id=&quot;20148&quot; value=&quot;5&quot;/&gt;&lt;property id=&quot;20300&quot; value=&quot;Slide 3 - &amp;quot;Sistema de Avaliação&amp;quot;&quot;/&gt;&lt;property id=&quot;20303&quot; value=&quot;-1&quot;/&gt;&lt;property id=&quot;20307&quot; value=&quot;257&quot;/&gt;&lt;/object&gt;&lt;object type=&quot;3&quot; unique_id=&quot;10011&quot;&gt;&lt;property id=&quot;20148&quot; value=&quot;5&quot;/&gt;&lt;property id=&quot;20300&quot; value=&quot;Slide 6 - &amp;quot;Sistemas Digitais e &amp;#x0D;&amp;#x0A;Sistemas de Informação&amp;quot;&quot;/&gt;&lt;property id=&quot;20303&quot; value=&quot;-1&quot;/&gt;&lt;property id=&quot;20307&quot; value=&quot;260&quot;/&gt;&lt;/object&gt;&lt;object type=&quot;3&quot; unique_id=&quot;10012&quot;&gt;&lt;property id=&quot;20148&quot; value=&quot;5&quot;/&gt;&lt;property id=&quot;20300&quot; value=&quot;Slide 5 - &amp;quot;O Processo de Abstração em SD&amp;quot;&quot;/&gt;&lt;property id=&quot;20303&quot; value=&quot;-1&quot;/&gt;&lt;property id=&quot;20307&quot; value=&quot;261&quot;/&gt;&lt;/object&gt;&lt;object type=&quot;3&quot; unique_id=&quot;10013&quot;&gt;&lt;property id=&quot;20148&quot; value=&quot;5&quot;/&gt;&lt;property id=&quot;20300&quot; value=&quot;Slide 19 - &amp;quot;Sinais Discretos vs Contínuos&amp;quot;&quot;/&gt;&lt;property id=&quot;20303&quot; value=&quot;-1&quot;/&gt;&lt;property id=&quot;20307&quot; value=&quot;262&quot;/&gt;&lt;/object&gt;&lt;object type=&quot;3&quot; unique_id=&quot;10014&quot;&gt;&lt;property id=&quot;20148&quot; value=&quot;5&quot;/&gt;&lt;property id=&quot;20300&quot; value=&quot;Slide 21 - &amp;quot;Pro Lar&amp;quot;&quot;/&gt;&lt;property id=&quot;20303&quot; value=&quot;-1&quot;/&gt;&lt;property id=&quot;20307&quot; value=&quot;263&quot;/&gt;&lt;/object&gt;&lt;object type=&quot;3&quot; unique_id=&quot;10016&quot;&gt;&lt;property id=&quot;20148&quot; value=&quot;5&quot;/&gt;&lt;property id=&quot;20300&quot; value=&quot;Slide 22 - &amp;quot;Bibliografia Comentada&amp;quot;&quot;/&gt;&lt;property id=&quot;20303&quot; value=&quot;-1&quot;/&gt;&lt;property id=&quot;20307&quot; value=&quot;265&quot;/&gt;&lt;/object&gt;&lt;object type=&quot;3&quot; unique_id=&quot;10242&quot;&gt;&lt;property id=&quot;20148&quot; value=&quot;5&quot;/&gt;&lt;property id=&quot;20300&quot; value=&quot;Slide 17 - &amp;quot;SD e Telecomunicações&amp;quot;&quot;/&gt;&lt;property id=&quot;20303&quot; value=&quot;-1&quot;/&gt;&lt;property id=&quot;20307&quot; value=&quot;269&quot;/&gt;&lt;/object&gt;&lt;object type=&quot;3&quot; unique_id=&quot;10243&quot;&gt;&lt;property id=&quot;20148&quot; value=&quot;5&quot;/&gt;&lt;property id=&quot;20300&quot; value=&quot;Slide 18 - &amp;quot;O Mundo dos 0’s e 1’s &amp;quot;&quot;/&gt;&lt;property id=&quot;20303&quot; value=&quot;-1&quot;/&gt;&lt;property id=&quot;20307&quot; value=&quot;270&quot;/&gt;&lt;/object&gt;&lt;object type=&quot;3&quot; unique_id=&quot;10244&quot;&gt;&lt;property id=&quot;20148&quot; value=&quot;5&quot;/&gt;&lt;property id=&quot;20300&quot; value=&quot;Slide 20 - &amp;quot;Lógica e Matemática Digital&amp;quot;&quot;/&gt;&lt;property id=&quot;20303&quot; value=&quot;-1&quot;/&gt;&lt;property id=&quot;20307&quot; value=&quot;271&quot;/&gt;&lt;/object&gt;&lt;object type=&quot;3&quot; unique_id=&quot;10566&quot;&gt;&lt;property id=&quot;20148&quot; value=&quot;5&quot;/&gt;&lt;property id=&quot;20300&quot; value=&quot;Slide 7 - &amp;quot;Grandezas Elétricas&amp;quot;&quot;/&gt;&lt;property id=&quot;20307&quot; value=&quot;273&quot;/&gt;&lt;/object&gt;&lt;object type=&quot;3&quot; unique_id=&quot;10567&quot;&gt;&lt;property id=&quot;20148&quot; value=&quot;5&quot;/&gt;&lt;property id=&quot;20300&quot; value=&quot;Slide 8 - &amp;quot;Eletricidade: Intuição&amp;quot;&quot;/&gt;&lt;property id=&quot;20307&quot; value=&quot;274&quot;/&gt;&lt;/object&gt;&lt;object type=&quot;3&quot; unique_id=&quot;10568&quot;&gt;&lt;property id=&quot;20148&quot; value=&quot;5&quot;/&gt;&lt;property id=&quot;20300&quot; value=&quot;Slide 11 - &amp;quot;Resistores&amp;quot;&quot;/&gt;&lt;property id=&quot;20307&quot; value=&quot;275&quot;/&gt;&lt;/object&gt;&lt;object type=&quot;3&quot; unique_id=&quot;10569&quot;&gt;&lt;property id=&quot;20148&quot; value=&quot;5&quot;/&gt;&lt;property id=&quot;20300&quot; value=&quot;Slide 16 - &amp;quot;Lista básica de Componentes&amp;quot;&quot;/&gt;&lt;property id=&quot;20307&quot; value=&quot;276&quot;/&gt;&lt;/object&gt;&lt;object type=&quot;3&quot; unique_id=&quot;10570&quot;&gt;&lt;property id=&quot;20148&quot; value=&quot;5&quot;/&gt;&lt;property id=&quot;20300&quot; value=&quot;Slide 10 - &amp;quot;Lei De Ohm&amp;quot;&quot;/&gt;&lt;property id=&quot;20307&quot; value=&quot;277&quot;/&gt;&lt;/object&gt;&lt;object type=&quot;3&quot; unique_id=&quot;10571&quot;&gt;&lt;property id=&quot;20148&quot; value=&quot;5&quot;/&gt;&lt;property id=&quot;20300&quot; value=&quot;Slide 13 - &amp;quot;Cálculo de Resistores&amp;quot;&quot;/&gt;&lt;property id=&quot;20307&quot; value=&quot;278&quot;/&gt;&lt;/object&gt;&lt;object type=&quot;3&quot; unique_id=&quot;10728&quot;&gt;&lt;property id=&quot;20148&quot; value=&quot;5&quot;/&gt;&lt;property id=&quot;20300&quot; value=&quot;Slide 9 - &amp;quot;Movimentação de Elétrons Livres&amp;quot;&quot;/&gt;&lt;property id=&quot;20307&quot; value=&quot;280&quot;/&gt;&lt;/object&gt;&lt;object type=&quot;3&quot; unique_id=&quot;10776&quot;&gt;&lt;property id=&quot;20148&quot; value=&quot;5&quot;/&gt;&lt;property id=&quot;20300&quot; value=&quot;Slide 12 - &amp;quot;Resistores&amp;quot;&quot;/&gt;&lt;property id=&quot;20307&quot; value=&quot;281&quot;/&gt;&lt;/object&gt;&lt;object type=&quot;3&quot; unique_id=&quot;10777&quot;&gt;&lt;property id=&quot;20148&quot; value=&quot;5&quot;/&gt;&lt;property id=&quot;20300&quot; value=&quot;Slide 15 - &amp;quot;Capacitores&amp;quot;&quot;/&gt;&lt;property id=&quot;20307&quot; value=&quot;282&quot;/&gt;&lt;/object&gt;&lt;object type=&quot;3&quot; unique_id=&quot;10878&quot;&gt;&lt;property id=&quot;20148&quot; value=&quot;5&quot;/&gt;&lt;property id=&quot;20300&quot; value=&quot;Slide 14 - &amp;quot;Exemplos&amp;quot;&quot;/&gt;&lt;property id=&quot;20307&quot; value=&quot;283&quot;/&gt;&lt;/object&gt;&lt;object type=&quot;3&quot; unique_id=&quot;10880&quot;&gt;&lt;property id=&quot;20148&quot; value=&quot;5&quot;/&gt;&lt;property id=&quot;20300&quot; value=&quot;Slide 4 - &amp;quot;Roteiros&amp;quot;&quot;/&gt;&lt;property id=&quot;20307&quot; value=&quot;284&quot;/&gt;&lt;/object&gt;&lt;/object&gt;&lt;object type=&quot;4&quot; unique_id=&quot;1036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1889</TotalTime>
  <Words>1017</Words>
  <Application>Microsoft Office PowerPoint</Application>
  <PresentationFormat>Apresentação na tela (4:3)</PresentationFormat>
  <Paragraphs>323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ufu_modelo</vt:lpstr>
      <vt:lpstr>Introdução aos Sistemas Digitais</vt:lpstr>
      <vt:lpstr>Apresentação</vt:lpstr>
      <vt:lpstr>Sistema de Avaliação</vt:lpstr>
      <vt:lpstr>Roteiros</vt:lpstr>
      <vt:lpstr>O Processo de Abstração em SD</vt:lpstr>
      <vt:lpstr>Sistemas Digitais e  Sistemas de Informação</vt:lpstr>
      <vt:lpstr>Grandezas Elétricas</vt:lpstr>
      <vt:lpstr>Eletricidade: Intuição</vt:lpstr>
      <vt:lpstr>Movimentação de Elétrons Livres</vt:lpstr>
      <vt:lpstr>Lei De Ohm</vt:lpstr>
      <vt:lpstr>Resistores</vt:lpstr>
      <vt:lpstr>Resistores</vt:lpstr>
      <vt:lpstr>Cálculo de Resistores</vt:lpstr>
      <vt:lpstr>Exemplos</vt:lpstr>
      <vt:lpstr>Capacitores</vt:lpstr>
      <vt:lpstr>Lista básica de Componentes</vt:lpstr>
      <vt:lpstr>SD e Telecomunicações</vt:lpstr>
      <vt:lpstr>O Mundo dos 0’s e 1’s </vt:lpstr>
      <vt:lpstr>Sinais Discretos vs Contínuos</vt:lpstr>
      <vt:lpstr>Lógica e Matemática Digital</vt:lpstr>
      <vt:lpstr>Pro Lar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156</cp:revision>
  <dcterms:created xsi:type="dcterms:W3CDTF">2012-07-13T23:11:31Z</dcterms:created>
  <dcterms:modified xsi:type="dcterms:W3CDTF">2014-02-24T02:38:05Z</dcterms:modified>
</cp:coreProperties>
</file>