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0" r:id="rId3"/>
    <p:sldId id="261" r:id="rId4"/>
    <p:sldId id="257" r:id="rId5"/>
    <p:sldId id="265" r:id="rId6"/>
    <p:sldId id="266" r:id="rId7"/>
    <p:sldId id="267" r:id="rId8"/>
    <p:sldId id="268" r:id="rId9"/>
    <p:sldId id="259" r:id="rId10"/>
    <p:sldId id="269" r:id="rId11"/>
    <p:sldId id="271" r:id="rId12"/>
    <p:sldId id="270" r:id="rId13"/>
    <p:sldId id="272" r:id="rId14"/>
    <p:sldId id="273" r:id="rId15"/>
    <p:sldId id="281" r:id="rId16"/>
    <p:sldId id="274" r:id="rId17"/>
    <p:sldId id="275" r:id="rId18"/>
    <p:sldId id="276" r:id="rId19"/>
    <p:sldId id="277" r:id="rId20"/>
    <p:sldId id="278" r:id="rId21"/>
    <p:sldId id="279" r:id="rId22"/>
    <p:sldId id="262" r:id="rId23"/>
    <p:sldId id="263" r:id="rId24"/>
    <p:sldId id="283" r:id="rId25"/>
    <p:sldId id="282" r:id="rId26"/>
  </p:sldIdLst>
  <p:sldSz cx="9144000" cy="6858000" type="screen4x3"/>
  <p:notesSz cx="6858000" cy="9144000"/>
  <p:custDataLst>
    <p:tags r:id="rId28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4" autoAdjust="0"/>
    <p:restoredTop sz="94660"/>
  </p:normalViewPr>
  <p:slideViewPr>
    <p:cSldViewPr>
      <p:cViewPr>
        <p:scale>
          <a:sx n="100" d="100"/>
          <a:sy n="100" d="100"/>
        </p:scale>
        <p:origin x="-17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Simplificação de Funções Através de Diagramas de </a:t>
            </a:r>
            <a:r>
              <a:rPr lang="pt-BR" b="1" dirty="0" err="1" smtClean="0">
                <a:solidFill>
                  <a:schemeClr val="accent1">
                    <a:lumMod val="50000"/>
                  </a:schemeClr>
                </a:solidFill>
              </a:rPr>
              <a:t>Veitch-Karnaugh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Mapa-K</a:t>
            </a:r>
            <a:r>
              <a:rPr lang="pt-BR" baseline="-25000" dirty="0" smtClean="0"/>
              <a:t>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F(A,B,C) = (Ā⋅C) + (A⋅B̄⋅C) + (A⋅B⋅C)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1043608" y="2420888"/>
          <a:ext cx="3672408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2035"/>
                <a:gridCol w="312035"/>
                <a:gridCol w="312035"/>
                <a:gridCol w="744082"/>
                <a:gridCol w="744082"/>
                <a:gridCol w="744082"/>
                <a:gridCol w="5040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Ā⋅C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A⋅B̄⋅C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A⋅B⋅C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Retângulo de cantos arredondados 7"/>
          <p:cNvSpPr/>
          <p:nvPr/>
        </p:nvSpPr>
        <p:spPr>
          <a:xfrm>
            <a:off x="1115616" y="3212976"/>
            <a:ext cx="3528392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115616" y="3942582"/>
            <a:ext cx="3528392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1115616" y="4681714"/>
            <a:ext cx="3528392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115616" y="5430372"/>
            <a:ext cx="3528392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4788024" y="328498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5148064" y="32129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Ā⋅B̄ ⋅C</a:t>
            </a:r>
            <a:endParaRPr lang="pt-BR" b="1" dirty="0"/>
          </a:p>
        </p:txBody>
      </p:sp>
      <p:sp>
        <p:nvSpPr>
          <p:cNvPr id="14" name="Chave direita 13"/>
          <p:cNvSpPr/>
          <p:nvPr/>
        </p:nvSpPr>
        <p:spPr>
          <a:xfrm>
            <a:off x="5868144" y="3212976"/>
            <a:ext cx="288032" cy="2520280"/>
          </a:xfrm>
          <a:prstGeom prst="rightBrace">
            <a:avLst>
              <a:gd name="adj1" fmla="val 54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>
            <a:off x="4788024" y="400506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a direita 15"/>
          <p:cNvSpPr/>
          <p:nvPr/>
        </p:nvSpPr>
        <p:spPr>
          <a:xfrm>
            <a:off x="4788024" y="472514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4788024" y="544522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2" name="Grupo 41"/>
          <p:cNvGrpSpPr/>
          <p:nvPr/>
        </p:nvGrpSpPr>
        <p:grpSpPr>
          <a:xfrm>
            <a:off x="6372200" y="3682340"/>
            <a:ext cx="2160240" cy="1593468"/>
            <a:chOff x="6516216" y="3645024"/>
            <a:chExt cx="2160240" cy="1593468"/>
          </a:xfrm>
        </p:grpSpPr>
        <p:sp>
          <p:nvSpPr>
            <p:cNvPr id="19" name="Retângulo 18"/>
            <p:cNvSpPr/>
            <p:nvPr/>
          </p:nvSpPr>
          <p:spPr>
            <a:xfrm>
              <a:off x="6948264" y="400506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7380312" y="400506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7812360" y="400506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8244408" y="400506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6948264" y="44371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7380312" y="44371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7812360" y="44371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8244408" y="44371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cxnSp>
          <p:nvCxnSpPr>
            <p:cNvPr id="27" name="Conector reto 26"/>
            <p:cNvCxnSpPr/>
            <p:nvPr/>
          </p:nvCxnSpPr>
          <p:spPr>
            <a:xfrm flipV="1">
              <a:off x="7812360" y="3645024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flipH="1">
              <a:off x="6516216" y="4437112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aixaDeTexto 28"/>
            <p:cNvSpPr txBox="1"/>
            <p:nvPr/>
          </p:nvSpPr>
          <p:spPr>
            <a:xfrm>
              <a:off x="6516216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7020272" y="486916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7236296" y="364502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8100392" y="364502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7668344" y="486916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cxnSp>
          <p:nvCxnSpPr>
            <p:cNvPr id="34" name="Conector reto 33"/>
            <p:cNvCxnSpPr/>
            <p:nvPr/>
          </p:nvCxnSpPr>
          <p:spPr>
            <a:xfrm flipV="1">
              <a:off x="7380312" y="486916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 flipV="1">
              <a:off x="8244408" y="486916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aixaDeTexto 35"/>
            <p:cNvSpPr txBox="1"/>
            <p:nvPr/>
          </p:nvSpPr>
          <p:spPr>
            <a:xfrm>
              <a:off x="8316416" y="486916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6516216" y="4499828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</p:grpSp>
      <p:sp>
        <p:nvSpPr>
          <p:cNvPr id="38" name="Retângulo de cantos arredondados 37"/>
          <p:cNvSpPr/>
          <p:nvPr/>
        </p:nvSpPr>
        <p:spPr>
          <a:xfrm>
            <a:off x="7270204" y="4093180"/>
            <a:ext cx="792088" cy="75398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5148064" y="39237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Ā⋅B ⋅C</a:t>
            </a:r>
            <a:endParaRPr lang="pt-BR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5148064" y="46438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A⋅B̄ ⋅C</a:t>
            </a:r>
            <a:endParaRPr lang="pt-BR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5148064" y="53639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A⋅B ⋅C</a:t>
            </a:r>
            <a:endParaRPr lang="pt-BR" b="1" dirty="0"/>
          </a:p>
        </p:txBody>
      </p:sp>
      <p:sp>
        <p:nvSpPr>
          <p:cNvPr id="43" name="Seta para a direita 42"/>
          <p:cNvSpPr/>
          <p:nvPr/>
        </p:nvSpPr>
        <p:spPr>
          <a:xfrm rot="5400000">
            <a:off x="7452320" y="544522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7452320" y="57332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38" grpId="0" animBg="1"/>
      <p:bldP spid="39" grpId="0"/>
      <p:bldP spid="40" grpId="0"/>
      <p:bldP spid="41" grpId="0"/>
      <p:bldP spid="43" grpId="0" animBg="1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064896" cy="1143000"/>
          </a:xfrm>
        </p:spPr>
        <p:txBody>
          <a:bodyPr>
            <a:noAutofit/>
          </a:bodyPr>
          <a:lstStyle/>
          <a:p>
            <a:r>
              <a:rPr lang="pt-BR" sz="3600" dirty="0" smtClean="0"/>
              <a:t>Passos para Simplificação Usando Mapa-K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Passo 1: Colocar a função na forma de </a:t>
            </a:r>
            <a:r>
              <a:rPr lang="pt-BR" dirty="0" err="1" smtClean="0"/>
              <a:t>SdP</a:t>
            </a:r>
            <a:endParaRPr lang="pt-BR" dirty="0" smtClean="0"/>
          </a:p>
          <a:p>
            <a:r>
              <a:rPr lang="pt-BR" dirty="0" smtClean="0"/>
              <a:t>Passo 2: Desenhar o mapa-K apropriado para o n</a:t>
            </a:r>
            <a:r>
              <a:rPr lang="pt-BR" baseline="30000" dirty="0" smtClean="0"/>
              <a:t>o</a:t>
            </a:r>
            <a:r>
              <a:rPr lang="pt-BR" dirty="0" smtClean="0"/>
              <a:t> de variáveis;</a:t>
            </a:r>
          </a:p>
          <a:p>
            <a:r>
              <a:rPr lang="pt-BR" dirty="0" smtClean="0"/>
              <a:t>Passo 3: Mapear os termos da </a:t>
            </a:r>
            <a:r>
              <a:rPr lang="pt-BR" dirty="0" err="1" smtClean="0"/>
              <a:t>SdP</a:t>
            </a:r>
            <a:r>
              <a:rPr lang="pt-BR" dirty="0" smtClean="0"/>
              <a:t> que possuem saída “1” para o mapa-k</a:t>
            </a:r>
          </a:p>
          <a:p>
            <a:r>
              <a:rPr lang="pt-BR" dirty="0" smtClean="0"/>
              <a:t>Passo 4: Agrupar os “1”s do mapa de modo a utilizar todos eles;</a:t>
            </a:r>
          </a:p>
          <a:p>
            <a:r>
              <a:rPr lang="pt-BR" dirty="0" smtClean="0"/>
              <a:t>Passo 5: Para cada grupo, manter apenas as variáveis que não variam para nenhum dos “1”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06489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Agrupamento de Termos nos mapas-K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136904" cy="4525963"/>
          </a:xfrm>
        </p:spPr>
        <p:txBody>
          <a:bodyPr>
            <a:normAutofit fontScale="85000" lnSpcReduction="10000"/>
          </a:bodyPr>
          <a:lstStyle/>
          <a:p>
            <a:r>
              <a:rPr lang="pt-BR" sz="2800" dirty="0" smtClean="0"/>
              <a:t>Pegar o maior número de “1”s no mesmo grupo;</a:t>
            </a:r>
            <a:endParaRPr lang="pt-BR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Na realidade, agrupa-se, segundo a geometria acima visando juntar termos que possuem variáveis em comum.</a:t>
            </a:r>
          </a:p>
          <a:p>
            <a:r>
              <a:rPr lang="pt-BR" sz="2800" dirty="0" smtClean="0"/>
              <a:t>Note, no entanto, que os mapas-K se curvam sobre si mesmos. Desta forma é possível aplicar a mesma geometria considerando os mapas-K como espaços hipercurvos.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74" name="Retângulo 73"/>
          <p:cNvSpPr/>
          <p:nvPr/>
        </p:nvSpPr>
        <p:spPr>
          <a:xfrm>
            <a:off x="1967835" y="2276872"/>
            <a:ext cx="240767" cy="24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33" name="Grupo 132"/>
          <p:cNvGrpSpPr/>
          <p:nvPr/>
        </p:nvGrpSpPr>
        <p:grpSpPr>
          <a:xfrm>
            <a:off x="2609681" y="2252129"/>
            <a:ext cx="482126" cy="240767"/>
            <a:chOff x="1403648" y="3068960"/>
            <a:chExt cx="662361" cy="330774"/>
          </a:xfrm>
        </p:grpSpPr>
        <p:sp>
          <p:nvSpPr>
            <p:cNvPr id="75" name="Retângulo 74"/>
            <p:cNvSpPr/>
            <p:nvPr/>
          </p:nvSpPr>
          <p:spPr>
            <a:xfrm>
              <a:off x="1403648" y="3068960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6" name="Retângulo 75"/>
            <p:cNvSpPr/>
            <p:nvPr/>
          </p:nvSpPr>
          <p:spPr>
            <a:xfrm>
              <a:off x="1735235" y="3068960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79" name="Grupo 78"/>
          <p:cNvGrpSpPr/>
          <p:nvPr/>
        </p:nvGrpSpPr>
        <p:grpSpPr>
          <a:xfrm rot="5400000">
            <a:off x="2639244" y="2685583"/>
            <a:ext cx="482123" cy="240766"/>
            <a:chOff x="1556048" y="3221360"/>
            <a:chExt cx="662361" cy="330774"/>
          </a:xfrm>
        </p:grpSpPr>
        <p:sp>
          <p:nvSpPr>
            <p:cNvPr id="77" name="Retângulo 76"/>
            <p:cNvSpPr/>
            <p:nvPr/>
          </p:nvSpPr>
          <p:spPr>
            <a:xfrm>
              <a:off x="1556048" y="3221360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8" name="Retângulo 77"/>
            <p:cNvSpPr/>
            <p:nvPr/>
          </p:nvSpPr>
          <p:spPr>
            <a:xfrm>
              <a:off x="1887635" y="3221360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86" name="Grupo 85"/>
          <p:cNvGrpSpPr/>
          <p:nvPr/>
        </p:nvGrpSpPr>
        <p:grpSpPr>
          <a:xfrm>
            <a:off x="3761808" y="2234857"/>
            <a:ext cx="476257" cy="482125"/>
            <a:chOff x="1475656" y="3645024"/>
            <a:chExt cx="654299" cy="662361"/>
          </a:xfrm>
        </p:grpSpPr>
        <p:grpSp>
          <p:nvGrpSpPr>
            <p:cNvPr id="80" name="Grupo 79"/>
            <p:cNvGrpSpPr/>
            <p:nvPr/>
          </p:nvGrpSpPr>
          <p:grpSpPr>
            <a:xfrm rot="5400000">
              <a:off x="1309862" y="3810818"/>
              <a:ext cx="662361" cy="330774"/>
              <a:chOff x="1556048" y="3221360"/>
              <a:chExt cx="662361" cy="330774"/>
            </a:xfrm>
          </p:grpSpPr>
          <p:sp>
            <p:nvSpPr>
              <p:cNvPr id="81" name="Retângulo 80"/>
              <p:cNvSpPr/>
              <p:nvPr/>
            </p:nvSpPr>
            <p:spPr>
              <a:xfrm>
                <a:off x="1556048" y="3221360"/>
                <a:ext cx="330774" cy="330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2" name="Retângulo 81"/>
              <p:cNvSpPr/>
              <p:nvPr/>
            </p:nvSpPr>
            <p:spPr>
              <a:xfrm>
                <a:off x="1887635" y="3221360"/>
                <a:ext cx="330774" cy="330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83" name="Grupo 82"/>
            <p:cNvGrpSpPr/>
            <p:nvPr/>
          </p:nvGrpSpPr>
          <p:grpSpPr>
            <a:xfrm rot="5400000">
              <a:off x="1633387" y="3810818"/>
              <a:ext cx="662361" cy="330774"/>
              <a:chOff x="1556048" y="3221360"/>
              <a:chExt cx="662361" cy="330774"/>
            </a:xfrm>
          </p:grpSpPr>
          <p:sp>
            <p:nvSpPr>
              <p:cNvPr id="84" name="Retângulo 83"/>
              <p:cNvSpPr/>
              <p:nvPr/>
            </p:nvSpPr>
            <p:spPr>
              <a:xfrm>
                <a:off x="1556048" y="3221360"/>
                <a:ext cx="330774" cy="330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5" name="Retângulo 84"/>
              <p:cNvSpPr/>
              <p:nvPr/>
            </p:nvSpPr>
            <p:spPr>
              <a:xfrm>
                <a:off x="1887635" y="3221360"/>
                <a:ext cx="330774" cy="330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101" name="Grupo 100"/>
          <p:cNvGrpSpPr/>
          <p:nvPr/>
        </p:nvGrpSpPr>
        <p:grpSpPr>
          <a:xfrm>
            <a:off x="4841928" y="2234857"/>
            <a:ext cx="947981" cy="482125"/>
            <a:chOff x="3491880" y="3789040"/>
            <a:chExt cx="1302371" cy="662361"/>
          </a:xfrm>
        </p:grpSpPr>
        <p:grpSp>
          <p:nvGrpSpPr>
            <p:cNvPr id="87" name="Grupo 86"/>
            <p:cNvGrpSpPr/>
            <p:nvPr/>
          </p:nvGrpSpPr>
          <p:grpSpPr>
            <a:xfrm>
              <a:off x="3491880" y="3789040"/>
              <a:ext cx="654299" cy="662361"/>
              <a:chOff x="1475656" y="3645024"/>
              <a:chExt cx="654299" cy="662361"/>
            </a:xfrm>
          </p:grpSpPr>
          <p:grpSp>
            <p:nvGrpSpPr>
              <p:cNvPr id="88" name="Grupo 79"/>
              <p:cNvGrpSpPr/>
              <p:nvPr/>
            </p:nvGrpSpPr>
            <p:grpSpPr>
              <a:xfrm rot="5400000">
                <a:off x="1309862" y="3810818"/>
                <a:ext cx="662361" cy="330774"/>
                <a:chOff x="1556048" y="3221360"/>
                <a:chExt cx="662361" cy="330774"/>
              </a:xfrm>
            </p:grpSpPr>
            <p:sp>
              <p:nvSpPr>
                <p:cNvPr id="92" name="Retângulo 91"/>
                <p:cNvSpPr/>
                <p:nvPr/>
              </p:nvSpPr>
              <p:spPr>
                <a:xfrm>
                  <a:off x="1556048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93" name="Retângulo 92"/>
                <p:cNvSpPr/>
                <p:nvPr/>
              </p:nvSpPr>
              <p:spPr>
                <a:xfrm>
                  <a:off x="1887635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89" name="Grupo 82"/>
              <p:cNvGrpSpPr/>
              <p:nvPr/>
            </p:nvGrpSpPr>
            <p:grpSpPr>
              <a:xfrm rot="5400000">
                <a:off x="1633387" y="3810818"/>
                <a:ext cx="662361" cy="330774"/>
                <a:chOff x="1556048" y="3221360"/>
                <a:chExt cx="662361" cy="330774"/>
              </a:xfrm>
            </p:grpSpPr>
            <p:sp>
              <p:nvSpPr>
                <p:cNvPr id="90" name="Retângulo 89"/>
                <p:cNvSpPr/>
                <p:nvPr/>
              </p:nvSpPr>
              <p:spPr>
                <a:xfrm>
                  <a:off x="1556048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91" name="Retângulo 90"/>
                <p:cNvSpPr/>
                <p:nvPr/>
              </p:nvSpPr>
              <p:spPr>
                <a:xfrm>
                  <a:off x="1887635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</p:grpSp>
        <p:grpSp>
          <p:nvGrpSpPr>
            <p:cNvPr id="94" name="Grupo 93"/>
            <p:cNvGrpSpPr/>
            <p:nvPr/>
          </p:nvGrpSpPr>
          <p:grpSpPr>
            <a:xfrm>
              <a:off x="4139952" y="3789040"/>
              <a:ext cx="654299" cy="662361"/>
              <a:chOff x="1475656" y="3645024"/>
              <a:chExt cx="654299" cy="662361"/>
            </a:xfrm>
          </p:grpSpPr>
          <p:grpSp>
            <p:nvGrpSpPr>
              <p:cNvPr id="95" name="Grupo 79"/>
              <p:cNvGrpSpPr/>
              <p:nvPr/>
            </p:nvGrpSpPr>
            <p:grpSpPr>
              <a:xfrm rot="5400000">
                <a:off x="1309862" y="3810818"/>
                <a:ext cx="662361" cy="330774"/>
                <a:chOff x="1556048" y="3221360"/>
                <a:chExt cx="662361" cy="330774"/>
              </a:xfrm>
            </p:grpSpPr>
            <p:sp>
              <p:nvSpPr>
                <p:cNvPr id="99" name="Retângulo 98"/>
                <p:cNvSpPr/>
                <p:nvPr/>
              </p:nvSpPr>
              <p:spPr>
                <a:xfrm>
                  <a:off x="1556048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00" name="Retângulo 99"/>
                <p:cNvSpPr/>
                <p:nvPr/>
              </p:nvSpPr>
              <p:spPr>
                <a:xfrm>
                  <a:off x="1887635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96" name="Grupo 82"/>
              <p:cNvGrpSpPr/>
              <p:nvPr/>
            </p:nvGrpSpPr>
            <p:grpSpPr>
              <a:xfrm rot="5400000">
                <a:off x="1633387" y="3810818"/>
                <a:ext cx="662361" cy="330774"/>
                <a:chOff x="1556048" y="3221360"/>
                <a:chExt cx="662361" cy="330774"/>
              </a:xfrm>
            </p:grpSpPr>
            <p:sp>
              <p:nvSpPr>
                <p:cNvPr id="97" name="Retângulo 96"/>
                <p:cNvSpPr/>
                <p:nvPr/>
              </p:nvSpPr>
              <p:spPr>
                <a:xfrm>
                  <a:off x="1556048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98" name="Retângulo 97"/>
                <p:cNvSpPr/>
                <p:nvPr/>
              </p:nvSpPr>
              <p:spPr>
                <a:xfrm>
                  <a:off x="1887635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</p:grpSp>
      </p:grpSp>
      <p:grpSp>
        <p:nvGrpSpPr>
          <p:cNvPr id="132" name="Grupo 131"/>
          <p:cNvGrpSpPr/>
          <p:nvPr/>
        </p:nvGrpSpPr>
        <p:grpSpPr>
          <a:xfrm>
            <a:off x="6216307" y="2204864"/>
            <a:ext cx="947981" cy="963093"/>
            <a:chOff x="2771800" y="4941168"/>
            <a:chExt cx="1302371" cy="1323133"/>
          </a:xfrm>
        </p:grpSpPr>
        <p:grpSp>
          <p:nvGrpSpPr>
            <p:cNvPr id="102" name="Grupo 101"/>
            <p:cNvGrpSpPr/>
            <p:nvPr/>
          </p:nvGrpSpPr>
          <p:grpSpPr>
            <a:xfrm>
              <a:off x="2771800" y="5601940"/>
              <a:ext cx="1302371" cy="662361"/>
              <a:chOff x="3491880" y="3789040"/>
              <a:chExt cx="1302371" cy="662361"/>
            </a:xfrm>
          </p:grpSpPr>
          <p:grpSp>
            <p:nvGrpSpPr>
              <p:cNvPr id="103" name="Grupo 86"/>
              <p:cNvGrpSpPr/>
              <p:nvPr/>
            </p:nvGrpSpPr>
            <p:grpSpPr>
              <a:xfrm>
                <a:off x="3491880" y="3789040"/>
                <a:ext cx="654299" cy="662361"/>
                <a:chOff x="1475656" y="3645024"/>
                <a:chExt cx="654299" cy="662361"/>
              </a:xfrm>
            </p:grpSpPr>
            <p:grpSp>
              <p:nvGrpSpPr>
                <p:cNvPr id="111" name="Grupo 79"/>
                <p:cNvGrpSpPr/>
                <p:nvPr/>
              </p:nvGrpSpPr>
              <p:grpSpPr>
                <a:xfrm rot="5400000">
                  <a:off x="1309862" y="3810818"/>
                  <a:ext cx="662361" cy="330774"/>
                  <a:chOff x="1556048" y="3221360"/>
                  <a:chExt cx="662361" cy="330774"/>
                </a:xfrm>
              </p:grpSpPr>
              <p:sp>
                <p:nvSpPr>
                  <p:cNvPr id="115" name="Retângulo 114"/>
                  <p:cNvSpPr/>
                  <p:nvPr/>
                </p:nvSpPr>
                <p:spPr>
                  <a:xfrm>
                    <a:off x="1556048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16" name="Retângulo 115"/>
                  <p:cNvSpPr/>
                  <p:nvPr/>
                </p:nvSpPr>
                <p:spPr>
                  <a:xfrm>
                    <a:off x="1887635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  <p:grpSp>
              <p:nvGrpSpPr>
                <p:cNvPr id="112" name="Grupo 82"/>
                <p:cNvGrpSpPr/>
                <p:nvPr/>
              </p:nvGrpSpPr>
              <p:grpSpPr>
                <a:xfrm rot="5400000">
                  <a:off x="1633387" y="3810818"/>
                  <a:ext cx="662361" cy="330774"/>
                  <a:chOff x="1556048" y="3221360"/>
                  <a:chExt cx="662361" cy="330774"/>
                </a:xfrm>
              </p:grpSpPr>
              <p:sp>
                <p:nvSpPr>
                  <p:cNvPr id="113" name="Retângulo 112"/>
                  <p:cNvSpPr/>
                  <p:nvPr/>
                </p:nvSpPr>
                <p:spPr>
                  <a:xfrm>
                    <a:off x="1556048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14" name="Retângulo 113"/>
                  <p:cNvSpPr/>
                  <p:nvPr/>
                </p:nvSpPr>
                <p:spPr>
                  <a:xfrm>
                    <a:off x="1887635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</p:grpSp>
          <p:grpSp>
            <p:nvGrpSpPr>
              <p:cNvPr id="104" name="Grupo 93"/>
              <p:cNvGrpSpPr/>
              <p:nvPr/>
            </p:nvGrpSpPr>
            <p:grpSpPr>
              <a:xfrm>
                <a:off x="4139952" y="3789040"/>
                <a:ext cx="654299" cy="662361"/>
                <a:chOff x="1475656" y="3645024"/>
                <a:chExt cx="654299" cy="662361"/>
              </a:xfrm>
            </p:grpSpPr>
            <p:grpSp>
              <p:nvGrpSpPr>
                <p:cNvPr id="105" name="Grupo 79"/>
                <p:cNvGrpSpPr/>
                <p:nvPr/>
              </p:nvGrpSpPr>
              <p:grpSpPr>
                <a:xfrm rot="5400000">
                  <a:off x="1309862" y="3810818"/>
                  <a:ext cx="662361" cy="330774"/>
                  <a:chOff x="1556048" y="3221360"/>
                  <a:chExt cx="662361" cy="330774"/>
                </a:xfrm>
              </p:grpSpPr>
              <p:sp>
                <p:nvSpPr>
                  <p:cNvPr id="109" name="Retângulo 108"/>
                  <p:cNvSpPr/>
                  <p:nvPr/>
                </p:nvSpPr>
                <p:spPr>
                  <a:xfrm>
                    <a:off x="1556048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10" name="Retângulo 109"/>
                  <p:cNvSpPr/>
                  <p:nvPr/>
                </p:nvSpPr>
                <p:spPr>
                  <a:xfrm>
                    <a:off x="1887635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  <p:grpSp>
              <p:nvGrpSpPr>
                <p:cNvPr id="106" name="Grupo 82"/>
                <p:cNvGrpSpPr/>
                <p:nvPr/>
              </p:nvGrpSpPr>
              <p:grpSpPr>
                <a:xfrm rot="5400000">
                  <a:off x="1633387" y="3810818"/>
                  <a:ext cx="662361" cy="330774"/>
                  <a:chOff x="1556048" y="3221360"/>
                  <a:chExt cx="662361" cy="330774"/>
                </a:xfrm>
              </p:grpSpPr>
              <p:sp>
                <p:nvSpPr>
                  <p:cNvPr id="107" name="Retângulo 106"/>
                  <p:cNvSpPr/>
                  <p:nvPr/>
                </p:nvSpPr>
                <p:spPr>
                  <a:xfrm>
                    <a:off x="1556048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08" name="Retângulo 107"/>
                  <p:cNvSpPr/>
                  <p:nvPr/>
                </p:nvSpPr>
                <p:spPr>
                  <a:xfrm>
                    <a:off x="1887635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</p:grpSp>
        </p:grpSp>
        <p:grpSp>
          <p:nvGrpSpPr>
            <p:cNvPr id="117" name="Grupo 116"/>
            <p:cNvGrpSpPr/>
            <p:nvPr/>
          </p:nvGrpSpPr>
          <p:grpSpPr>
            <a:xfrm>
              <a:off x="2771800" y="4941168"/>
              <a:ext cx="1302371" cy="662361"/>
              <a:chOff x="3491880" y="3789040"/>
              <a:chExt cx="1302371" cy="662361"/>
            </a:xfrm>
          </p:grpSpPr>
          <p:grpSp>
            <p:nvGrpSpPr>
              <p:cNvPr id="118" name="Grupo 86"/>
              <p:cNvGrpSpPr/>
              <p:nvPr/>
            </p:nvGrpSpPr>
            <p:grpSpPr>
              <a:xfrm>
                <a:off x="3491880" y="3789040"/>
                <a:ext cx="654299" cy="662361"/>
                <a:chOff x="1475656" y="3645024"/>
                <a:chExt cx="654299" cy="662361"/>
              </a:xfrm>
            </p:grpSpPr>
            <p:grpSp>
              <p:nvGrpSpPr>
                <p:cNvPr id="126" name="Grupo 79"/>
                <p:cNvGrpSpPr/>
                <p:nvPr/>
              </p:nvGrpSpPr>
              <p:grpSpPr>
                <a:xfrm rot="5400000">
                  <a:off x="1309862" y="3810818"/>
                  <a:ext cx="662361" cy="330774"/>
                  <a:chOff x="1556048" y="3221360"/>
                  <a:chExt cx="662361" cy="330774"/>
                </a:xfrm>
              </p:grpSpPr>
              <p:sp>
                <p:nvSpPr>
                  <p:cNvPr id="130" name="Retângulo 129"/>
                  <p:cNvSpPr/>
                  <p:nvPr/>
                </p:nvSpPr>
                <p:spPr>
                  <a:xfrm>
                    <a:off x="1556048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31" name="Retângulo 130"/>
                  <p:cNvSpPr/>
                  <p:nvPr/>
                </p:nvSpPr>
                <p:spPr>
                  <a:xfrm>
                    <a:off x="1887635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  <p:grpSp>
              <p:nvGrpSpPr>
                <p:cNvPr id="127" name="Grupo 82"/>
                <p:cNvGrpSpPr/>
                <p:nvPr/>
              </p:nvGrpSpPr>
              <p:grpSpPr>
                <a:xfrm rot="5400000">
                  <a:off x="1633387" y="3810818"/>
                  <a:ext cx="662361" cy="330774"/>
                  <a:chOff x="1556048" y="3221360"/>
                  <a:chExt cx="662361" cy="330774"/>
                </a:xfrm>
              </p:grpSpPr>
              <p:sp>
                <p:nvSpPr>
                  <p:cNvPr id="128" name="Retângulo 127"/>
                  <p:cNvSpPr/>
                  <p:nvPr/>
                </p:nvSpPr>
                <p:spPr>
                  <a:xfrm>
                    <a:off x="1556048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29" name="Retângulo 128"/>
                  <p:cNvSpPr/>
                  <p:nvPr/>
                </p:nvSpPr>
                <p:spPr>
                  <a:xfrm>
                    <a:off x="1887635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</p:grpSp>
          <p:grpSp>
            <p:nvGrpSpPr>
              <p:cNvPr id="119" name="Grupo 93"/>
              <p:cNvGrpSpPr/>
              <p:nvPr/>
            </p:nvGrpSpPr>
            <p:grpSpPr>
              <a:xfrm>
                <a:off x="4139952" y="3789040"/>
                <a:ext cx="654299" cy="662361"/>
                <a:chOff x="1475656" y="3645024"/>
                <a:chExt cx="654299" cy="662361"/>
              </a:xfrm>
            </p:grpSpPr>
            <p:grpSp>
              <p:nvGrpSpPr>
                <p:cNvPr id="120" name="Grupo 79"/>
                <p:cNvGrpSpPr/>
                <p:nvPr/>
              </p:nvGrpSpPr>
              <p:grpSpPr>
                <a:xfrm rot="5400000">
                  <a:off x="1309862" y="3810818"/>
                  <a:ext cx="662361" cy="330774"/>
                  <a:chOff x="1556048" y="3221360"/>
                  <a:chExt cx="662361" cy="330774"/>
                </a:xfrm>
              </p:grpSpPr>
              <p:sp>
                <p:nvSpPr>
                  <p:cNvPr id="124" name="Retângulo 123"/>
                  <p:cNvSpPr/>
                  <p:nvPr/>
                </p:nvSpPr>
                <p:spPr>
                  <a:xfrm>
                    <a:off x="1556048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25" name="Retângulo 124"/>
                  <p:cNvSpPr/>
                  <p:nvPr/>
                </p:nvSpPr>
                <p:spPr>
                  <a:xfrm>
                    <a:off x="1887635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  <p:grpSp>
              <p:nvGrpSpPr>
                <p:cNvPr id="121" name="Grupo 82"/>
                <p:cNvGrpSpPr/>
                <p:nvPr/>
              </p:nvGrpSpPr>
              <p:grpSpPr>
                <a:xfrm rot="5400000">
                  <a:off x="1633387" y="3810818"/>
                  <a:ext cx="662361" cy="330774"/>
                  <a:chOff x="1556048" y="3221360"/>
                  <a:chExt cx="662361" cy="330774"/>
                </a:xfrm>
              </p:grpSpPr>
              <p:sp>
                <p:nvSpPr>
                  <p:cNvPr id="122" name="Retângulo 121"/>
                  <p:cNvSpPr/>
                  <p:nvPr/>
                </p:nvSpPr>
                <p:spPr>
                  <a:xfrm>
                    <a:off x="1556048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23" name="Retângulo 122"/>
                  <p:cNvSpPr/>
                  <p:nvPr/>
                </p:nvSpPr>
                <p:spPr>
                  <a:xfrm>
                    <a:off x="1887635" y="3221360"/>
                    <a:ext cx="330774" cy="33077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</p:grpSp>
        </p:grpSp>
      </p:grpSp>
      <p:grpSp>
        <p:nvGrpSpPr>
          <p:cNvPr id="134" name="Grupo 133"/>
          <p:cNvGrpSpPr/>
          <p:nvPr/>
        </p:nvGrpSpPr>
        <p:grpSpPr>
          <a:xfrm rot="5400000">
            <a:off x="4831251" y="3085864"/>
            <a:ext cx="947981" cy="482125"/>
            <a:chOff x="3491880" y="3789040"/>
            <a:chExt cx="1302371" cy="662361"/>
          </a:xfrm>
        </p:grpSpPr>
        <p:grpSp>
          <p:nvGrpSpPr>
            <p:cNvPr id="135" name="Grupo 86"/>
            <p:cNvGrpSpPr/>
            <p:nvPr/>
          </p:nvGrpSpPr>
          <p:grpSpPr>
            <a:xfrm>
              <a:off x="3491880" y="3789040"/>
              <a:ext cx="654299" cy="662361"/>
              <a:chOff x="1475656" y="3645024"/>
              <a:chExt cx="654299" cy="662361"/>
            </a:xfrm>
          </p:grpSpPr>
          <p:grpSp>
            <p:nvGrpSpPr>
              <p:cNvPr id="143" name="Grupo 79"/>
              <p:cNvGrpSpPr/>
              <p:nvPr/>
            </p:nvGrpSpPr>
            <p:grpSpPr>
              <a:xfrm rot="5400000">
                <a:off x="1309862" y="3810818"/>
                <a:ext cx="662361" cy="330774"/>
                <a:chOff x="1556048" y="3221360"/>
                <a:chExt cx="662361" cy="330774"/>
              </a:xfrm>
            </p:grpSpPr>
            <p:sp>
              <p:nvSpPr>
                <p:cNvPr id="147" name="Retângulo 146"/>
                <p:cNvSpPr/>
                <p:nvPr/>
              </p:nvSpPr>
              <p:spPr>
                <a:xfrm>
                  <a:off x="1556048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48" name="Retângulo 147"/>
                <p:cNvSpPr/>
                <p:nvPr/>
              </p:nvSpPr>
              <p:spPr>
                <a:xfrm>
                  <a:off x="1887635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44" name="Grupo 82"/>
              <p:cNvGrpSpPr/>
              <p:nvPr/>
            </p:nvGrpSpPr>
            <p:grpSpPr>
              <a:xfrm rot="5400000">
                <a:off x="1633387" y="3810818"/>
                <a:ext cx="662361" cy="330774"/>
                <a:chOff x="1556048" y="3221360"/>
                <a:chExt cx="662361" cy="330774"/>
              </a:xfrm>
            </p:grpSpPr>
            <p:sp>
              <p:nvSpPr>
                <p:cNvPr id="145" name="Retângulo 144"/>
                <p:cNvSpPr/>
                <p:nvPr/>
              </p:nvSpPr>
              <p:spPr>
                <a:xfrm>
                  <a:off x="1556048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46" name="Retângulo 145"/>
                <p:cNvSpPr/>
                <p:nvPr/>
              </p:nvSpPr>
              <p:spPr>
                <a:xfrm>
                  <a:off x="1887635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</p:grpSp>
        <p:grpSp>
          <p:nvGrpSpPr>
            <p:cNvPr id="136" name="Grupo 93"/>
            <p:cNvGrpSpPr/>
            <p:nvPr/>
          </p:nvGrpSpPr>
          <p:grpSpPr>
            <a:xfrm>
              <a:off x="4139952" y="3789040"/>
              <a:ext cx="654299" cy="662361"/>
              <a:chOff x="1475656" y="3645024"/>
              <a:chExt cx="654299" cy="662361"/>
            </a:xfrm>
          </p:grpSpPr>
          <p:grpSp>
            <p:nvGrpSpPr>
              <p:cNvPr id="137" name="Grupo 79"/>
              <p:cNvGrpSpPr/>
              <p:nvPr/>
            </p:nvGrpSpPr>
            <p:grpSpPr>
              <a:xfrm rot="5400000">
                <a:off x="1309862" y="3810818"/>
                <a:ext cx="662361" cy="330774"/>
                <a:chOff x="1556048" y="3221360"/>
                <a:chExt cx="662361" cy="330774"/>
              </a:xfrm>
            </p:grpSpPr>
            <p:sp>
              <p:nvSpPr>
                <p:cNvPr id="141" name="Retângulo 140"/>
                <p:cNvSpPr/>
                <p:nvPr/>
              </p:nvSpPr>
              <p:spPr>
                <a:xfrm>
                  <a:off x="1556048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42" name="Retângulo 141"/>
                <p:cNvSpPr/>
                <p:nvPr/>
              </p:nvSpPr>
              <p:spPr>
                <a:xfrm>
                  <a:off x="1887635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38" name="Grupo 82"/>
              <p:cNvGrpSpPr/>
              <p:nvPr/>
            </p:nvGrpSpPr>
            <p:grpSpPr>
              <a:xfrm rot="5400000">
                <a:off x="1633387" y="3810818"/>
                <a:ext cx="662361" cy="330774"/>
                <a:chOff x="1556048" y="3221360"/>
                <a:chExt cx="662361" cy="330774"/>
              </a:xfrm>
            </p:grpSpPr>
            <p:sp>
              <p:nvSpPr>
                <p:cNvPr id="139" name="Retângulo 138"/>
                <p:cNvSpPr/>
                <p:nvPr/>
              </p:nvSpPr>
              <p:spPr>
                <a:xfrm>
                  <a:off x="1556048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40" name="Retângulo 139"/>
                <p:cNvSpPr/>
                <p:nvPr/>
              </p:nvSpPr>
              <p:spPr>
                <a:xfrm>
                  <a:off x="1887635" y="3221360"/>
                  <a:ext cx="330774" cy="3307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Agrupamento de Termos nos mapas-K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  <p:grpSp>
        <p:nvGrpSpPr>
          <p:cNvPr id="23" name="Grupo 22"/>
          <p:cNvGrpSpPr/>
          <p:nvPr/>
        </p:nvGrpSpPr>
        <p:grpSpPr>
          <a:xfrm>
            <a:off x="1475656" y="1844824"/>
            <a:ext cx="1672139" cy="1233428"/>
            <a:chOff x="6516216" y="3645024"/>
            <a:chExt cx="2160240" cy="1593468"/>
          </a:xfrm>
        </p:grpSpPr>
        <p:sp>
          <p:nvSpPr>
            <p:cNvPr id="24" name="Retângulo 23"/>
            <p:cNvSpPr/>
            <p:nvPr/>
          </p:nvSpPr>
          <p:spPr>
            <a:xfrm>
              <a:off x="6948264" y="400506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7380312" y="400506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7812360" y="400506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8244408" y="400506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6948264" y="44371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9" name="Retângulo 28"/>
            <p:cNvSpPr/>
            <p:nvPr/>
          </p:nvSpPr>
          <p:spPr>
            <a:xfrm>
              <a:off x="7380312" y="44371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7812360" y="44371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8244408" y="44371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cxnSp>
          <p:nvCxnSpPr>
            <p:cNvPr id="32" name="Conector reto 31"/>
            <p:cNvCxnSpPr/>
            <p:nvPr/>
          </p:nvCxnSpPr>
          <p:spPr>
            <a:xfrm flipV="1">
              <a:off x="7812360" y="3645024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/>
            <p:nvPr/>
          </p:nvCxnSpPr>
          <p:spPr>
            <a:xfrm flipH="1">
              <a:off x="6516216" y="4437112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ixaDeTexto 33"/>
            <p:cNvSpPr txBox="1"/>
            <p:nvPr/>
          </p:nvSpPr>
          <p:spPr>
            <a:xfrm>
              <a:off x="6516216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7020272" y="486916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7236296" y="364502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8100392" y="364502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7668344" y="486916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cxnSp>
          <p:nvCxnSpPr>
            <p:cNvPr id="39" name="Conector reto 38"/>
            <p:cNvCxnSpPr/>
            <p:nvPr/>
          </p:nvCxnSpPr>
          <p:spPr>
            <a:xfrm flipV="1">
              <a:off x="7380312" y="486916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/>
            <p:nvPr/>
          </p:nvCxnSpPr>
          <p:spPr>
            <a:xfrm flipV="1">
              <a:off x="8244408" y="486916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aixaDeTexto 40"/>
            <p:cNvSpPr txBox="1"/>
            <p:nvPr/>
          </p:nvSpPr>
          <p:spPr>
            <a:xfrm>
              <a:off x="8316416" y="486916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6516216" y="4499828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</p:grpSp>
      <p:sp>
        <p:nvSpPr>
          <p:cNvPr id="44" name="Colchete esquerdo 43"/>
          <p:cNvSpPr/>
          <p:nvPr/>
        </p:nvSpPr>
        <p:spPr>
          <a:xfrm>
            <a:off x="2843808" y="1988840"/>
            <a:ext cx="432048" cy="864096"/>
          </a:xfrm>
          <a:prstGeom prst="leftBracket">
            <a:avLst>
              <a:gd name="adj" fmla="val 125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olchete esquerdo 44"/>
          <p:cNvSpPr/>
          <p:nvPr/>
        </p:nvSpPr>
        <p:spPr>
          <a:xfrm rot="10800000">
            <a:off x="1595733" y="2010742"/>
            <a:ext cx="432048" cy="864096"/>
          </a:xfrm>
          <a:prstGeom prst="leftBracket">
            <a:avLst>
              <a:gd name="adj" fmla="val 125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6" name="Grupo 45"/>
          <p:cNvGrpSpPr/>
          <p:nvPr/>
        </p:nvGrpSpPr>
        <p:grpSpPr>
          <a:xfrm>
            <a:off x="3851920" y="1628800"/>
            <a:ext cx="1984644" cy="1881500"/>
            <a:chOff x="6156176" y="2276872"/>
            <a:chExt cx="2592288" cy="2457564"/>
          </a:xfrm>
        </p:grpSpPr>
        <p:sp>
          <p:nvSpPr>
            <p:cNvPr id="47" name="Retângulo 46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Retângulo 47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9" name="Retângulo 48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Retângulo 53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Retângulo 54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Retângulo 55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Retângulo 56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Retângulo 57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9" name="Retângulo 58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0" name="Retângulo 59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1" name="Retângulo 60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2" name="Retângulo 61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63" name="Conector reto 62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to 63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to 64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to 65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to 66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to 67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CaixaDeTexto 68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71" name="CaixaDeTexto 70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72" name="CaixaDeTexto 71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76" name="CaixaDeTexto 75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78" name="CaixaDeTexto 77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sp>
        <p:nvSpPr>
          <p:cNvPr id="79" name="Colchete esquerdo 78"/>
          <p:cNvSpPr/>
          <p:nvPr/>
        </p:nvSpPr>
        <p:spPr>
          <a:xfrm>
            <a:off x="5220072" y="1844824"/>
            <a:ext cx="432048" cy="1440160"/>
          </a:xfrm>
          <a:prstGeom prst="leftBracket">
            <a:avLst>
              <a:gd name="adj" fmla="val 125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0" name="Colchete esquerdo 79"/>
          <p:cNvSpPr/>
          <p:nvPr/>
        </p:nvSpPr>
        <p:spPr>
          <a:xfrm rot="10800000">
            <a:off x="3995936" y="1844824"/>
            <a:ext cx="432048" cy="1440160"/>
          </a:xfrm>
          <a:prstGeom prst="leftBracket">
            <a:avLst>
              <a:gd name="adj" fmla="val 125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1" name="Grupo 80"/>
          <p:cNvGrpSpPr/>
          <p:nvPr/>
        </p:nvGrpSpPr>
        <p:grpSpPr>
          <a:xfrm>
            <a:off x="6372200" y="1628800"/>
            <a:ext cx="1984644" cy="1881500"/>
            <a:chOff x="6156176" y="2276872"/>
            <a:chExt cx="2592288" cy="2457564"/>
          </a:xfrm>
        </p:grpSpPr>
        <p:sp>
          <p:nvSpPr>
            <p:cNvPr id="82" name="Retângulo 81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3" name="Retângulo 82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Retângulo 83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5" name="Retângulo 84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6" name="Retângulo 85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Retângulo 86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Retângulo 87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Retângulo 88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Retângulo 89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1" name="Retângulo 90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2" name="Retângulo 91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Retângulo 92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Retângulo 93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5" name="Retângulo 94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6" name="Retângulo 95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Retângulo 96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8" name="Conector reto 97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to 98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to 99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to 100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to 101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to 102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CaixaDeTexto 103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105" name="CaixaDeTexto 104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106" name="CaixaDeTexto 105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107" name="CaixaDeTexto 106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108" name="CaixaDeTexto 107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109" name="CaixaDeTexto 108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110" name="CaixaDeTexto 109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111" name="CaixaDeTexto 110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112" name="CaixaDeTexto 111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113" name="CaixaDeTexto 112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sp>
        <p:nvSpPr>
          <p:cNvPr id="114" name="Colchete esquerdo 113"/>
          <p:cNvSpPr/>
          <p:nvPr/>
        </p:nvSpPr>
        <p:spPr>
          <a:xfrm rot="16200000">
            <a:off x="7164288" y="1268760"/>
            <a:ext cx="432048" cy="1440160"/>
          </a:xfrm>
          <a:prstGeom prst="leftBracket">
            <a:avLst>
              <a:gd name="adj" fmla="val 125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Colchete esquerdo 114"/>
          <p:cNvSpPr/>
          <p:nvPr/>
        </p:nvSpPr>
        <p:spPr>
          <a:xfrm rot="5400000">
            <a:off x="7092280" y="2420888"/>
            <a:ext cx="432048" cy="1440160"/>
          </a:xfrm>
          <a:prstGeom prst="leftBracket">
            <a:avLst>
              <a:gd name="adj" fmla="val 125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16" name="Grupo 115"/>
          <p:cNvGrpSpPr/>
          <p:nvPr/>
        </p:nvGrpSpPr>
        <p:grpSpPr>
          <a:xfrm>
            <a:off x="3883500" y="4077072"/>
            <a:ext cx="1984644" cy="1881500"/>
            <a:chOff x="6156176" y="2276872"/>
            <a:chExt cx="2592288" cy="2457564"/>
          </a:xfrm>
        </p:grpSpPr>
        <p:sp>
          <p:nvSpPr>
            <p:cNvPr id="117" name="Retângulo 116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8" name="Retângulo 117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9" name="Retângulo 118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0" name="Retângulo 119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1" name="Retângulo 120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2" name="Retângulo 121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3" name="Retângulo 122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4" name="Retângulo 123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5" name="Retângulo 124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6" name="Retângulo 125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7" name="Retângulo 126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8" name="Retângulo 127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9" name="Retângulo 128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0" name="Retângulo 129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1" name="Retângulo 130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2" name="Retângulo 131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33" name="Conector reto 132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ctor reto 133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to 134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reto 135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reto 136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to 137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CaixaDeTexto 138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140" name="CaixaDeTexto 139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141" name="CaixaDeTexto 140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142" name="CaixaDeTexto 141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143" name="CaixaDeTexto 142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144" name="CaixaDeTexto 143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145" name="CaixaDeTexto 144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146" name="CaixaDeTexto 145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147" name="CaixaDeTexto 146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148" name="CaixaDeTexto 147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grpSp>
        <p:nvGrpSpPr>
          <p:cNvPr id="149" name="Grupo 148"/>
          <p:cNvGrpSpPr/>
          <p:nvPr/>
        </p:nvGrpSpPr>
        <p:grpSpPr>
          <a:xfrm>
            <a:off x="1403648" y="4085456"/>
            <a:ext cx="1984644" cy="1881500"/>
            <a:chOff x="6156176" y="2276872"/>
            <a:chExt cx="2592288" cy="2457564"/>
          </a:xfrm>
        </p:grpSpPr>
        <p:sp>
          <p:nvSpPr>
            <p:cNvPr id="150" name="Retângulo 149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1" name="Retângulo 150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2" name="Retângulo 151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3" name="Retângulo 152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4" name="Retângulo 153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5" name="Retângulo 154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6" name="Retângulo 155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7" name="Retângulo 156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8" name="Retângulo 157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9" name="Retângulo 158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0" name="Retângulo 159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1" name="Retângulo 160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2" name="Retângulo 161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3" name="Retângulo 162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4" name="Retângulo 163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5" name="Retângulo 164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66" name="Conector reto 165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ector reto 166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ector reto 167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ector reto 168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ector reto 169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ector reto 170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CaixaDeTexto 171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173" name="CaixaDeTexto 172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174" name="CaixaDeTexto 173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175" name="CaixaDeTexto 174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176" name="CaixaDeTexto 175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177" name="CaixaDeTexto 176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178" name="CaixaDeTexto 177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179" name="CaixaDeTexto 178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180" name="CaixaDeTexto 179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181" name="CaixaDeTexto 180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grpSp>
        <p:nvGrpSpPr>
          <p:cNvPr id="182" name="Grupo 181"/>
          <p:cNvGrpSpPr/>
          <p:nvPr/>
        </p:nvGrpSpPr>
        <p:grpSpPr>
          <a:xfrm>
            <a:off x="6403780" y="4077072"/>
            <a:ext cx="1984644" cy="1881500"/>
            <a:chOff x="6156176" y="2276872"/>
            <a:chExt cx="2592288" cy="2457564"/>
          </a:xfrm>
        </p:grpSpPr>
        <p:sp>
          <p:nvSpPr>
            <p:cNvPr id="183" name="Retângulo 182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4" name="Retângulo 183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5" name="Retângulo 184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6" name="Retângulo 185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7" name="Retângulo 186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8" name="Retângulo 187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9" name="Retângulo 188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0" name="Retângulo 189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1" name="Retângulo 190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2" name="Retângulo 191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3" name="Retângulo 192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4" name="Retângulo 193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5" name="Retângulo 194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6" name="Retângulo 195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7" name="Retângulo 196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8" name="Retângulo 197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99" name="Conector reto 198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ector reto 199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ector reto 200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ector reto 201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ector reto 202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ector reto 203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CaixaDeTexto 204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206" name="CaixaDeTexto 205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207" name="CaixaDeTexto 206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208" name="CaixaDeTexto 207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209" name="CaixaDeTexto 208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210" name="CaixaDeTexto 209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211" name="CaixaDeTexto 210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212" name="CaixaDeTexto 211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213" name="CaixaDeTexto 212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214" name="CaixaDeTexto 213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sp>
        <p:nvSpPr>
          <p:cNvPr id="215" name="Colchete esquerdo 214"/>
          <p:cNvSpPr/>
          <p:nvPr/>
        </p:nvSpPr>
        <p:spPr>
          <a:xfrm>
            <a:off x="2771800" y="4581128"/>
            <a:ext cx="432048" cy="864096"/>
          </a:xfrm>
          <a:prstGeom prst="leftBracket">
            <a:avLst>
              <a:gd name="adj" fmla="val 125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6" name="Colchete esquerdo 215"/>
          <p:cNvSpPr/>
          <p:nvPr/>
        </p:nvSpPr>
        <p:spPr>
          <a:xfrm rot="10800000">
            <a:off x="1619671" y="4581128"/>
            <a:ext cx="432048" cy="864096"/>
          </a:xfrm>
          <a:prstGeom prst="leftBracket">
            <a:avLst>
              <a:gd name="adj" fmla="val 125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7" name="Colchete esquerdo 216"/>
          <p:cNvSpPr/>
          <p:nvPr/>
        </p:nvSpPr>
        <p:spPr>
          <a:xfrm rot="16200000">
            <a:off x="4659248" y="4005064"/>
            <a:ext cx="432048" cy="864096"/>
          </a:xfrm>
          <a:prstGeom prst="leftBracket">
            <a:avLst>
              <a:gd name="adj" fmla="val 125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8" name="Colchete esquerdo 217"/>
          <p:cNvSpPr/>
          <p:nvPr/>
        </p:nvSpPr>
        <p:spPr>
          <a:xfrm rot="5400000">
            <a:off x="4659248" y="5157192"/>
            <a:ext cx="432048" cy="864096"/>
          </a:xfrm>
          <a:prstGeom prst="leftBracket">
            <a:avLst>
              <a:gd name="adj" fmla="val 125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9" name="Colchete esquerdo 218"/>
          <p:cNvSpPr/>
          <p:nvPr/>
        </p:nvSpPr>
        <p:spPr>
          <a:xfrm rot="8939004">
            <a:off x="6782275" y="5305590"/>
            <a:ext cx="216024" cy="504056"/>
          </a:xfrm>
          <a:prstGeom prst="leftBracket">
            <a:avLst>
              <a:gd name="adj" fmla="val 100662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0" name="Colchete esquerdo 219"/>
          <p:cNvSpPr/>
          <p:nvPr/>
        </p:nvSpPr>
        <p:spPr>
          <a:xfrm rot="13291879">
            <a:off x="6781511" y="4244581"/>
            <a:ext cx="216024" cy="504056"/>
          </a:xfrm>
          <a:prstGeom prst="leftBracket">
            <a:avLst>
              <a:gd name="adj" fmla="val 100662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1" name="Colchete esquerdo 220"/>
          <p:cNvSpPr/>
          <p:nvPr/>
        </p:nvSpPr>
        <p:spPr>
          <a:xfrm rot="19286305">
            <a:off x="7793051" y="4250243"/>
            <a:ext cx="216024" cy="504056"/>
          </a:xfrm>
          <a:prstGeom prst="leftBracket">
            <a:avLst>
              <a:gd name="adj" fmla="val 100662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2" name="Colchete esquerdo 221"/>
          <p:cNvSpPr/>
          <p:nvPr/>
        </p:nvSpPr>
        <p:spPr>
          <a:xfrm rot="2625670">
            <a:off x="7796822" y="5279672"/>
            <a:ext cx="216024" cy="504056"/>
          </a:xfrm>
          <a:prstGeom prst="leftBracket">
            <a:avLst>
              <a:gd name="adj" fmla="val 100662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Mapa-K</a:t>
            </a:r>
            <a:r>
              <a:rPr lang="pt-BR" baseline="-25000" dirty="0" smtClean="0"/>
              <a:t>(5)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Mapa-K</a:t>
            </a:r>
            <a:r>
              <a:rPr lang="pt-BR" baseline="-25000" dirty="0" smtClean="0"/>
              <a:t>(4)</a:t>
            </a:r>
            <a:r>
              <a:rPr lang="pt-BR" dirty="0" smtClean="0"/>
              <a:t> “dobrado”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1939284" y="3501008"/>
            <a:ext cx="1984644" cy="1881500"/>
            <a:chOff x="6156176" y="2276872"/>
            <a:chExt cx="2592288" cy="2457564"/>
          </a:xfrm>
        </p:grpSpPr>
        <p:sp>
          <p:nvSpPr>
            <p:cNvPr id="8" name="Retângulo 7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4" name="Conector reto 23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ixaDeTexto 29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5035628" y="3501008"/>
            <a:ext cx="1984644" cy="1881500"/>
            <a:chOff x="6156176" y="2276872"/>
            <a:chExt cx="2592288" cy="2457564"/>
          </a:xfrm>
        </p:grpSpPr>
        <p:sp>
          <p:nvSpPr>
            <p:cNvPr id="41" name="Retângulo 40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Retângulo 42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Retângulo 44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Retângulo 47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9" name="Retângulo 48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Retângulo 53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Retângulo 54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Retângulo 55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57" name="Conector reto 56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to 57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to 61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CaixaDeTexto 62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66" name="CaixaDeTexto 65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67" name="CaixaDeTexto 66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68" name="CaixaDeTexto 67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71" name="CaixaDeTexto 70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72" name="CaixaDeTexto 71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cxnSp>
        <p:nvCxnSpPr>
          <p:cNvPr id="74" name="Conector reto 73"/>
          <p:cNvCxnSpPr/>
          <p:nvPr/>
        </p:nvCxnSpPr>
        <p:spPr>
          <a:xfrm>
            <a:off x="4716016" y="3140968"/>
            <a:ext cx="0" cy="25922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ixaDeTexto 74"/>
          <p:cNvSpPr txBox="1"/>
          <p:nvPr/>
        </p:nvSpPr>
        <p:spPr>
          <a:xfrm>
            <a:off x="4283968" y="3140968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Ē</a:t>
            </a:r>
            <a:endParaRPr lang="pt-BR" b="1" dirty="0"/>
          </a:p>
        </p:txBody>
      </p:sp>
      <p:sp>
        <p:nvSpPr>
          <p:cNvPr id="76" name="CaixaDeTexto 75"/>
          <p:cNvSpPr txBox="1"/>
          <p:nvPr/>
        </p:nvSpPr>
        <p:spPr>
          <a:xfrm>
            <a:off x="4766356" y="3140968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E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Representação Alternativa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1468759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Há uma forma alternativa para representação;</a:t>
            </a:r>
          </a:p>
          <a:p>
            <a:r>
              <a:rPr lang="pt-BR" dirty="0" smtClean="0"/>
              <a:t> Mais fácil de mapear a partir da tabela verdade;</a:t>
            </a:r>
          </a:p>
          <a:p>
            <a:r>
              <a:rPr lang="pt-BR" dirty="0" smtClean="0"/>
              <a:t>Não requer a forma em soma de produto.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831704" cy="365125"/>
          </a:xfrm>
        </p:spPr>
        <p:txBody>
          <a:bodyPr/>
          <a:lstStyle/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971600" y="3140968"/>
          <a:ext cx="3672408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2035"/>
                <a:gridCol w="312035"/>
                <a:gridCol w="312035"/>
                <a:gridCol w="744082"/>
                <a:gridCol w="744082"/>
                <a:gridCol w="744082"/>
                <a:gridCol w="5040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Ā⋅C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A⋅B̄⋅C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A⋅B⋅C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Retângulo de cantos arredondados 7"/>
          <p:cNvSpPr/>
          <p:nvPr/>
        </p:nvSpPr>
        <p:spPr>
          <a:xfrm>
            <a:off x="1043608" y="3933056"/>
            <a:ext cx="3528392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043608" y="4662662"/>
            <a:ext cx="3528392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1043608" y="5401794"/>
            <a:ext cx="3528392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043608" y="6150452"/>
            <a:ext cx="3528392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4716016" y="400506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5076056" y="39330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Ā⋅B̄ ⋅C</a:t>
            </a:r>
            <a:endParaRPr lang="pt-BR" b="1" dirty="0"/>
          </a:p>
        </p:txBody>
      </p:sp>
      <p:sp>
        <p:nvSpPr>
          <p:cNvPr id="14" name="Chave direita 13"/>
          <p:cNvSpPr/>
          <p:nvPr/>
        </p:nvSpPr>
        <p:spPr>
          <a:xfrm>
            <a:off x="5796136" y="3933056"/>
            <a:ext cx="288032" cy="2520280"/>
          </a:xfrm>
          <a:prstGeom prst="rightBrace">
            <a:avLst>
              <a:gd name="adj1" fmla="val 54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>
            <a:off x="4716016" y="472514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a direita 15"/>
          <p:cNvSpPr/>
          <p:nvPr/>
        </p:nvSpPr>
        <p:spPr>
          <a:xfrm>
            <a:off x="4716016" y="544522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4716016" y="616530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6732240" y="4762460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7164288" y="4762460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96336" y="4762460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8028384" y="4762460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6732240" y="5194508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164288" y="5194508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96336" y="5194508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8028384" y="5194508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6430554" y="47624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0</a:t>
            </a:r>
            <a:endParaRPr lang="pt-BR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6732240" y="43651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00</a:t>
            </a:r>
            <a:endParaRPr lang="pt-BR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7596336" y="43651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10</a:t>
            </a:r>
            <a:endParaRPr lang="pt-BR" b="1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7380312" y="40677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BC</a:t>
            </a:r>
            <a:endParaRPr lang="pt-BR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7164288" y="43651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01</a:t>
            </a:r>
            <a:endParaRPr lang="pt-BR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8028384" y="43651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11</a:t>
            </a:r>
            <a:endParaRPr lang="pt-BR" b="1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6430554" y="5257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</a:t>
            </a:r>
            <a:endParaRPr lang="pt-BR" b="1" dirty="0"/>
          </a:p>
        </p:txBody>
      </p:sp>
      <p:sp>
        <p:nvSpPr>
          <p:cNvPr id="38" name="Retângulo de cantos arredondados 37"/>
          <p:cNvSpPr/>
          <p:nvPr/>
        </p:nvSpPr>
        <p:spPr>
          <a:xfrm>
            <a:off x="7198196" y="4813260"/>
            <a:ext cx="792088" cy="75398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5076056" y="46438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Ā⋅B ⋅C</a:t>
            </a:r>
            <a:endParaRPr lang="pt-BR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5076056" y="53639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A⋅B̄ ⋅C</a:t>
            </a:r>
            <a:endParaRPr lang="pt-BR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5076056" y="60840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A⋅B ⋅C</a:t>
            </a:r>
            <a:endParaRPr lang="pt-BR" b="1" dirty="0"/>
          </a:p>
        </p:txBody>
      </p:sp>
      <p:sp>
        <p:nvSpPr>
          <p:cNvPr id="42" name="Seta para a direita 41"/>
          <p:cNvSpPr/>
          <p:nvPr/>
        </p:nvSpPr>
        <p:spPr>
          <a:xfrm rot="10800000" flipH="1">
            <a:off x="8532440" y="5085184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8820472" y="501317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</a:t>
            </a:r>
            <a:endParaRPr lang="pt-BR" b="1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6408112" y="435581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38" grpId="0" animBg="1"/>
      <p:bldP spid="39" grpId="0"/>
      <p:bldP spid="40" grpId="0"/>
      <p:bldP spid="41" grpId="0"/>
      <p:bldP spid="42" grpId="0" animBg="1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Software para Simplificação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Podemos utilizar o </a:t>
            </a:r>
            <a:r>
              <a:rPr lang="pt-BR" dirty="0" err="1" smtClean="0"/>
              <a:t>LogiSim</a:t>
            </a:r>
            <a:r>
              <a:rPr lang="pt-BR" dirty="0" smtClean="0"/>
              <a:t> para efetuar simplificações;</a:t>
            </a:r>
          </a:p>
          <a:p>
            <a:r>
              <a:rPr lang="pt-BR" dirty="0" smtClean="0"/>
              <a:t>Até 4 variáveis;</a:t>
            </a:r>
          </a:p>
          <a:p>
            <a:r>
              <a:rPr lang="pt-BR" dirty="0" smtClean="0"/>
              <a:t>Ótima ferramenta para verificar a resultado de exercícios.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Passo 1: Construa o Circuito a ser Simplificado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62865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Expressão do Circuito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18</a:t>
            </a:fld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225" y="2053431"/>
            <a:ext cx="45720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Tabela Verdade do Circuito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19</a:t>
            </a:fld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38" y="1600200"/>
            <a:ext cx="436237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Simplificação de funções via manipulação algébrica;</a:t>
            </a:r>
          </a:p>
          <a:p>
            <a:r>
              <a:rPr lang="pt-BR" dirty="0" smtClean="0"/>
              <a:t>Formas canônicas de funções lógicas</a:t>
            </a:r>
          </a:p>
          <a:p>
            <a:pPr lvl="1"/>
            <a:r>
              <a:rPr lang="pt-BR" dirty="0" smtClean="0"/>
              <a:t>Soma de Produtos</a:t>
            </a:r>
          </a:p>
          <a:p>
            <a:pPr lvl="1"/>
            <a:r>
              <a:rPr lang="pt-BR" dirty="0" smtClean="0"/>
              <a:t>Produto de Somas</a:t>
            </a:r>
          </a:p>
          <a:p>
            <a:r>
              <a:rPr lang="pt-BR" dirty="0" smtClean="0"/>
              <a:t>Obtenção de formas canônicas via manipulação algébrica;</a:t>
            </a:r>
          </a:p>
          <a:p>
            <a:r>
              <a:rPr lang="pt-BR" dirty="0" smtClean="0"/>
              <a:t>Obtenção de formas canônicas via tabela da verdade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Simplificação Via Mapa-K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20</a:t>
            </a:fld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72816"/>
            <a:ext cx="303847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772816"/>
            <a:ext cx="303847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Simplificação Via Mapa-K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21</a:t>
            </a:fld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4662" y="1729581"/>
            <a:ext cx="59531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Leitura (</a:t>
            </a:r>
            <a:r>
              <a:rPr lang="pt-BR" dirty="0" err="1" smtClean="0"/>
              <a:t>Tocci</a:t>
            </a:r>
            <a:r>
              <a:rPr lang="pt-BR" dirty="0" smtClean="0"/>
              <a:t>): 4.5 (pp. 112 – 121)</a:t>
            </a:r>
          </a:p>
          <a:p>
            <a:r>
              <a:rPr lang="pt-BR" dirty="0" smtClean="0"/>
              <a:t>Leitura (</a:t>
            </a:r>
            <a:r>
              <a:rPr lang="pt-BR" dirty="0" err="1" smtClean="0"/>
              <a:t>Capuano</a:t>
            </a:r>
            <a:r>
              <a:rPr lang="pt-BR" dirty="0" smtClean="0"/>
              <a:t>): 4.9 – 4.9.3 (pp. 104-128)</a:t>
            </a:r>
          </a:p>
          <a:p>
            <a:r>
              <a:rPr lang="pt-BR" dirty="0" smtClean="0"/>
              <a:t>Exercícios (</a:t>
            </a:r>
            <a:r>
              <a:rPr lang="pt-BR" dirty="0" err="1" smtClean="0"/>
              <a:t>Tocci</a:t>
            </a:r>
            <a:r>
              <a:rPr lang="pt-BR" dirty="0" smtClean="0"/>
              <a:t>): E = {4.11 – 4.19} </a:t>
            </a:r>
          </a:p>
          <a:p>
            <a:r>
              <a:rPr lang="pt-BR" dirty="0" smtClean="0"/>
              <a:t>Exercícios (</a:t>
            </a:r>
            <a:r>
              <a:rPr lang="pt-BR" dirty="0" err="1" smtClean="0"/>
              <a:t>Capuano</a:t>
            </a:r>
            <a:r>
              <a:rPr lang="pt-BR" dirty="0" smtClean="0"/>
              <a:t>): E = {4.9.2.2 ,4.9.3.2} 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Será considerado para fins de ajuste de notas;</a:t>
            </a:r>
          </a:p>
          <a:p>
            <a:r>
              <a:rPr lang="pt-BR" dirty="0" smtClean="0"/>
              <a:t>Individual;</a:t>
            </a:r>
          </a:p>
          <a:p>
            <a:r>
              <a:rPr lang="pt-BR" dirty="0" smtClean="0"/>
              <a:t>Construa a tabela verdade e simplifique via diagrama de </a:t>
            </a:r>
            <a:r>
              <a:rPr lang="pt-BR" dirty="0" err="1" smtClean="0"/>
              <a:t>Veitch-Karnaugh</a:t>
            </a:r>
            <a:r>
              <a:rPr lang="pt-BR" dirty="0" smtClean="0"/>
              <a:t> a seguinte expressão: F(A,B,C,D,E)=</a:t>
            </a:r>
            <a:r>
              <a:rPr lang="pt-BR" dirty="0" err="1" smtClean="0"/>
              <a:t>AB̄</a:t>
            </a:r>
            <a:r>
              <a:rPr lang="pt-BR" dirty="0" smtClean="0"/>
              <a:t>D̄+B̄C̄D̄+B̄C̄Ē+ĀCDE+BDE.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!!!Tema para o Trabalho Final!!!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Método de </a:t>
            </a:r>
            <a:r>
              <a:rPr lang="pt-BR" b="1" dirty="0" err="1" smtClean="0"/>
              <a:t>Quine-McCluskey</a:t>
            </a:r>
            <a:endParaRPr lang="pt-BR" b="1" dirty="0" smtClean="0"/>
          </a:p>
          <a:p>
            <a:r>
              <a:rPr lang="pt-BR" dirty="0" smtClean="0"/>
              <a:t>O método dos mapas de </a:t>
            </a:r>
            <a:r>
              <a:rPr lang="pt-BR" dirty="0" err="1" smtClean="0"/>
              <a:t>Veitch-Karnaugh</a:t>
            </a:r>
            <a:r>
              <a:rPr lang="pt-BR" dirty="0" smtClean="0"/>
              <a:t> é eficiente para funções booleanas até 4 variáveis. De 5 para mais variáveis, o agrupamento torna-se tão confuso que é provável que erros sejam cometidos e </a:t>
            </a:r>
            <a:r>
              <a:rPr lang="pt-BR" dirty="0" err="1" smtClean="0"/>
              <a:t>consequenteme-nte</a:t>
            </a:r>
            <a:r>
              <a:rPr lang="pt-BR" dirty="0" smtClean="0"/>
              <a:t> a função mínima não seja alcançada.</a:t>
            </a:r>
          </a:p>
          <a:p>
            <a:r>
              <a:rPr lang="pt-BR" dirty="0" smtClean="0"/>
              <a:t>Uma alternativa para a simplificação algébrica booleana para funções de mais de 4 variáveis é o método de simplificação de </a:t>
            </a:r>
            <a:r>
              <a:rPr lang="pt-BR" dirty="0" err="1" smtClean="0"/>
              <a:t>Quine-McCluskey</a:t>
            </a:r>
            <a:r>
              <a:rPr lang="pt-BR" dirty="0" smtClean="0"/>
              <a:t>.</a:t>
            </a:r>
          </a:p>
          <a:p>
            <a:r>
              <a:rPr lang="pt-BR" dirty="0" smtClean="0"/>
              <a:t>Implemente um programa que toma como entrada uma função booleana qualquer e retorne sua versão mínima utilizando para tal o método de </a:t>
            </a:r>
            <a:r>
              <a:rPr lang="pt-BR" dirty="0" err="1" smtClean="0"/>
              <a:t>Quine-McCluskey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24</a:t>
            </a:fld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25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Mapas de </a:t>
            </a:r>
            <a:r>
              <a:rPr lang="pt-BR" dirty="0" err="1" smtClean="0"/>
              <a:t>Veitch-Karnaugh</a:t>
            </a:r>
            <a:r>
              <a:rPr lang="pt-BR" dirty="0" smtClean="0"/>
              <a:t> para 2,3,4 e 5 variáveis;</a:t>
            </a:r>
          </a:p>
          <a:p>
            <a:r>
              <a:rPr lang="pt-BR" dirty="0" smtClean="0"/>
              <a:t>Agrupamento de elementos;</a:t>
            </a:r>
          </a:p>
          <a:p>
            <a:r>
              <a:rPr lang="pt-BR" dirty="0" smtClean="0"/>
              <a:t>Processo sistemático </a:t>
            </a:r>
            <a:r>
              <a:rPr lang="pt-BR" smtClean="0"/>
              <a:t>de simplificação.</a:t>
            </a:r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Mapas de </a:t>
            </a:r>
            <a:r>
              <a:rPr lang="pt-BR" dirty="0" err="1" smtClean="0"/>
              <a:t>Veitch-Karnaugh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Mapa-K;</a:t>
            </a:r>
          </a:p>
          <a:p>
            <a:r>
              <a:rPr lang="pt-BR" dirty="0" smtClean="0"/>
              <a:t>Forma sistemática para simplificação de funções lógicas;</a:t>
            </a:r>
          </a:p>
          <a:p>
            <a:r>
              <a:rPr lang="pt-BR" dirty="0" smtClean="0"/>
              <a:t>Entrada – função no formato </a:t>
            </a:r>
            <a:r>
              <a:rPr lang="pt-BR" dirty="0" err="1" smtClean="0"/>
              <a:t>SdP</a:t>
            </a:r>
            <a:r>
              <a:rPr lang="pt-BR" dirty="0" smtClean="0"/>
              <a:t> ou TV.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Mapa-K</a:t>
            </a:r>
            <a:r>
              <a:rPr lang="pt-BR" baseline="-25000" dirty="0" smtClean="0"/>
              <a:t>(2)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3347864" y="2276872"/>
            <a:ext cx="1296144" cy="1224136"/>
            <a:chOff x="3851920" y="4581128"/>
            <a:chExt cx="1296144" cy="1224136"/>
          </a:xfrm>
        </p:grpSpPr>
        <p:sp>
          <p:nvSpPr>
            <p:cNvPr id="8" name="Retângulo 7"/>
            <p:cNvSpPr/>
            <p:nvPr/>
          </p:nvSpPr>
          <p:spPr>
            <a:xfrm>
              <a:off x="4283968" y="49411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4716016" y="49411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4283968" y="537321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4716016" y="537321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2" name="Conector reto 11"/>
            <p:cNvCxnSpPr/>
            <p:nvPr/>
          </p:nvCxnSpPr>
          <p:spPr>
            <a:xfrm flipV="1">
              <a:off x="4716016" y="4581128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flipH="1">
              <a:off x="3851920" y="537321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3851920" y="4941168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4355976" y="458112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3851920" y="54359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4788024" y="458112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347864" y="4221088"/>
            <a:ext cx="1296144" cy="1224136"/>
            <a:chOff x="3851920" y="4581128"/>
            <a:chExt cx="1296144" cy="1224136"/>
          </a:xfrm>
        </p:grpSpPr>
        <p:sp>
          <p:nvSpPr>
            <p:cNvPr id="19" name="Retângulo 18"/>
            <p:cNvSpPr/>
            <p:nvPr/>
          </p:nvSpPr>
          <p:spPr>
            <a:xfrm>
              <a:off x="4283968" y="49411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4716016" y="49411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4283968" y="537321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4716016" y="537321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3" name="Conector reto 22"/>
            <p:cNvCxnSpPr/>
            <p:nvPr/>
          </p:nvCxnSpPr>
          <p:spPr>
            <a:xfrm flipV="1">
              <a:off x="4716016" y="4581128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 flipH="1">
              <a:off x="3851920" y="537321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/>
            <p:cNvSpPr txBox="1"/>
            <p:nvPr/>
          </p:nvSpPr>
          <p:spPr>
            <a:xfrm>
              <a:off x="3851920" y="4941168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4355976" y="458112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3851920" y="54359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4788024" y="458112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4788024" y="4221088"/>
            <a:ext cx="1296144" cy="1224136"/>
            <a:chOff x="3851920" y="4581128"/>
            <a:chExt cx="1296144" cy="1224136"/>
          </a:xfrm>
        </p:grpSpPr>
        <p:sp>
          <p:nvSpPr>
            <p:cNvPr id="30" name="Retângulo 29"/>
            <p:cNvSpPr/>
            <p:nvPr/>
          </p:nvSpPr>
          <p:spPr>
            <a:xfrm>
              <a:off x="4283968" y="49411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4716016" y="49411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4283968" y="537321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4716016" y="537321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4" name="Conector reto 33"/>
            <p:cNvCxnSpPr/>
            <p:nvPr/>
          </p:nvCxnSpPr>
          <p:spPr>
            <a:xfrm flipV="1">
              <a:off x="4716016" y="4581128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 flipH="1">
              <a:off x="3851920" y="537321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aixaDeTexto 35"/>
            <p:cNvSpPr txBox="1"/>
            <p:nvPr/>
          </p:nvSpPr>
          <p:spPr>
            <a:xfrm>
              <a:off x="3851920" y="4941168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4355976" y="458112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3851920" y="54359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4788024" y="458112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4860032" y="2276872"/>
            <a:ext cx="1296144" cy="1224136"/>
            <a:chOff x="3851920" y="4581128"/>
            <a:chExt cx="1296144" cy="1224136"/>
          </a:xfrm>
        </p:grpSpPr>
        <p:sp>
          <p:nvSpPr>
            <p:cNvPr id="41" name="Retângulo 40"/>
            <p:cNvSpPr/>
            <p:nvPr/>
          </p:nvSpPr>
          <p:spPr>
            <a:xfrm>
              <a:off x="4283968" y="49411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4716016" y="49411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Retângulo 42"/>
            <p:cNvSpPr/>
            <p:nvPr/>
          </p:nvSpPr>
          <p:spPr>
            <a:xfrm>
              <a:off x="4283968" y="537321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4716016" y="537321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5" name="Conector reto 44"/>
            <p:cNvCxnSpPr/>
            <p:nvPr/>
          </p:nvCxnSpPr>
          <p:spPr>
            <a:xfrm flipV="1">
              <a:off x="4716016" y="4581128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/>
            <p:nvPr/>
          </p:nvCxnSpPr>
          <p:spPr>
            <a:xfrm flipH="1">
              <a:off x="3851920" y="537321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aixaDeTexto 46"/>
            <p:cNvSpPr txBox="1"/>
            <p:nvPr/>
          </p:nvSpPr>
          <p:spPr>
            <a:xfrm>
              <a:off x="3851920" y="4941168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4355976" y="458112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3851920" y="54359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4788024" y="458112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</p:grpSp>
      <p:sp>
        <p:nvSpPr>
          <p:cNvPr id="51" name="Retângulo de cantos arredondados 50"/>
          <p:cNvSpPr/>
          <p:nvPr/>
        </p:nvSpPr>
        <p:spPr>
          <a:xfrm>
            <a:off x="3815627" y="3105253"/>
            <a:ext cx="792088" cy="36004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Retângulo de cantos arredondados 51"/>
          <p:cNvSpPr/>
          <p:nvPr/>
        </p:nvSpPr>
        <p:spPr>
          <a:xfrm>
            <a:off x="3813820" y="5056609"/>
            <a:ext cx="792088" cy="36004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Retângulo de cantos arredondados 52"/>
          <p:cNvSpPr/>
          <p:nvPr/>
        </p:nvSpPr>
        <p:spPr>
          <a:xfrm>
            <a:off x="5354563" y="2694062"/>
            <a:ext cx="326132" cy="75398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de cantos arredondados 53"/>
          <p:cNvSpPr/>
          <p:nvPr/>
        </p:nvSpPr>
        <p:spPr>
          <a:xfrm>
            <a:off x="5705078" y="4634086"/>
            <a:ext cx="326132" cy="75398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aixaDeTexto 54"/>
          <p:cNvSpPr txBox="1"/>
          <p:nvPr/>
        </p:nvSpPr>
        <p:spPr>
          <a:xfrm>
            <a:off x="3347864" y="1628800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A = 1</a:t>
            </a:r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3419872" y="3645024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A = 0</a:t>
            </a:r>
            <a:endParaRPr lang="pt-BR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5076056" y="1630541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B = 0</a:t>
            </a:r>
            <a:endParaRPr lang="pt-BR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5076056" y="3645024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B = 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Mapa-K</a:t>
            </a:r>
            <a:r>
              <a:rPr lang="pt-BR" baseline="-25000" dirty="0" smtClean="0"/>
              <a:t>(3)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899592" y="2195572"/>
            <a:ext cx="2160240" cy="1593468"/>
            <a:chOff x="2915816" y="2348880"/>
            <a:chExt cx="2160240" cy="1593468"/>
          </a:xfrm>
        </p:grpSpPr>
        <p:sp>
          <p:nvSpPr>
            <p:cNvPr id="8" name="Retângulo 7"/>
            <p:cNvSpPr/>
            <p:nvPr/>
          </p:nvSpPr>
          <p:spPr>
            <a:xfrm>
              <a:off x="3347864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3779912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4211960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4644008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3347864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3779912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4211960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4644008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6" name="Conector reto 15"/>
            <p:cNvCxnSpPr/>
            <p:nvPr/>
          </p:nvCxnSpPr>
          <p:spPr>
            <a:xfrm flipV="1">
              <a:off x="4211960" y="234888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H="1">
              <a:off x="2915816" y="314096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aixaDeTexto 17"/>
            <p:cNvSpPr txBox="1"/>
            <p:nvPr/>
          </p:nvSpPr>
          <p:spPr>
            <a:xfrm>
              <a:off x="2915816" y="270892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3419872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3635896" y="23488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4499992" y="23488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4067944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cxnSp>
          <p:nvCxnSpPr>
            <p:cNvPr id="23" name="Conector reto 22"/>
            <p:cNvCxnSpPr/>
            <p:nvPr/>
          </p:nvCxnSpPr>
          <p:spPr>
            <a:xfrm flipV="1">
              <a:off x="3779912" y="357301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 flipV="1">
              <a:off x="4644008" y="357301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/>
            <p:cNvSpPr txBox="1"/>
            <p:nvPr/>
          </p:nvSpPr>
          <p:spPr>
            <a:xfrm>
              <a:off x="4716016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2915816" y="320368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1259632" y="1628800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A = 1</a:t>
            </a:r>
            <a:endParaRPr lang="pt-BR" dirty="0"/>
          </a:p>
        </p:txBody>
      </p:sp>
      <p:grpSp>
        <p:nvGrpSpPr>
          <p:cNvPr id="28" name="Grupo 27"/>
          <p:cNvGrpSpPr/>
          <p:nvPr/>
        </p:nvGrpSpPr>
        <p:grpSpPr>
          <a:xfrm>
            <a:off x="899592" y="4427820"/>
            <a:ext cx="2160240" cy="1593468"/>
            <a:chOff x="2915816" y="2348880"/>
            <a:chExt cx="2160240" cy="1593468"/>
          </a:xfrm>
        </p:grpSpPr>
        <p:sp>
          <p:nvSpPr>
            <p:cNvPr id="29" name="Retângulo 28"/>
            <p:cNvSpPr/>
            <p:nvPr/>
          </p:nvSpPr>
          <p:spPr>
            <a:xfrm>
              <a:off x="3347864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3779912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4211960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4644008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3347864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tângulo 33"/>
            <p:cNvSpPr/>
            <p:nvPr/>
          </p:nvSpPr>
          <p:spPr>
            <a:xfrm>
              <a:off x="3779912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Retângulo 34"/>
            <p:cNvSpPr/>
            <p:nvPr/>
          </p:nvSpPr>
          <p:spPr>
            <a:xfrm>
              <a:off x="4211960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4644008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7" name="Conector reto 36"/>
            <p:cNvCxnSpPr/>
            <p:nvPr/>
          </p:nvCxnSpPr>
          <p:spPr>
            <a:xfrm flipV="1">
              <a:off x="4211960" y="234888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to 37"/>
            <p:cNvCxnSpPr/>
            <p:nvPr/>
          </p:nvCxnSpPr>
          <p:spPr>
            <a:xfrm flipH="1">
              <a:off x="2915816" y="314096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ixaDeTexto 38"/>
            <p:cNvSpPr txBox="1"/>
            <p:nvPr/>
          </p:nvSpPr>
          <p:spPr>
            <a:xfrm>
              <a:off x="2915816" y="270892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3419872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3635896" y="23488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4499992" y="23488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4067944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cxnSp>
          <p:nvCxnSpPr>
            <p:cNvPr id="44" name="Conector reto 43"/>
            <p:cNvCxnSpPr/>
            <p:nvPr/>
          </p:nvCxnSpPr>
          <p:spPr>
            <a:xfrm flipV="1">
              <a:off x="3779912" y="357301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 flipV="1">
              <a:off x="4644008" y="357301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CaixaDeTexto 45"/>
            <p:cNvSpPr txBox="1"/>
            <p:nvPr/>
          </p:nvSpPr>
          <p:spPr>
            <a:xfrm>
              <a:off x="4716016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2915816" y="320368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</p:grpSp>
      <p:sp>
        <p:nvSpPr>
          <p:cNvPr id="48" name="CaixaDeTexto 47"/>
          <p:cNvSpPr txBox="1"/>
          <p:nvPr/>
        </p:nvSpPr>
        <p:spPr>
          <a:xfrm>
            <a:off x="1259632" y="3861048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A = 0</a:t>
            </a:r>
            <a:endParaRPr lang="pt-BR" dirty="0"/>
          </a:p>
        </p:txBody>
      </p:sp>
      <p:grpSp>
        <p:nvGrpSpPr>
          <p:cNvPr id="49" name="Grupo 48"/>
          <p:cNvGrpSpPr/>
          <p:nvPr/>
        </p:nvGrpSpPr>
        <p:grpSpPr>
          <a:xfrm>
            <a:off x="3419872" y="2195572"/>
            <a:ext cx="2160240" cy="1593468"/>
            <a:chOff x="2915816" y="2348880"/>
            <a:chExt cx="2160240" cy="1593468"/>
          </a:xfrm>
        </p:grpSpPr>
        <p:sp>
          <p:nvSpPr>
            <p:cNvPr id="50" name="Retângulo 49"/>
            <p:cNvSpPr/>
            <p:nvPr/>
          </p:nvSpPr>
          <p:spPr>
            <a:xfrm>
              <a:off x="3347864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3779912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4211960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4644008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Retângulo 53"/>
            <p:cNvSpPr/>
            <p:nvPr/>
          </p:nvSpPr>
          <p:spPr>
            <a:xfrm>
              <a:off x="3347864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Retângulo 54"/>
            <p:cNvSpPr/>
            <p:nvPr/>
          </p:nvSpPr>
          <p:spPr>
            <a:xfrm>
              <a:off x="3779912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Retângulo 55"/>
            <p:cNvSpPr/>
            <p:nvPr/>
          </p:nvSpPr>
          <p:spPr>
            <a:xfrm>
              <a:off x="4211960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Retângulo 56"/>
            <p:cNvSpPr/>
            <p:nvPr/>
          </p:nvSpPr>
          <p:spPr>
            <a:xfrm>
              <a:off x="4644008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58" name="Conector reto 57"/>
            <p:cNvCxnSpPr/>
            <p:nvPr/>
          </p:nvCxnSpPr>
          <p:spPr>
            <a:xfrm flipV="1">
              <a:off x="4211960" y="234888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/>
            <p:cNvCxnSpPr/>
            <p:nvPr/>
          </p:nvCxnSpPr>
          <p:spPr>
            <a:xfrm flipH="1">
              <a:off x="2915816" y="314096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CaixaDeTexto 59"/>
            <p:cNvSpPr txBox="1"/>
            <p:nvPr/>
          </p:nvSpPr>
          <p:spPr>
            <a:xfrm>
              <a:off x="2915816" y="270892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61" name="CaixaDeTexto 60"/>
            <p:cNvSpPr txBox="1"/>
            <p:nvPr/>
          </p:nvSpPr>
          <p:spPr>
            <a:xfrm>
              <a:off x="3419872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62" name="CaixaDeTexto 61"/>
            <p:cNvSpPr txBox="1"/>
            <p:nvPr/>
          </p:nvSpPr>
          <p:spPr>
            <a:xfrm>
              <a:off x="3635896" y="23488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63" name="CaixaDeTexto 62"/>
            <p:cNvSpPr txBox="1"/>
            <p:nvPr/>
          </p:nvSpPr>
          <p:spPr>
            <a:xfrm>
              <a:off x="4499992" y="23488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4067944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cxnSp>
          <p:nvCxnSpPr>
            <p:cNvPr id="65" name="Conector reto 64"/>
            <p:cNvCxnSpPr/>
            <p:nvPr/>
          </p:nvCxnSpPr>
          <p:spPr>
            <a:xfrm flipV="1">
              <a:off x="3779912" y="357301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to 65"/>
            <p:cNvCxnSpPr/>
            <p:nvPr/>
          </p:nvCxnSpPr>
          <p:spPr>
            <a:xfrm flipV="1">
              <a:off x="4644008" y="357301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CaixaDeTexto 66"/>
            <p:cNvSpPr txBox="1"/>
            <p:nvPr/>
          </p:nvSpPr>
          <p:spPr>
            <a:xfrm>
              <a:off x="4716016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68" name="CaixaDeTexto 67"/>
            <p:cNvSpPr txBox="1"/>
            <p:nvPr/>
          </p:nvSpPr>
          <p:spPr>
            <a:xfrm>
              <a:off x="2915816" y="320368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</p:grpSp>
      <p:sp>
        <p:nvSpPr>
          <p:cNvPr id="69" name="CaixaDeTexto 68"/>
          <p:cNvSpPr txBox="1"/>
          <p:nvPr/>
        </p:nvSpPr>
        <p:spPr>
          <a:xfrm>
            <a:off x="3779912" y="1628800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B = 1</a:t>
            </a:r>
            <a:endParaRPr lang="pt-BR" dirty="0"/>
          </a:p>
        </p:txBody>
      </p:sp>
      <p:grpSp>
        <p:nvGrpSpPr>
          <p:cNvPr id="70" name="Grupo 69"/>
          <p:cNvGrpSpPr/>
          <p:nvPr/>
        </p:nvGrpSpPr>
        <p:grpSpPr>
          <a:xfrm>
            <a:off x="3419872" y="4427820"/>
            <a:ext cx="2160240" cy="1593468"/>
            <a:chOff x="2915816" y="2348880"/>
            <a:chExt cx="2160240" cy="1593468"/>
          </a:xfrm>
        </p:grpSpPr>
        <p:sp>
          <p:nvSpPr>
            <p:cNvPr id="71" name="Retângulo 70"/>
            <p:cNvSpPr/>
            <p:nvPr/>
          </p:nvSpPr>
          <p:spPr>
            <a:xfrm>
              <a:off x="3347864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2" name="Retângulo 71"/>
            <p:cNvSpPr/>
            <p:nvPr/>
          </p:nvSpPr>
          <p:spPr>
            <a:xfrm>
              <a:off x="3779912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Retângulo 72"/>
            <p:cNvSpPr/>
            <p:nvPr/>
          </p:nvSpPr>
          <p:spPr>
            <a:xfrm>
              <a:off x="4211960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Retângulo 73"/>
            <p:cNvSpPr/>
            <p:nvPr/>
          </p:nvSpPr>
          <p:spPr>
            <a:xfrm>
              <a:off x="4644008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Retângulo 74"/>
            <p:cNvSpPr/>
            <p:nvPr/>
          </p:nvSpPr>
          <p:spPr>
            <a:xfrm>
              <a:off x="3347864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6" name="Retângulo 75"/>
            <p:cNvSpPr/>
            <p:nvPr/>
          </p:nvSpPr>
          <p:spPr>
            <a:xfrm>
              <a:off x="3779912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7" name="Retângulo 76"/>
            <p:cNvSpPr/>
            <p:nvPr/>
          </p:nvSpPr>
          <p:spPr>
            <a:xfrm>
              <a:off x="4211960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8" name="Retângulo 77"/>
            <p:cNvSpPr/>
            <p:nvPr/>
          </p:nvSpPr>
          <p:spPr>
            <a:xfrm>
              <a:off x="4644008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79" name="Conector reto 78"/>
            <p:cNvCxnSpPr/>
            <p:nvPr/>
          </p:nvCxnSpPr>
          <p:spPr>
            <a:xfrm flipV="1">
              <a:off x="4211960" y="234888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to 79"/>
            <p:cNvCxnSpPr/>
            <p:nvPr/>
          </p:nvCxnSpPr>
          <p:spPr>
            <a:xfrm flipH="1">
              <a:off x="2915816" y="314096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CaixaDeTexto 80"/>
            <p:cNvSpPr txBox="1"/>
            <p:nvPr/>
          </p:nvSpPr>
          <p:spPr>
            <a:xfrm>
              <a:off x="2915816" y="270892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82" name="CaixaDeTexto 81"/>
            <p:cNvSpPr txBox="1"/>
            <p:nvPr/>
          </p:nvSpPr>
          <p:spPr>
            <a:xfrm>
              <a:off x="3419872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83" name="CaixaDeTexto 82"/>
            <p:cNvSpPr txBox="1"/>
            <p:nvPr/>
          </p:nvSpPr>
          <p:spPr>
            <a:xfrm>
              <a:off x="3635896" y="23488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4499992" y="23488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85" name="CaixaDeTexto 84"/>
            <p:cNvSpPr txBox="1"/>
            <p:nvPr/>
          </p:nvSpPr>
          <p:spPr>
            <a:xfrm>
              <a:off x="4067944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cxnSp>
          <p:nvCxnSpPr>
            <p:cNvPr id="86" name="Conector reto 85"/>
            <p:cNvCxnSpPr/>
            <p:nvPr/>
          </p:nvCxnSpPr>
          <p:spPr>
            <a:xfrm flipV="1">
              <a:off x="3779912" y="357301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to 86"/>
            <p:cNvCxnSpPr/>
            <p:nvPr/>
          </p:nvCxnSpPr>
          <p:spPr>
            <a:xfrm flipV="1">
              <a:off x="4644008" y="357301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CaixaDeTexto 87"/>
            <p:cNvSpPr txBox="1"/>
            <p:nvPr/>
          </p:nvSpPr>
          <p:spPr>
            <a:xfrm>
              <a:off x="4716016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89" name="CaixaDeTexto 88"/>
            <p:cNvSpPr txBox="1"/>
            <p:nvPr/>
          </p:nvSpPr>
          <p:spPr>
            <a:xfrm>
              <a:off x="2915816" y="320368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</p:grpSp>
      <p:sp>
        <p:nvSpPr>
          <p:cNvPr id="90" name="CaixaDeTexto 89"/>
          <p:cNvSpPr txBox="1"/>
          <p:nvPr/>
        </p:nvSpPr>
        <p:spPr>
          <a:xfrm>
            <a:off x="3779912" y="3861048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B = 0</a:t>
            </a:r>
            <a:endParaRPr lang="pt-BR" dirty="0"/>
          </a:p>
        </p:txBody>
      </p:sp>
      <p:grpSp>
        <p:nvGrpSpPr>
          <p:cNvPr id="91" name="Grupo 90"/>
          <p:cNvGrpSpPr/>
          <p:nvPr/>
        </p:nvGrpSpPr>
        <p:grpSpPr>
          <a:xfrm>
            <a:off x="6012160" y="2195572"/>
            <a:ext cx="2160240" cy="1593468"/>
            <a:chOff x="2915816" y="2348880"/>
            <a:chExt cx="2160240" cy="1593468"/>
          </a:xfrm>
        </p:grpSpPr>
        <p:sp>
          <p:nvSpPr>
            <p:cNvPr id="92" name="Retângulo 91"/>
            <p:cNvSpPr/>
            <p:nvPr/>
          </p:nvSpPr>
          <p:spPr>
            <a:xfrm>
              <a:off x="3347864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Retângulo 92"/>
            <p:cNvSpPr/>
            <p:nvPr/>
          </p:nvSpPr>
          <p:spPr>
            <a:xfrm>
              <a:off x="3779912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Retângulo 93"/>
            <p:cNvSpPr/>
            <p:nvPr/>
          </p:nvSpPr>
          <p:spPr>
            <a:xfrm>
              <a:off x="4211960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5" name="Retângulo 94"/>
            <p:cNvSpPr/>
            <p:nvPr/>
          </p:nvSpPr>
          <p:spPr>
            <a:xfrm>
              <a:off x="4644008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6" name="Retângulo 95"/>
            <p:cNvSpPr/>
            <p:nvPr/>
          </p:nvSpPr>
          <p:spPr>
            <a:xfrm>
              <a:off x="3347864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Retângulo 96"/>
            <p:cNvSpPr/>
            <p:nvPr/>
          </p:nvSpPr>
          <p:spPr>
            <a:xfrm>
              <a:off x="3779912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8" name="Retângulo 97"/>
            <p:cNvSpPr/>
            <p:nvPr/>
          </p:nvSpPr>
          <p:spPr>
            <a:xfrm>
              <a:off x="4211960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Retângulo 98"/>
            <p:cNvSpPr/>
            <p:nvPr/>
          </p:nvSpPr>
          <p:spPr>
            <a:xfrm>
              <a:off x="4644008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00" name="Conector reto 99"/>
            <p:cNvCxnSpPr/>
            <p:nvPr/>
          </p:nvCxnSpPr>
          <p:spPr>
            <a:xfrm flipV="1">
              <a:off x="4211960" y="234888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to 100"/>
            <p:cNvCxnSpPr/>
            <p:nvPr/>
          </p:nvCxnSpPr>
          <p:spPr>
            <a:xfrm flipH="1">
              <a:off x="2915816" y="314096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CaixaDeTexto 101"/>
            <p:cNvSpPr txBox="1"/>
            <p:nvPr/>
          </p:nvSpPr>
          <p:spPr>
            <a:xfrm>
              <a:off x="2915816" y="270892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103" name="CaixaDeTexto 102"/>
            <p:cNvSpPr txBox="1"/>
            <p:nvPr/>
          </p:nvSpPr>
          <p:spPr>
            <a:xfrm>
              <a:off x="3419872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104" name="CaixaDeTexto 103"/>
            <p:cNvSpPr txBox="1"/>
            <p:nvPr/>
          </p:nvSpPr>
          <p:spPr>
            <a:xfrm>
              <a:off x="3635896" y="23488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105" name="CaixaDeTexto 104"/>
            <p:cNvSpPr txBox="1"/>
            <p:nvPr/>
          </p:nvSpPr>
          <p:spPr>
            <a:xfrm>
              <a:off x="4499992" y="23488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106" name="CaixaDeTexto 105"/>
            <p:cNvSpPr txBox="1"/>
            <p:nvPr/>
          </p:nvSpPr>
          <p:spPr>
            <a:xfrm>
              <a:off x="4067944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cxnSp>
          <p:nvCxnSpPr>
            <p:cNvPr id="107" name="Conector reto 106"/>
            <p:cNvCxnSpPr/>
            <p:nvPr/>
          </p:nvCxnSpPr>
          <p:spPr>
            <a:xfrm flipV="1">
              <a:off x="3779912" y="357301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to 107"/>
            <p:cNvCxnSpPr/>
            <p:nvPr/>
          </p:nvCxnSpPr>
          <p:spPr>
            <a:xfrm flipV="1">
              <a:off x="4644008" y="357301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CaixaDeTexto 108"/>
            <p:cNvSpPr txBox="1"/>
            <p:nvPr/>
          </p:nvSpPr>
          <p:spPr>
            <a:xfrm>
              <a:off x="4716016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110" name="CaixaDeTexto 109"/>
            <p:cNvSpPr txBox="1"/>
            <p:nvPr/>
          </p:nvSpPr>
          <p:spPr>
            <a:xfrm>
              <a:off x="2915816" y="320368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</p:grpSp>
      <p:sp>
        <p:nvSpPr>
          <p:cNvPr id="111" name="CaixaDeTexto 110"/>
          <p:cNvSpPr txBox="1"/>
          <p:nvPr/>
        </p:nvSpPr>
        <p:spPr>
          <a:xfrm>
            <a:off x="6372200" y="1628800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C = 1</a:t>
            </a:r>
            <a:endParaRPr lang="pt-BR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6012160" y="4427820"/>
            <a:ext cx="2160240" cy="1593468"/>
            <a:chOff x="2915816" y="2348880"/>
            <a:chExt cx="2160240" cy="1593468"/>
          </a:xfrm>
        </p:grpSpPr>
        <p:sp>
          <p:nvSpPr>
            <p:cNvPr id="113" name="Retângulo 112"/>
            <p:cNvSpPr/>
            <p:nvPr/>
          </p:nvSpPr>
          <p:spPr>
            <a:xfrm>
              <a:off x="3347864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4" name="Retângulo 113"/>
            <p:cNvSpPr/>
            <p:nvPr/>
          </p:nvSpPr>
          <p:spPr>
            <a:xfrm>
              <a:off x="3779912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5" name="Retângulo 114"/>
            <p:cNvSpPr/>
            <p:nvPr/>
          </p:nvSpPr>
          <p:spPr>
            <a:xfrm>
              <a:off x="4211960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6" name="Retângulo 115"/>
            <p:cNvSpPr/>
            <p:nvPr/>
          </p:nvSpPr>
          <p:spPr>
            <a:xfrm>
              <a:off x="4644008" y="270892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7" name="Retângulo 116"/>
            <p:cNvSpPr/>
            <p:nvPr/>
          </p:nvSpPr>
          <p:spPr>
            <a:xfrm>
              <a:off x="3347864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8" name="Retângulo 117"/>
            <p:cNvSpPr/>
            <p:nvPr/>
          </p:nvSpPr>
          <p:spPr>
            <a:xfrm>
              <a:off x="3779912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9" name="Retângulo 118"/>
            <p:cNvSpPr/>
            <p:nvPr/>
          </p:nvSpPr>
          <p:spPr>
            <a:xfrm>
              <a:off x="4211960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0" name="Retângulo 119"/>
            <p:cNvSpPr/>
            <p:nvPr/>
          </p:nvSpPr>
          <p:spPr>
            <a:xfrm>
              <a:off x="4644008" y="314096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21" name="Conector reto 120"/>
            <p:cNvCxnSpPr/>
            <p:nvPr/>
          </p:nvCxnSpPr>
          <p:spPr>
            <a:xfrm flipV="1">
              <a:off x="4211960" y="234888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ector reto 121"/>
            <p:cNvCxnSpPr/>
            <p:nvPr/>
          </p:nvCxnSpPr>
          <p:spPr>
            <a:xfrm flipH="1">
              <a:off x="2915816" y="314096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CaixaDeTexto 122"/>
            <p:cNvSpPr txBox="1"/>
            <p:nvPr/>
          </p:nvSpPr>
          <p:spPr>
            <a:xfrm>
              <a:off x="2915816" y="270892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124" name="CaixaDeTexto 123"/>
            <p:cNvSpPr txBox="1"/>
            <p:nvPr/>
          </p:nvSpPr>
          <p:spPr>
            <a:xfrm>
              <a:off x="3419872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125" name="CaixaDeTexto 124"/>
            <p:cNvSpPr txBox="1"/>
            <p:nvPr/>
          </p:nvSpPr>
          <p:spPr>
            <a:xfrm>
              <a:off x="3635896" y="23488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126" name="CaixaDeTexto 125"/>
            <p:cNvSpPr txBox="1"/>
            <p:nvPr/>
          </p:nvSpPr>
          <p:spPr>
            <a:xfrm>
              <a:off x="4499992" y="23488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127" name="CaixaDeTexto 126"/>
            <p:cNvSpPr txBox="1"/>
            <p:nvPr/>
          </p:nvSpPr>
          <p:spPr>
            <a:xfrm>
              <a:off x="4067944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cxnSp>
          <p:nvCxnSpPr>
            <p:cNvPr id="128" name="Conector reto 127"/>
            <p:cNvCxnSpPr/>
            <p:nvPr/>
          </p:nvCxnSpPr>
          <p:spPr>
            <a:xfrm flipV="1">
              <a:off x="3779912" y="357301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ector reto 128"/>
            <p:cNvCxnSpPr/>
            <p:nvPr/>
          </p:nvCxnSpPr>
          <p:spPr>
            <a:xfrm flipV="1">
              <a:off x="4644008" y="357301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CaixaDeTexto 129"/>
            <p:cNvSpPr txBox="1"/>
            <p:nvPr/>
          </p:nvSpPr>
          <p:spPr>
            <a:xfrm>
              <a:off x="4716016" y="3573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131" name="CaixaDeTexto 130"/>
            <p:cNvSpPr txBox="1"/>
            <p:nvPr/>
          </p:nvSpPr>
          <p:spPr>
            <a:xfrm>
              <a:off x="2915816" y="320368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</p:grpSp>
      <p:sp>
        <p:nvSpPr>
          <p:cNvPr id="132" name="CaixaDeTexto 131"/>
          <p:cNvSpPr txBox="1"/>
          <p:nvPr/>
        </p:nvSpPr>
        <p:spPr>
          <a:xfrm>
            <a:off x="6372200" y="3861048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C = 0</a:t>
            </a:r>
            <a:endParaRPr lang="pt-BR" dirty="0"/>
          </a:p>
        </p:txBody>
      </p:sp>
      <p:sp>
        <p:nvSpPr>
          <p:cNvPr id="133" name="Retângulo de cantos arredondados 132"/>
          <p:cNvSpPr/>
          <p:nvPr/>
        </p:nvSpPr>
        <p:spPr>
          <a:xfrm>
            <a:off x="1383891" y="3023078"/>
            <a:ext cx="1616995" cy="36004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Retângulo de cantos arredondados 133"/>
          <p:cNvSpPr/>
          <p:nvPr/>
        </p:nvSpPr>
        <p:spPr>
          <a:xfrm>
            <a:off x="4748835" y="2610786"/>
            <a:ext cx="792088" cy="75398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5" name="Retângulo de cantos arredondados 134"/>
          <p:cNvSpPr/>
          <p:nvPr/>
        </p:nvSpPr>
        <p:spPr>
          <a:xfrm>
            <a:off x="1377522" y="4823278"/>
            <a:ext cx="1616995" cy="36004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6" name="Retângulo de cantos arredondados 135"/>
          <p:cNvSpPr/>
          <p:nvPr/>
        </p:nvSpPr>
        <p:spPr>
          <a:xfrm>
            <a:off x="3891109" y="4843034"/>
            <a:ext cx="792088" cy="75398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7" name="Retângulo de cantos arredondados 136"/>
          <p:cNvSpPr/>
          <p:nvPr/>
        </p:nvSpPr>
        <p:spPr>
          <a:xfrm>
            <a:off x="6909075" y="2610786"/>
            <a:ext cx="792088" cy="75398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8" name="Retângulo de cantos arredondados 137"/>
          <p:cNvSpPr/>
          <p:nvPr/>
        </p:nvSpPr>
        <p:spPr>
          <a:xfrm>
            <a:off x="6491179" y="4843034"/>
            <a:ext cx="326132" cy="75398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9" name="Retângulo de cantos arredondados 138"/>
          <p:cNvSpPr/>
          <p:nvPr/>
        </p:nvSpPr>
        <p:spPr>
          <a:xfrm>
            <a:off x="7786234" y="4841945"/>
            <a:ext cx="326132" cy="75398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Mapa-K</a:t>
            </a:r>
            <a:r>
              <a:rPr lang="pt-BR" baseline="-25000" dirty="0" smtClean="0"/>
              <a:t>(4)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1691680" y="1412776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A = 1</a:t>
            </a:r>
            <a:endParaRPr lang="pt-BR" dirty="0"/>
          </a:p>
        </p:txBody>
      </p:sp>
      <p:grpSp>
        <p:nvGrpSpPr>
          <p:cNvPr id="42" name="Grupo 41"/>
          <p:cNvGrpSpPr/>
          <p:nvPr/>
        </p:nvGrpSpPr>
        <p:grpSpPr>
          <a:xfrm>
            <a:off x="1331640" y="1988840"/>
            <a:ext cx="1984644" cy="1881500"/>
            <a:chOff x="6156176" y="2276872"/>
            <a:chExt cx="2592288" cy="2457564"/>
          </a:xfrm>
        </p:grpSpPr>
        <p:sp>
          <p:nvSpPr>
            <p:cNvPr id="43" name="Retângulo 42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Retângulo 44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Retângulo 47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9" name="Retângulo 48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Retângulo 53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Retângulo 54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Retângulo 55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Retângulo 56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Retângulo 57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59" name="Conector reto 58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to 61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to 63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aixaDeTexto 64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66" name="CaixaDeTexto 65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67" name="CaixaDeTexto 66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68" name="CaixaDeTexto 67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71" name="CaixaDeTexto 70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72" name="CaixaDeTexto 71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sp>
        <p:nvSpPr>
          <p:cNvPr id="112" name="Retângulo de cantos arredondados 111"/>
          <p:cNvSpPr/>
          <p:nvPr/>
        </p:nvSpPr>
        <p:spPr>
          <a:xfrm>
            <a:off x="1730869" y="2984252"/>
            <a:ext cx="1184947" cy="54215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CaixaDeTexto 112"/>
          <p:cNvSpPr txBox="1"/>
          <p:nvPr/>
        </p:nvSpPr>
        <p:spPr>
          <a:xfrm>
            <a:off x="1723260" y="3923764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A = 0</a:t>
            </a:r>
            <a:endParaRPr lang="pt-BR" dirty="0"/>
          </a:p>
        </p:txBody>
      </p:sp>
      <p:grpSp>
        <p:nvGrpSpPr>
          <p:cNvPr id="114" name="Grupo 113"/>
          <p:cNvGrpSpPr/>
          <p:nvPr/>
        </p:nvGrpSpPr>
        <p:grpSpPr>
          <a:xfrm>
            <a:off x="1363220" y="4499828"/>
            <a:ext cx="1984644" cy="1881500"/>
            <a:chOff x="6156176" y="2276872"/>
            <a:chExt cx="2592288" cy="2457564"/>
          </a:xfrm>
        </p:grpSpPr>
        <p:sp>
          <p:nvSpPr>
            <p:cNvPr id="115" name="Retângulo 114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6" name="Retângulo 115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7" name="Retângulo 116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8" name="Retângulo 117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9" name="Retângulo 118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0" name="Retângulo 119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1" name="Retângulo 120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2" name="Retângulo 121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3" name="Retângulo 122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4" name="Retângulo 123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5" name="Retângulo 124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6" name="Retângulo 125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7" name="Retângulo 126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8" name="Retângulo 127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9" name="Retângulo 128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0" name="Retângulo 129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31" name="Conector reto 130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reto 131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ctor reto 132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ctor reto 133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to 134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reto 135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CaixaDeTexto 136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138" name="CaixaDeTexto 137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139" name="CaixaDeTexto 138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140" name="CaixaDeTexto 139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141" name="CaixaDeTexto 140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142" name="CaixaDeTexto 141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143" name="CaixaDeTexto 142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144" name="CaixaDeTexto 143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145" name="CaixaDeTexto 144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146" name="CaixaDeTexto 145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sp>
        <p:nvSpPr>
          <p:cNvPr id="147" name="CaixaDeTexto 146"/>
          <p:cNvSpPr txBox="1"/>
          <p:nvPr/>
        </p:nvSpPr>
        <p:spPr>
          <a:xfrm>
            <a:off x="4355976" y="1412776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B = 1</a:t>
            </a:r>
            <a:endParaRPr lang="pt-BR" dirty="0"/>
          </a:p>
        </p:txBody>
      </p:sp>
      <p:grpSp>
        <p:nvGrpSpPr>
          <p:cNvPr id="148" name="Grupo 147"/>
          <p:cNvGrpSpPr/>
          <p:nvPr/>
        </p:nvGrpSpPr>
        <p:grpSpPr>
          <a:xfrm>
            <a:off x="3995936" y="1988840"/>
            <a:ext cx="1984644" cy="1881500"/>
            <a:chOff x="6156176" y="2276872"/>
            <a:chExt cx="2592288" cy="2457564"/>
          </a:xfrm>
        </p:grpSpPr>
        <p:sp>
          <p:nvSpPr>
            <p:cNvPr id="149" name="Retângulo 148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0" name="Retângulo 149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1" name="Retângulo 150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2" name="Retângulo 151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3" name="Retângulo 152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4" name="Retângulo 153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5" name="Retângulo 154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6" name="Retângulo 155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7" name="Retângulo 156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8" name="Retângulo 157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9" name="Retângulo 158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0" name="Retângulo 159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1" name="Retângulo 160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2" name="Retângulo 161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3" name="Retângulo 162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4" name="Retângulo 163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65" name="Conector reto 164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ector reto 165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ector reto 166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ector reto 167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ector reto 168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ector reto 169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CaixaDeTexto 170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172" name="CaixaDeTexto 171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173" name="CaixaDeTexto 172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174" name="CaixaDeTexto 173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175" name="CaixaDeTexto 174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176" name="CaixaDeTexto 175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177" name="CaixaDeTexto 176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178" name="CaixaDeTexto 177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179" name="CaixaDeTexto 178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180" name="CaixaDeTexto 179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sp>
        <p:nvSpPr>
          <p:cNvPr id="181" name="CaixaDeTexto 180"/>
          <p:cNvSpPr txBox="1"/>
          <p:nvPr/>
        </p:nvSpPr>
        <p:spPr>
          <a:xfrm>
            <a:off x="4387556" y="3923764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B = 0</a:t>
            </a:r>
            <a:endParaRPr lang="pt-BR" dirty="0"/>
          </a:p>
        </p:txBody>
      </p:sp>
      <p:grpSp>
        <p:nvGrpSpPr>
          <p:cNvPr id="182" name="Grupo 181"/>
          <p:cNvGrpSpPr/>
          <p:nvPr/>
        </p:nvGrpSpPr>
        <p:grpSpPr>
          <a:xfrm>
            <a:off x="4027516" y="4499828"/>
            <a:ext cx="1984644" cy="1881500"/>
            <a:chOff x="6156176" y="2276872"/>
            <a:chExt cx="2592288" cy="2457564"/>
          </a:xfrm>
        </p:grpSpPr>
        <p:sp>
          <p:nvSpPr>
            <p:cNvPr id="183" name="Retângulo 182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4" name="Retângulo 183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5" name="Retângulo 184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6" name="Retângulo 185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7" name="Retângulo 186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8" name="Retângulo 187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9" name="Retângulo 188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0" name="Retângulo 189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1" name="Retângulo 190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2" name="Retângulo 191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3" name="Retângulo 192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4" name="Retângulo 193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5" name="Retângulo 194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6" name="Retângulo 195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7" name="Retângulo 196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8" name="Retângulo 197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99" name="Conector reto 198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ector reto 199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ector reto 200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ector reto 201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ector reto 202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ector reto 203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CaixaDeTexto 204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206" name="CaixaDeTexto 205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207" name="CaixaDeTexto 206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208" name="CaixaDeTexto 207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209" name="CaixaDeTexto 208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210" name="CaixaDeTexto 209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211" name="CaixaDeTexto 210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212" name="CaixaDeTexto 211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213" name="CaixaDeTexto 212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214" name="CaixaDeTexto 213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sp>
        <p:nvSpPr>
          <p:cNvPr id="215" name="CaixaDeTexto 214"/>
          <p:cNvSpPr txBox="1"/>
          <p:nvPr/>
        </p:nvSpPr>
        <p:spPr>
          <a:xfrm>
            <a:off x="7092280" y="1412776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C = 1</a:t>
            </a:r>
            <a:endParaRPr lang="pt-BR" dirty="0"/>
          </a:p>
        </p:txBody>
      </p:sp>
      <p:grpSp>
        <p:nvGrpSpPr>
          <p:cNvPr id="216" name="Grupo 215"/>
          <p:cNvGrpSpPr/>
          <p:nvPr/>
        </p:nvGrpSpPr>
        <p:grpSpPr>
          <a:xfrm>
            <a:off x="6732240" y="1988840"/>
            <a:ext cx="1984644" cy="1881500"/>
            <a:chOff x="6156176" y="2276872"/>
            <a:chExt cx="2592288" cy="2457564"/>
          </a:xfrm>
        </p:grpSpPr>
        <p:sp>
          <p:nvSpPr>
            <p:cNvPr id="217" name="Retângulo 216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8" name="Retângulo 217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9" name="Retângulo 218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0" name="Retângulo 219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1" name="Retângulo 220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2" name="Retângulo 221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3" name="Retângulo 222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4" name="Retângulo 223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5" name="Retângulo 224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6" name="Retângulo 225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7" name="Retângulo 226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8" name="Retângulo 227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9" name="Retângulo 228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0" name="Retângulo 229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1" name="Retângulo 230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2" name="Retângulo 231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33" name="Conector reto 232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ector reto 233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ector reto 234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ector reto 235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ector reto 236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ector reto 237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CaixaDeTexto 238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240" name="CaixaDeTexto 239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241" name="CaixaDeTexto 240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242" name="CaixaDeTexto 241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243" name="CaixaDeTexto 242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244" name="CaixaDeTexto 243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245" name="CaixaDeTexto 244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246" name="CaixaDeTexto 245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247" name="CaixaDeTexto 246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248" name="CaixaDeTexto 247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sp>
        <p:nvSpPr>
          <p:cNvPr id="249" name="CaixaDeTexto 248"/>
          <p:cNvSpPr txBox="1"/>
          <p:nvPr/>
        </p:nvSpPr>
        <p:spPr>
          <a:xfrm>
            <a:off x="7123860" y="3923764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C = 1</a:t>
            </a:r>
            <a:endParaRPr lang="pt-BR" dirty="0"/>
          </a:p>
        </p:txBody>
      </p:sp>
      <p:grpSp>
        <p:nvGrpSpPr>
          <p:cNvPr id="250" name="Grupo 249"/>
          <p:cNvGrpSpPr/>
          <p:nvPr/>
        </p:nvGrpSpPr>
        <p:grpSpPr>
          <a:xfrm>
            <a:off x="6763820" y="4499828"/>
            <a:ext cx="1984644" cy="1881500"/>
            <a:chOff x="6156176" y="2276872"/>
            <a:chExt cx="2592288" cy="2457564"/>
          </a:xfrm>
        </p:grpSpPr>
        <p:sp>
          <p:nvSpPr>
            <p:cNvPr id="251" name="Retângulo 250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2" name="Retângulo 251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3" name="Retângulo 252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4" name="Retângulo 253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5" name="Retângulo 254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6" name="Retângulo 255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7" name="Retângulo 256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8" name="Retângulo 257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9" name="Retângulo 258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0" name="Retângulo 259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1" name="Retângulo 260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2" name="Retângulo 261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3" name="Retângulo 262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4" name="Retângulo 263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5" name="Retângulo 264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6" name="Retângulo 265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67" name="Conector reto 266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ector reto 267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ector reto 268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ector reto 269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ector reto 270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ector reto 271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CaixaDeTexto 272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274" name="CaixaDeTexto 273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275" name="CaixaDeTexto 274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276" name="CaixaDeTexto 275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277" name="CaixaDeTexto 276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278" name="CaixaDeTexto 277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279" name="CaixaDeTexto 278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280" name="CaixaDeTexto 279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281" name="CaixaDeTexto 280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282" name="CaixaDeTexto 281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sp>
        <p:nvSpPr>
          <p:cNvPr id="283" name="Retângulo de cantos arredondados 282"/>
          <p:cNvSpPr/>
          <p:nvPr/>
        </p:nvSpPr>
        <p:spPr>
          <a:xfrm>
            <a:off x="1763688" y="4831060"/>
            <a:ext cx="1184947" cy="54215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5" name="Retângulo de cantos arredondados 284"/>
          <p:cNvSpPr/>
          <p:nvPr/>
        </p:nvSpPr>
        <p:spPr>
          <a:xfrm>
            <a:off x="4412744" y="5805264"/>
            <a:ext cx="1224136" cy="2626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6" name="Retângulo de cantos arredondados 285"/>
          <p:cNvSpPr/>
          <p:nvPr/>
        </p:nvSpPr>
        <p:spPr>
          <a:xfrm>
            <a:off x="4412526" y="4813819"/>
            <a:ext cx="1224136" cy="2626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7" name="Retângulo de cantos arredondados 286"/>
          <p:cNvSpPr/>
          <p:nvPr/>
        </p:nvSpPr>
        <p:spPr>
          <a:xfrm>
            <a:off x="4401696" y="2655580"/>
            <a:ext cx="1184947" cy="54215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8" name="Retângulo de cantos arredondados 287"/>
          <p:cNvSpPr/>
          <p:nvPr/>
        </p:nvSpPr>
        <p:spPr>
          <a:xfrm rot="5400000">
            <a:off x="7467153" y="2670276"/>
            <a:ext cx="1184947" cy="54215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9" name="Retângulo de cantos arredondados 288"/>
          <p:cNvSpPr/>
          <p:nvPr/>
        </p:nvSpPr>
        <p:spPr>
          <a:xfrm rot="5400000">
            <a:off x="6842892" y="5166741"/>
            <a:ext cx="1184947" cy="54215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Mapa-K</a:t>
            </a:r>
            <a:r>
              <a:rPr lang="pt-BR" baseline="-25000" dirty="0" smtClean="0"/>
              <a:t>(4)</a:t>
            </a:r>
            <a:r>
              <a:rPr lang="pt-BR" dirty="0" smtClean="0"/>
              <a:t> cont...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691680" y="1412776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D = 1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1331640" y="1988840"/>
            <a:ext cx="1984644" cy="1881500"/>
            <a:chOff x="6156176" y="2276872"/>
            <a:chExt cx="2592288" cy="2457564"/>
          </a:xfrm>
        </p:grpSpPr>
        <p:sp>
          <p:nvSpPr>
            <p:cNvPr id="9" name="Retângulo 8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5" name="Conector reto 24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ixaDeTexto 30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sp>
        <p:nvSpPr>
          <p:cNvPr id="42" name="CaixaDeTexto 41"/>
          <p:cNvSpPr txBox="1"/>
          <p:nvPr/>
        </p:nvSpPr>
        <p:spPr>
          <a:xfrm>
            <a:off x="1723260" y="3923764"/>
            <a:ext cx="134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Região onde</a:t>
            </a:r>
          </a:p>
          <a:p>
            <a:r>
              <a:rPr lang="pt-BR" dirty="0" smtClean="0"/>
              <a:t>D = 0</a:t>
            </a:r>
            <a:endParaRPr lang="pt-BR" dirty="0"/>
          </a:p>
        </p:txBody>
      </p:sp>
      <p:grpSp>
        <p:nvGrpSpPr>
          <p:cNvPr id="43" name="Grupo 42"/>
          <p:cNvGrpSpPr/>
          <p:nvPr/>
        </p:nvGrpSpPr>
        <p:grpSpPr>
          <a:xfrm>
            <a:off x="1363220" y="4499828"/>
            <a:ext cx="1984644" cy="1881500"/>
            <a:chOff x="6156176" y="2276872"/>
            <a:chExt cx="2592288" cy="2457564"/>
          </a:xfrm>
        </p:grpSpPr>
        <p:sp>
          <p:nvSpPr>
            <p:cNvPr id="44" name="Retângulo 43"/>
            <p:cNvSpPr/>
            <p:nvPr/>
          </p:nvSpPr>
          <p:spPr>
            <a:xfrm>
              <a:off x="6588224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Retângulo 44"/>
            <p:cNvSpPr/>
            <p:nvPr/>
          </p:nvSpPr>
          <p:spPr>
            <a:xfrm>
              <a:off x="7020272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7452320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7884368" y="2636912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Retângulo 47"/>
            <p:cNvSpPr/>
            <p:nvPr/>
          </p:nvSpPr>
          <p:spPr>
            <a:xfrm>
              <a:off x="6588224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9" name="Retângulo 48"/>
            <p:cNvSpPr/>
            <p:nvPr/>
          </p:nvSpPr>
          <p:spPr>
            <a:xfrm>
              <a:off x="7020272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7452320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7884368" y="306896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6588224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7020272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Retângulo 53"/>
            <p:cNvSpPr/>
            <p:nvPr/>
          </p:nvSpPr>
          <p:spPr>
            <a:xfrm>
              <a:off x="7452320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Retângulo 54"/>
            <p:cNvSpPr/>
            <p:nvPr/>
          </p:nvSpPr>
          <p:spPr>
            <a:xfrm>
              <a:off x="7884368" y="350100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Retângulo 55"/>
            <p:cNvSpPr/>
            <p:nvPr/>
          </p:nvSpPr>
          <p:spPr>
            <a:xfrm>
              <a:off x="6588224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Retângulo 56"/>
            <p:cNvSpPr/>
            <p:nvPr/>
          </p:nvSpPr>
          <p:spPr>
            <a:xfrm>
              <a:off x="7020272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Retângulo 57"/>
            <p:cNvSpPr/>
            <p:nvPr/>
          </p:nvSpPr>
          <p:spPr>
            <a:xfrm>
              <a:off x="7452320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9" name="Retângulo 58"/>
            <p:cNvSpPr/>
            <p:nvPr/>
          </p:nvSpPr>
          <p:spPr>
            <a:xfrm>
              <a:off x="7884368" y="393305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60" name="Conector reto 59"/>
            <p:cNvCxnSpPr/>
            <p:nvPr/>
          </p:nvCxnSpPr>
          <p:spPr>
            <a:xfrm flipV="1">
              <a:off x="7452320" y="227687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/>
            <p:cNvCxnSpPr/>
            <p:nvPr/>
          </p:nvCxnSpPr>
          <p:spPr>
            <a:xfrm flipV="1">
              <a:off x="7020272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to 61"/>
            <p:cNvCxnSpPr/>
            <p:nvPr/>
          </p:nvCxnSpPr>
          <p:spPr>
            <a:xfrm flipV="1">
              <a:off x="7884368" y="437439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/>
            <p:cNvCxnSpPr/>
            <p:nvPr/>
          </p:nvCxnSpPr>
          <p:spPr>
            <a:xfrm flipH="1">
              <a:off x="6156176" y="350100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to 63"/>
            <p:cNvCxnSpPr/>
            <p:nvPr/>
          </p:nvCxnSpPr>
          <p:spPr>
            <a:xfrm flipH="1">
              <a:off x="8316416" y="30689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to 64"/>
            <p:cNvCxnSpPr/>
            <p:nvPr/>
          </p:nvCxnSpPr>
          <p:spPr>
            <a:xfrm flipH="1">
              <a:off x="8316416" y="39330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CaixaDeTexto 65"/>
            <p:cNvSpPr txBox="1"/>
            <p:nvPr/>
          </p:nvSpPr>
          <p:spPr>
            <a:xfrm>
              <a:off x="6192088" y="285293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67" name="CaixaDeTexto 66"/>
            <p:cNvSpPr txBox="1"/>
            <p:nvPr/>
          </p:nvSpPr>
          <p:spPr>
            <a:xfrm>
              <a:off x="6192088" y="371703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68" name="CaixaDeTexto 67"/>
            <p:cNvSpPr txBox="1"/>
            <p:nvPr/>
          </p:nvSpPr>
          <p:spPr>
            <a:xfrm>
              <a:off x="8388424" y="33569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8388424" y="40050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8388424" y="2636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71" name="CaixaDeTexto 70"/>
            <p:cNvSpPr txBox="1"/>
            <p:nvPr/>
          </p:nvSpPr>
          <p:spPr>
            <a:xfrm>
              <a:off x="6876256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72" name="CaixaDeTexto 71"/>
            <p:cNvSpPr txBox="1"/>
            <p:nvPr/>
          </p:nvSpPr>
          <p:spPr>
            <a:xfrm>
              <a:off x="7740352" y="22768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730830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6588224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7956376" y="436510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sp>
        <p:nvSpPr>
          <p:cNvPr id="77" name="Retângulo de cantos arredondados 76"/>
          <p:cNvSpPr/>
          <p:nvPr/>
        </p:nvSpPr>
        <p:spPr>
          <a:xfrm rot="5400000">
            <a:off x="1750080" y="2637456"/>
            <a:ext cx="1184947" cy="54215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8" name="Retângulo de cantos arredondados 77"/>
          <p:cNvSpPr/>
          <p:nvPr/>
        </p:nvSpPr>
        <p:spPr>
          <a:xfrm rot="5400000">
            <a:off x="1270926" y="5321509"/>
            <a:ext cx="1184947" cy="24215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9" name="Retângulo de cantos arredondados 78"/>
          <p:cNvSpPr/>
          <p:nvPr/>
        </p:nvSpPr>
        <p:spPr>
          <a:xfrm rot="5400000">
            <a:off x="2259986" y="5322028"/>
            <a:ext cx="1184947" cy="24215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Mapa-K</a:t>
            </a:r>
            <a:r>
              <a:rPr lang="pt-BR" baseline="-25000" dirty="0" smtClean="0"/>
              <a:t>2</a:t>
            </a:r>
            <a:endParaRPr lang="pt-BR" baseline="-25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F(A,B) = A⋅B+A⋅B̄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F(A,B) = Ā⋅B̄+A⋅B</a:t>
            </a:r>
          </a:p>
          <a:p>
            <a:r>
              <a:rPr lang="pt-BR" dirty="0" smtClean="0"/>
              <a:t>F(A,B) = Ā⋅B+A⋅B̄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3"/>
          </p:nvPr>
        </p:nvGraphicFramePr>
        <p:xfrm>
          <a:off x="1475656" y="2348880"/>
          <a:ext cx="2304257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4566"/>
                <a:gridCol w="334566"/>
                <a:gridCol w="587137"/>
                <a:gridCol w="587137"/>
                <a:gridCol w="4608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A⋅B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A⋅B̄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547664" y="3861048"/>
            <a:ext cx="2160240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547664" y="3501008"/>
            <a:ext cx="2160240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3851920" y="3501008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3851920" y="3861048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283968" y="34290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A⋅B̄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283968" y="371703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A⋅B</a:t>
            </a:r>
            <a:endParaRPr lang="pt-BR" b="1" dirty="0"/>
          </a:p>
        </p:txBody>
      </p:sp>
      <p:grpSp>
        <p:nvGrpSpPr>
          <p:cNvPr id="26" name="Grupo 25"/>
          <p:cNvGrpSpPr/>
          <p:nvPr/>
        </p:nvGrpSpPr>
        <p:grpSpPr>
          <a:xfrm>
            <a:off x="5148064" y="2996952"/>
            <a:ext cx="1296144" cy="1224136"/>
            <a:chOff x="5508104" y="3068960"/>
            <a:chExt cx="1296144" cy="1224136"/>
          </a:xfrm>
        </p:grpSpPr>
        <p:sp>
          <p:nvSpPr>
            <p:cNvPr id="15" name="Retângulo 14"/>
            <p:cNvSpPr/>
            <p:nvPr/>
          </p:nvSpPr>
          <p:spPr>
            <a:xfrm>
              <a:off x="5940152" y="342900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6372200" y="3429000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5940152" y="386104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6372200" y="3861048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ector reto 18"/>
            <p:cNvCxnSpPr/>
            <p:nvPr/>
          </p:nvCxnSpPr>
          <p:spPr>
            <a:xfrm flipV="1">
              <a:off x="6372200" y="306896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flipH="1">
              <a:off x="5508104" y="3861048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5508104" y="342900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012160" y="306896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5508104" y="39237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444208" y="306896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</a:t>
              </a:r>
              <a:endParaRPr lang="pt-BR" b="1" dirty="0"/>
            </a:p>
          </p:txBody>
        </p:sp>
      </p:grpSp>
      <p:sp>
        <p:nvSpPr>
          <p:cNvPr id="25" name="Retângulo de cantos arredondados 24"/>
          <p:cNvSpPr/>
          <p:nvPr/>
        </p:nvSpPr>
        <p:spPr>
          <a:xfrm>
            <a:off x="5623545" y="3822948"/>
            <a:ext cx="792088" cy="36004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have direita 26"/>
          <p:cNvSpPr/>
          <p:nvPr/>
        </p:nvSpPr>
        <p:spPr>
          <a:xfrm>
            <a:off x="4716016" y="3356992"/>
            <a:ext cx="288032" cy="792088"/>
          </a:xfrm>
          <a:prstGeom prst="rightBrace">
            <a:avLst>
              <a:gd name="adj1" fmla="val 54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eta para a direita 27"/>
          <p:cNvSpPr/>
          <p:nvPr/>
        </p:nvSpPr>
        <p:spPr>
          <a:xfrm>
            <a:off x="6588224" y="3861048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7015855" y="377974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25" grpId="0" animBg="1"/>
      <p:bldP spid="27" grpId="0" animBg="1"/>
      <p:bldP spid="28" grpId="0" animBg="1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3"/>
  <p:tag name="MMPROD_UIDATA" val="&lt;database version=&quot;7.0&quot;&gt;&lt;object type=&quot;1&quot; unique_id=&quot;10001&quot;&gt;&lt;object type=&quot;8&quot; unique_id=&quot;11695&quot;&gt;&lt;/object&gt;&lt;object type=&quot;2&quot; unique_id=&quot;11696&quot;&gt;&lt;object type=&quot;3&quot; unique_id=&quot;11697&quot;&gt;&lt;property id=&quot;20148&quot; value=&quot;5&quot;/&gt;&lt;property id=&quot;20300&quot; value=&quot;Slide 1 - &amp;quot;Simplificação de Funções Através de Diagramas de Veitch-Karnaugh&amp;quot;&quot;/&gt;&lt;property id=&quot;20307&quot; value=&quot;256&quot;/&gt;&lt;/object&gt;&lt;object type=&quot;3&quot; unique_id=&quot;11698&quot;&gt;&lt;property id=&quot;20148&quot; value=&quot;5&quot;/&gt;&lt;property id=&quot;20300&quot; value=&quot;Slide 2 - &amp;quot;Na Aula Anterior ...&amp;quot;&quot;/&gt;&lt;property id=&quot;20307&quot; value=&quot;260&quot;/&gt;&lt;/object&gt;&lt;object type=&quot;3&quot; unique_id=&quot;11699&quot;&gt;&lt;property id=&quot;20148&quot; value=&quot;5&quot;/&gt;&lt;property id=&quot;20300&quot; value=&quot;Slide 3 - &amp;quot;Nesta Aula&amp;quot;&quot;/&gt;&lt;property id=&quot;20307&quot; value=&quot;261&quot;/&gt;&lt;/object&gt;&lt;object type=&quot;3&quot; unique_id=&quot;11700&quot;&gt;&lt;property id=&quot;20148&quot; value=&quot;5&quot;/&gt;&lt;property id=&quot;20300&quot; value=&quot;Slide 4 - &amp;quot;Mapas de Veitch-Karnaugh&amp;quot;&quot;/&gt;&lt;property id=&quot;20307&quot; value=&quot;257&quot;/&gt;&lt;/object&gt;&lt;object type=&quot;3&quot; unique_id=&quot;11701&quot;&gt;&lt;property id=&quot;20148&quot; value=&quot;5&quot;/&gt;&lt;property id=&quot;20300&quot; value=&quot;Slide 5 - &amp;quot;Mapa-K(2)&amp;quot;&quot;/&gt;&lt;property id=&quot;20307&quot; value=&quot;265&quot;/&gt;&lt;/object&gt;&lt;object type=&quot;3&quot; unique_id=&quot;11702&quot;&gt;&lt;property id=&quot;20148&quot; value=&quot;5&quot;/&gt;&lt;property id=&quot;20300&quot; value=&quot;Slide 6 - &amp;quot;Mapa-K(3)&amp;quot;&quot;/&gt;&lt;property id=&quot;20307&quot; value=&quot;266&quot;/&gt;&lt;/object&gt;&lt;object type=&quot;3&quot; unique_id=&quot;11703&quot;&gt;&lt;property id=&quot;20148&quot; value=&quot;5&quot;/&gt;&lt;property id=&quot;20300&quot; value=&quot;Slide 7 - &amp;quot;Mapa-K(4)&amp;quot;&quot;/&gt;&lt;property id=&quot;20307&quot; value=&quot;267&quot;/&gt;&lt;/object&gt;&lt;object type=&quot;3&quot; unique_id=&quot;11704&quot;&gt;&lt;property id=&quot;20148&quot; value=&quot;5&quot;/&gt;&lt;property id=&quot;20300&quot; value=&quot;Slide 8 - &amp;quot;Mapa-K(4) cont...&amp;quot;&quot;/&gt;&lt;property id=&quot;20307&quot; value=&quot;268&quot;/&gt;&lt;/object&gt;&lt;object type=&quot;3&quot; unique_id=&quot;11705&quot;&gt;&lt;property id=&quot;20148&quot; value=&quot;5&quot;/&gt;&lt;property id=&quot;20300&quot; value=&quot;Slide 9 - &amp;quot;Exemplo Mapa-K2&amp;quot;&quot;/&gt;&lt;property id=&quot;20307&quot; value=&quot;259&quot;/&gt;&lt;/object&gt;&lt;object type=&quot;3&quot; unique_id=&quot;11706&quot;&gt;&lt;property id=&quot;20148&quot; value=&quot;5&quot;/&gt;&lt;property id=&quot;20300&quot; value=&quot;Slide 10 - &amp;quot;Exemplo Mapa-K3&amp;quot;&quot;/&gt;&lt;property id=&quot;20307&quot; value=&quot;269&quot;/&gt;&lt;/object&gt;&lt;object type=&quot;3&quot; unique_id=&quot;11707&quot;&gt;&lt;property id=&quot;20148&quot; value=&quot;5&quot;/&gt;&lt;property id=&quot;20300&quot; value=&quot;Slide 11 - &amp;quot;Passos para Simplificação Usando Mapa-K&amp;quot;&quot;/&gt;&lt;property id=&quot;20307&quot; value=&quot;271&quot;/&gt;&lt;/object&gt;&lt;object type=&quot;3&quot; unique_id=&quot;11708&quot;&gt;&lt;property id=&quot;20148&quot; value=&quot;5&quot;/&gt;&lt;property id=&quot;20300&quot; value=&quot;Slide 12 - &amp;quot;Agrupamento de Termos nos mapas-K&amp;quot;&quot;/&gt;&lt;property id=&quot;20307&quot; value=&quot;270&quot;/&gt;&lt;/object&gt;&lt;object type=&quot;3&quot; unique_id=&quot;11709&quot;&gt;&lt;property id=&quot;20148&quot; value=&quot;5&quot;/&gt;&lt;property id=&quot;20300&quot; value=&quot;Slide 13 - &amp;quot;Agrupamento de Termos nos mapas-K&amp;quot;&quot;/&gt;&lt;property id=&quot;20307&quot; value=&quot;272&quot;/&gt;&lt;/object&gt;&lt;object type=&quot;3&quot; unique_id=&quot;11710&quot;&gt;&lt;property id=&quot;20148&quot; value=&quot;5&quot;/&gt;&lt;property id=&quot;20300&quot; value=&quot;Slide 14 - &amp;quot;Mapa-K(5)&amp;quot;&quot;/&gt;&lt;property id=&quot;20307&quot; value=&quot;273&quot;/&gt;&lt;/object&gt;&lt;object type=&quot;3&quot; unique_id=&quot;11711&quot;&gt;&lt;property id=&quot;20148&quot; value=&quot;5&quot;/&gt;&lt;property id=&quot;20300&quot; value=&quot;Slide 15 - &amp;quot;Representação Alternativa&amp;quot;&quot;/&gt;&lt;property id=&quot;20307&quot; value=&quot;281&quot;/&gt;&lt;/object&gt;&lt;object type=&quot;3&quot; unique_id=&quot;11712&quot;&gt;&lt;property id=&quot;20148&quot; value=&quot;5&quot;/&gt;&lt;property id=&quot;20300&quot; value=&quot;Slide 16 - &amp;quot;Software para Simplificação&amp;quot;&quot;/&gt;&lt;property id=&quot;20307&quot; value=&quot;274&quot;/&gt;&lt;/object&gt;&lt;object type=&quot;3&quot; unique_id=&quot;11713&quot;&gt;&lt;property id=&quot;20148&quot; value=&quot;5&quot;/&gt;&lt;property id=&quot;20300&quot; value=&quot;Slide 17 - &amp;quot;Passo 1: Construa o Circuito a ser Simplificado&amp;quot;&quot;/&gt;&lt;property id=&quot;20307&quot; value=&quot;275&quot;/&gt;&lt;/object&gt;&lt;object type=&quot;3&quot; unique_id=&quot;11714&quot;&gt;&lt;property id=&quot;20148&quot; value=&quot;5&quot;/&gt;&lt;property id=&quot;20300&quot; value=&quot;Slide 18 - &amp;quot;Expressão do Circuito&amp;quot;&quot;/&gt;&lt;property id=&quot;20307&quot; value=&quot;276&quot;/&gt;&lt;/object&gt;&lt;object type=&quot;3&quot; unique_id=&quot;11715&quot;&gt;&lt;property id=&quot;20148&quot; value=&quot;5&quot;/&gt;&lt;property id=&quot;20300&quot; value=&quot;Slide 19 - &amp;quot;Tabela Verdade do Circuito&amp;quot;&quot;/&gt;&lt;property id=&quot;20307&quot; value=&quot;277&quot;/&gt;&lt;/object&gt;&lt;object type=&quot;3&quot; unique_id=&quot;11716&quot;&gt;&lt;property id=&quot;20148&quot; value=&quot;5&quot;/&gt;&lt;property id=&quot;20300&quot; value=&quot;Slide 20 - &amp;quot;Simplificação Via Mapa-K&amp;quot;&quot;/&gt;&lt;property id=&quot;20307&quot; value=&quot;278&quot;/&gt;&lt;/object&gt;&lt;object type=&quot;3&quot; unique_id=&quot;11717&quot;&gt;&lt;property id=&quot;20148&quot; value=&quot;5&quot;/&gt;&lt;property id=&quot;20300&quot; value=&quot;Slide 21 - &amp;quot;Simplificação Via Mapa-K&amp;quot;&quot;/&gt;&lt;property id=&quot;20307&quot; value=&quot;279&quot;/&gt;&lt;/object&gt;&lt;object type=&quot;3&quot; unique_id=&quot;11718&quot;&gt;&lt;property id=&quot;20148&quot; value=&quot;5&quot;/&gt;&lt;property id=&quot;20300&quot; value=&quot;Slide 22 - &amp;quot;Pro Lar&amp;quot;&quot;/&gt;&lt;property id=&quot;20307&quot; value=&quot;262&quot;/&gt;&lt;/object&gt;&lt;object type=&quot;3&quot; unique_id=&quot;11719&quot;&gt;&lt;property id=&quot;20148&quot; value=&quot;5&quot;/&gt;&lt;property id=&quot;20300&quot; value=&quot;Slide 23 - &amp;quot;Extra!!!&amp;quot;&quot;/&gt;&lt;property id=&quot;20307&quot; value=&quot;263&quot;/&gt;&lt;/object&gt;&lt;object type=&quot;3&quot; unique_id=&quot;11720&quot;&gt;&lt;property id=&quot;20148&quot; value=&quot;5&quot;/&gt;&lt;property id=&quot;20300&quot; value=&quot;Slide 25 - &amp;quot;Bibliografia Comentada&amp;quot;&quot;/&gt;&lt;property id=&quot;20307&quot; value=&quot;282&quot;/&gt;&lt;/object&gt;&lt;object type=&quot;3&quot; unique_id=&quot;12018&quot;&gt;&lt;property id=&quot;20148&quot; value=&quot;5&quot;/&gt;&lt;property id=&quot;20300&quot; value=&quot;Slide 24 - &amp;quot;!!!Tema para o Trabalho Final!!!&amp;quot;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2162</TotalTime>
  <Words>1669</Words>
  <Application>Microsoft Office PowerPoint</Application>
  <PresentationFormat>Apresentação na tela (4:3)</PresentationFormat>
  <Paragraphs>580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ufu_modelo</vt:lpstr>
      <vt:lpstr>Simplificação de Funções Através de Diagramas de Veitch-Karnaugh</vt:lpstr>
      <vt:lpstr>Na Aula Anterior ...</vt:lpstr>
      <vt:lpstr>Nesta Aula</vt:lpstr>
      <vt:lpstr>Mapas de Veitch-Karnaugh</vt:lpstr>
      <vt:lpstr>Mapa-K(2)</vt:lpstr>
      <vt:lpstr>Mapa-K(3)</vt:lpstr>
      <vt:lpstr>Mapa-K(4)</vt:lpstr>
      <vt:lpstr>Mapa-K(4) cont...</vt:lpstr>
      <vt:lpstr>Exemplo Mapa-K2</vt:lpstr>
      <vt:lpstr>Exemplo Mapa-K3</vt:lpstr>
      <vt:lpstr>Passos para Simplificação Usando Mapa-K</vt:lpstr>
      <vt:lpstr>Agrupamento de Termos nos mapas-K</vt:lpstr>
      <vt:lpstr>Agrupamento de Termos nos mapas-K</vt:lpstr>
      <vt:lpstr>Mapa-K(5)</vt:lpstr>
      <vt:lpstr>Representação Alternativa</vt:lpstr>
      <vt:lpstr>Software para Simplificação</vt:lpstr>
      <vt:lpstr>Passo 1: Construa o Circuito a ser Simplificado</vt:lpstr>
      <vt:lpstr>Expressão do Circuito</vt:lpstr>
      <vt:lpstr>Tabela Verdade do Circuito</vt:lpstr>
      <vt:lpstr>Simplificação Via Mapa-K</vt:lpstr>
      <vt:lpstr>Simplificação Via Mapa-K</vt:lpstr>
      <vt:lpstr>Pro Lar</vt:lpstr>
      <vt:lpstr>Extra!!!</vt:lpstr>
      <vt:lpstr>!!!Tema para o Trabalho Final!!!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155</cp:revision>
  <dcterms:created xsi:type="dcterms:W3CDTF">2012-07-13T23:11:31Z</dcterms:created>
  <dcterms:modified xsi:type="dcterms:W3CDTF">2013-09-01T21:00:24Z</dcterms:modified>
</cp:coreProperties>
</file>