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71" r:id="rId7"/>
    <p:sldId id="261" r:id="rId8"/>
    <p:sldId id="262" r:id="rId9"/>
    <p:sldId id="263" r:id="rId10"/>
    <p:sldId id="272" r:id="rId11"/>
    <p:sldId id="273" r:id="rId12"/>
    <p:sldId id="274" r:id="rId13"/>
    <p:sldId id="275" r:id="rId14"/>
    <p:sldId id="264" r:id="rId15"/>
    <p:sldId id="276" r:id="rId16"/>
    <p:sldId id="279" r:id="rId17"/>
  </p:sldIdLst>
  <p:sldSz cx="9144000" cy="6858000" type="screen4x3"/>
  <p:notesSz cx="6858000" cy="9144000"/>
  <p:custDataLst>
    <p:tags r:id="rId19"/>
  </p:custDataLst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27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5D9648-15FD-4422-9253-D14034A8D6F5}" type="datetimeFigureOut">
              <a:rPr lang="pt-BR" smtClean="0"/>
              <a:pPr/>
              <a:t>07/01/2014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B21B5A-FBF1-4691-9CAF-814E7E2CDFC1}" type="slidenum">
              <a:rPr lang="pt-BR" smtClean="0"/>
              <a:pPr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B21B5A-FBF1-4691-9CAF-814E7E2CDFC1}" type="slidenum">
              <a:rPr lang="pt-BR" smtClean="0"/>
              <a:pPr/>
              <a:t>9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00392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051720" y="2132856"/>
            <a:ext cx="6400800" cy="1752600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 dirty="0"/>
          </a:p>
        </p:txBody>
      </p:sp>
      <p:sp>
        <p:nvSpPr>
          <p:cNvPr id="8" name="Retângulo de cantos arredondados 7"/>
          <p:cNvSpPr/>
          <p:nvPr userDrawn="1"/>
        </p:nvSpPr>
        <p:spPr>
          <a:xfrm>
            <a:off x="1043608" y="1916832"/>
            <a:ext cx="8100392" cy="7200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6" name="Picture 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34400" y="0"/>
            <a:ext cx="6096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 algn="r">
              <a:defRPr sz="1800" b="1"/>
            </a:lvl1pPr>
          </a:lstStyle>
          <a:p>
            <a:fld id="{E9362642-CEA4-4E8E-A6BF-BD3C0BE62342}" type="slidenum">
              <a:rPr lang="pt-BR" smtClean="0"/>
              <a:pPr/>
              <a:t>‹#›</a:t>
            </a:fld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 algn="r">
              <a:defRPr sz="1800" b="1"/>
            </a:lvl1pPr>
          </a:lstStyle>
          <a:p>
            <a:fld id="{E9362642-CEA4-4E8E-A6BF-BD3C0BE62342}" type="slidenum">
              <a:rPr lang="pt-BR" smtClean="0"/>
              <a:pPr/>
              <a:t>‹#›</a:t>
            </a:fld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  <p:sp>
        <p:nvSpPr>
          <p:cNvPr id="7" name="Retângulo de cantos arredondados 6"/>
          <p:cNvSpPr/>
          <p:nvPr userDrawn="1"/>
        </p:nvSpPr>
        <p:spPr>
          <a:xfrm>
            <a:off x="1259632" y="1412776"/>
            <a:ext cx="7488832" cy="7200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Espaço Reservado para Conteúdo 2"/>
          <p:cNvSpPr>
            <a:spLocks noGrp="1"/>
          </p:cNvSpPr>
          <p:nvPr>
            <p:ph idx="13" hasCustomPrompt="1"/>
          </p:nvPr>
        </p:nvSpPr>
        <p:spPr>
          <a:xfrm>
            <a:off x="0" y="1628800"/>
            <a:ext cx="711696" cy="4453955"/>
          </a:xfrm>
        </p:spPr>
        <p:txBody>
          <a:bodyPr vert="vert270"/>
          <a:lstStyle>
            <a:lvl1pPr>
              <a:buNone/>
              <a:defRPr/>
            </a:lvl1pPr>
          </a:lstStyle>
          <a:p>
            <a:pPr lvl="0"/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 algn="r">
              <a:defRPr sz="1800" b="1"/>
            </a:lvl1pPr>
          </a:lstStyle>
          <a:p>
            <a:fld id="{E9362642-CEA4-4E8E-A6BF-BD3C0BE62342}" type="slidenum">
              <a:rPr lang="pt-BR" smtClean="0"/>
              <a:pPr/>
              <a:t>‹#›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 algn="r">
              <a:defRPr sz="1800" b="1"/>
            </a:lvl1pPr>
          </a:lstStyle>
          <a:p>
            <a:fld id="{E9362642-CEA4-4E8E-A6BF-BD3C0BE62342}" type="slidenum">
              <a:rPr lang="pt-BR" smtClean="0"/>
              <a:pPr/>
              <a:t>‹#›</a:t>
            </a:fld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755576" y="1600200"/>
            <a:ext cx="374022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223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 algn="r">
              <a:defRPr sz="1800" b="1"/>
            </a:lvl1pPr>
          </a:lstStyle>
          <a:p>
            <a:fld id="{E9362642-CEA4-4E8E-A6BF-BD3C0BE62342}" type="slidenum">
              <a:rPr lang="pt-BR" smtClean="0"/>
              <a:pPr/>
              <a:t>‹#›</a:t>
            </a:fld>
            <a:endParaRPr lang="pt-BR" dirty="0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11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 algn="r">
              <a:defRPr sz="1800" b="1"/>
            </a:lvl1pPr>
          </a:lstStyle>
          <a:p>
            <a:fld id="{E9362642-CEA4-4E8E-A6BF-BD3C0BE62342}" type="slidenum">
              <a:rPr lang="pt-BR" smtClean="0"/>
              <a:pPr/>
              <a:t>‹#›</a:t>
            </a:fld>
            <a:endParaRPr lang="pt-BR" dirty="0"/>
          </a:p>
        </p:txBody>
      </p:sp>
      <p:sp>
        <p:nvSpPr>
          <p:cNvPr id="9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 algn="r">
              <a:defRPr sz="1800" b="1"/>
            </a:lvl1pPr>
          </a:lstStyle>
          <a:p>
            <a:fld id="{E9362642-CEA4-4E8E-A6BF-BD3C0BE62342}" type="slidenum">
              <a:rPr lang="pt-BR" smtClean="0"/>
              <a:pPr/>
              <a:t>‹#›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 algn="r">
              <a:defRPr sz="1800" b="1"/>
            </a:lvl1pPr>
          </a:lstStyle>
          <a:p>
            <a:fld id="{E9362642-CEA4-4E8E-A6BF-BD3C0BE62342}" type="slidenum">
              <a:rPr lang="pt-BR" smtClean="0"/>
              <a:pPr/>
              <a:t>‹#›</a:t>
            </a:fld>
            <a:endParaRPr lang="pt-BR" dirty="0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3607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95936" y="273050"/>
            <a:ext cx="4690864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43607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>
              <a:defRPr sz="1800" b="1"/>
            </a:lvl1pPr>
          </a:lstStyle>
          <a:p>
            <a:pPr algn="r"/>
            <a:fld id="{E9362642-CEA4-4E8E-A6BF-BD3C0BE62342}" type="slidenum">
              <a:rPr lang="pt-BR" smtClean="0"/>
              <a:pPr algn="r"/>
              <a:t>‹#›</a:t>
            </a:fld>
            <a:endParaRPr lang="pt-BR" dirty="0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>
              <a:defRPr sz="1800" b="1"/>
            </a:lvl1pPr>
          </a:lstStyle>
          <a:p>
            <a:pPr algn="r"/>
            <a:fld id="{E9362642-CEA4-4E8E-A6BF-BD3C0BE62342}" type="slidenum">
              <a:rPr lang="pt-BR" smtClean="0"/>
              <a:pPr algn="r"/>
              <a:t>‹#›</a:t>
            </a:fld>
            <a:endParaRPr lang="pt-BR" dirty="0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93122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55576" y="1600200"/>
            <a:ext cx="793122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0" y="0"/>
            <a:ext cx="755576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Projeto de Circuitos </a:t>
            </a:r>
            <a:r>
              <a:rPr lang="pt-BR" dirty="0" err="1" smtClean="0"/>
              <a:t>Combinacionais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Aritméticos</a:t>
            </a:r>
            <a:endParaRPr lang="pt-BR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95736" y="4869160"/>
            <a:ext cx="6400800" cy="1752600"/>
          </a:xfrm>
        </p:spPr>
        <p:txBody>
          <a:bodyPr/>
          <a:lstStyle/>
          <a:p>
            <a:r>
              <a:rPr lang="pt-BR" dirty="0" smtClean="0"/>
              <a:t>Universidade Federal de Uberlândia</a:t>
            </a:r>
          </a:p>
          <a:p>
            <a:r>
              <a:rPr lang="pt-BR" dirty="0" smtClean="0"/>
              <a:t>Faculdade de Computação</a:t>
            </a:r>
          </a:p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nat. Daniel D. Abdala</a:t>
            </a:r>
          </a:p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 rot="16200000">
            <a:off x="-1998450" y="1971066"/>
            <a:ext cx="45816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sz="3200" b="1" dirty="0" smtClean="0">
                <a:solidFill>
                  <a:schemeClr val="tx2"/>
                </a:solidFill>
              </a:rPr>
              <a:t>GSI008 – Sistemas Digitais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Meio Subtrator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idx="13"/>
          </p:nvPr>
        </p:nvGraphicFramePr>
        <p:xfrm>
          <a:off x="1115616" y="2348880"/>
          <a:ext cx="2016228" cy="1854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04056"/>
                <a:gridCol w="504057"/>
                <a:gridCol w="360042"/>
                <a:gridCol w="64807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baseline="0" dirty="0" smtClean="0"/>
                        <a:t>a</a:t>
                      </a:r>
                      <a:r>
                        <a:rPr lang="pt-BR" b="1" baseline="-25000" dirty="0" smtClean="0"/>
                        <a:t>0</a:t>
                      </a:r>
                      <a:endParaRPr lang="pt-BR" b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b</a:t>
                      </a:r>
                      <a:r>
                        <a:rPr lang="pt-BR" b="1" baseline="-25000" dirty="0" smtClean="0"/>
                        <a:t>0</a:t>
                      </a:r>
                      <a:endParaRPr lang="pt-BR" b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s</a:t>
                      </a:r>
                      <a:r>
                        <a:rPr lang="pt-BR" b="1" baseline="-25000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c</a:t>
                      </a:r>
                      <a:r>
                        <a:rPr lang="pt-BR" b="1" baseline="-25000" dirty="0" smtClean="0"/>
                        <a:t>OUT</a:t>
                      </a:r>
                      <a:endParaRPr lang="pt-BR" b="1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10</a:t>
            </a:fld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3727688" y="2348880"/>
            <a:ext cx="1893467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pt-BR" sz="2800" b="1" dirty="0" smtClean="0"/>
              <a:t>s</a:t>
            </a:r>
            <a:r>
              <a:rPr lang="pt-BR" sz="2800" b="1" baseline="-25000" dirty="0" smtClean="0"/>
              <a:t>0</a:t>
            </a:r>
            <a:r>
              <a:rPr lang="pt-BR" sz="2800" b="1" dirty="0" smtClean="0"/>
              <a:t> = a</a:t>
            </a:r>
            <a:r>
              <a:rPr lang="pt-BR" sz="2800" b="1" baseline="-25000" dirty="0" smtClean="0"/>
              <a:t>0 </a:t>
            </a:r>
            <a:r>
              <a:rPr lang="pt-BR" sz="2800" b="1" dirty="0" smtClean="0"/>
              <a:t>⊕ b</a:t>
            </a:r>
            <a:r>
              <a:rPr lang="pt-BR" sz="2800" b="1" baseline="-25000" dirty="0" smtClean="0"/>
              <a:t>0</a:t>
            </a:r>
            <a:endParaRPr lang="pt-BR" sz="2800" b="1" baseline="-250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3750130" y="2924945"/>
            <a:ext cx="211788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c</a:t>
            </a:r>
            <a:r>
              <a:rPr lang="pt-BR" sz="2800" b="1" baseline="-25000" dirty="0" smtClean="0"/>
              <a:t>OUT</a:t>
            </a:r>
            <a:r>
              <a:rPr lang="pt-BR" sz="2800" b="1" dirty="0" smtClean="0"/>
              <a:t> = ā</a:t>
            </a:r>
            <a:r>
              <a:rPr lang="pt-BR" sz="2800" b="1" baseline="-25000" dirty="0" smtClean="0"/>
              <a:t>0 </a:t>
            </a:r>
            <a:r>
              <a:rPr lang="pt-BR" sz="2800" b="1" dirty="0" smtClean="0"/>
              <a:t>⋅ b</a:t>
            </a:r>
            <a:r>
              <a:rPr lang="pt-BR" sz="2800" b="1" baseline="-25000" dirty="0" smtClean="0"/>
              <a:t>0</a:t>
            </a:r>
            <a:endParaRPr lang="pt-BR" sz="2800" b="1" dirty="0"/>
          </a:p>
        </p:txBody>
      </p:sp>
      <p:sp>
        <p:nvSpPr>
          <p:cNvPr id="18" name="Fluxograma: Atraso 17"/>
          <p:cNvSpPr/>
          <p:nvPr/>
        </p:nvSpPr>
        <p:spPr>
          <a:xfrm>
            <a:off x="7092280" y="3645024"/>
            <a:ext cx="432048" cy="540640"/>
          </a:xfrm>
          <a:prstGeom prst="flowChartDelay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>
                <a:solidFill>
                  <a:sysClr val="windowText" lastClr="000000"/>
                </a:solidFill>
              </a:ln>
            </a:endParaRPr>
          </a:p>
        </p:txBody>
      </p:sp>
      <p:cxnSp>
        <p:nvCxnSpPr>
          <p:cNvPr id="19" name="Conector reto 18"/>
          <p:cNvCxnSpPr/>
          <p:nvPr/>
        </p:nvCxnSpPr>
        <p:spPr>
          <a:xfrm>
            <a:off x="6660232" y="3789040"/>
            <a:ext cx="43204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to 19"/>
          <p:cNvCxnSpPr/>
          <p:nvPr/>
        </p:nvCxnSpPr>
        <p:spPr>
          <a:xfrm>
            <a:off x="6660232" y="4077072"/>
            <a:ext cx="44055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to 23"/>
          <p:cNvCxnSpPr/>
          <p:nvPr/>
        </p:nvCxnSpPr>
        <p:spPr>
          <a:xfrm>
            <a:off x="7524328" y="3933056"/>
            <a:ext cx="621928" cy="7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tângulo 28"/>
          <p:cNvSpPr/>
          <p:nvPr/>
        </p:nvSpPr>
        <p:spPr>
          <a:xfrm>
            <a:off x="6319948" y="2492896"/>
            <a:ext cx="4122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/>
              <a:t>a</a:t>
            </a:r>
            <a:r>
              <a:rPr lang="pt-BR" b="1" baseline="-25000" dirty="0" smtClean="0"/>
              <a:t>0 </a:t>
            </a:r>
            <a:endParaRPr lang="pt-BR" dirty="0"/>
          </a:p>
        </p:txBody>
      </p:sp>
      <p:sp>
        <p:nvSpPr>
          <p:cNvPr id="30" name="Retângulo 29"/>
          <p:cNvSpPr/>
          <p:nvPr/>
        </p:nvSpPr>
        <p:spPr>
          <a:xfrm>
            <a:off x="6339184" y="2780928"/>
            <a:ext cx="3930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b="1" dirty="0" smtClean="0"/>
              <a:t>b</a:t>
            </a:r>
            <a:r>
              <a:rPr lang="pt-BR" b="1" baseline="-25000" dirty="0" smtClean="0"/>
              <a:t>0</a:t>
            </a:r>
            <a:endParaRPr lang="pt-BR" b="1" baseline="-25000" dirty="0"/>
          </a:p>
        </p:txBody>
      </p:sp>
      <p:sp>
        <p:nvSpPr>
          <p:cNvPr id="31" name="Arco 30"/>
          <p:cNvSpPr/>
          <p:nvPr/>
        </p:nvSpPr>
        <p:spPr>
          <a:xfrm rot="2214787">
            <a:off x="6300192" y="2564904"/>
            <a:ext cx="720080" cy="864096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0" name="Conector reto 9"/>
          <p:cNvCxnSpPr/>
          <p:nvPr/>
        </p:nvCxnSpPr>
        <p:spPr>
          <a:xfrm>
            <a:off x="6643120" y="2766548"/>
            <a:ext cx="3600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>
            <a:off x="6643120" y="3102778"/>
            <a:ext cx="36854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Lua 16"/>
          <p:cNvSpPr/>
          <p:nvPr/>
        </p:nvSpPr>
        <p:spPr>
          <a:xfrm flipH="1">
            <a:off x="7048977" y="2622532"/>
            <a:ext cx="576064" cy="626368"/>
          </a:xfrm>
          <a:prstGeom prst="moon">
            <a:avLst>
              <a:gd name="adj" fmla="val 71510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35" name="Retângulo 34"/>
          <p:cNvSpPr/>
          <p:nvPr/>
        </p:nvSpPr>
        <p:spPr>
          <a:xfrm>
            <a:off x="8028384" y="2636912"/>
            <a:ext cx="407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/>
              <a:t>s</a:t>
            </a:r>
            <a:r>
              <a:rPr lang="pt-BR" b="1" baseline="-25000" dirty="0" smtClean="0"/>
              <a:t>0</a:t>
            </a:r>
            <a:r>
              <a:rPr lang="pt-BR" b="1" dirty="0" smtClean="0"/>
              <a:t> </a:t>
            </a:r>
            <a:endParaRPr lang="pt-BR" dirty="0"/>
          </a:p>
        </p:txBody>
      </p:sp>
      <p:sp>
        <p:nvSpPr>
          <p:cNvPr id="36" name="Retângulo 35"/>
          <p:cNvSpPr/>
          <p:nvPr/>
        </p:nvSpPr>
        <p:spPr>
          <a:xfrm>
            <a:off x="6319948" y="3563724"/>
            <a:ext cx="4122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/>
              <a:t>a</a:t>
            </a:r>
            <a:r>
              <a:rPr lang="pt-BR" b="1" baseline="-25000" dirty="0" smtClean="0"/>
              <a:t>0 </a:t>
            </a:r>
            <a:endParaRPr lang="pt-BR" dirty="0"/>
          </a:p>
        </p:txBody>
      </p:sp>
      <p:sp>
        <p:nvSpPr>
          <p:cNvPr id="37" name="Retângulo 36"/>
          <p:cNvSpPr/>
          <p:nvPr/>
        </p:nvSpPr>
        <p:spPr>
          <a:xfrm>
            <a:off x="6339184" y="3851756"/>
            <a:ext cx="3930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b="1" dirty="0" smtClean="0"/>
              <a:t>b</a:t>
            </a:r>
            <a:r>
              <a:rPr lang="pt-BR" b="1" baseline="-25000" dirty="0" smtClean="0"/>
              <a:t>0</a:t>
            </a:r>
            <a:endParaRPr lang="pt-BR" b="1" baseline="-25000" dirty="0"/>
          </a:p>
        </p:txBody>
      </p:sp>
      <p:sp>
        <p:nvSpPr>
          <p:cNvPr id="38" name="Retângulo 37"/>
          <p:cNvSpPr/>
          <p:nvPr/>
        </p:nvSpPr>
        <p:spPr>
          <a:xfrm>
            <a:off x="8100392" y="3645024"/>
            <a:ext cx="5629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/>
              <a:t>c</a:t>
            </a:r>
            <a:r>
              <a:rPr lang="pt-BR" b="1" baseline="-25000" dirty="0" smtClean="0"/>
              <a:t>OUT</a:t>
            </a:r>
            <a:endParaRPr lang="pt-BR" dirty="0"/>
          </a:p>
        </p:txBody>
      </p:sp>
      <p:sp>
        <p:nvSpPr>
          <p:cNvPr id="39" name="Retângulo 38"/>
          <p:cNvSpPr/>
          <p:nvPr/>
        </p:nvSpPr>
        <p:spPr>
          <a:xfrm>
            <a:off x="6804248" y="2276872"/>
            <a:ext cx="1080120" cy="201622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42" name="Conector reto 41"/>
          <p:cNvCxnSpPr/>
          <p:nvPr/>
        </p:nvCxnSpPr>
        <p:spPr>
          <a:xfrm>
            <a:off x="7622527" y="2932087"/>
            <a:ext cx="47786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ector reto 50"/>
          <p:cNvCxnSpPr/>
          <p:nvPr/>
        </p:nvCxnSpPr>
        <p:spPr>
          <a:xfrm>
            <a:off x="7524328" y="3933056"/>
            <a:ext cx="57606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Elipse 24"/>
          <p:cNvSpPr/>
          <p:nvPr/>
        </p:nvSpPr>
        <p:spPr>
          <a:xfrm>
            <a:off x="6957789" y="3717032"/>
            <a:ext cx="120201" cy="12020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8" grpId="0" animBg="1"/>
      <p:bldP spid="29" grpId="0"/>
      <p:bldP spid="30" grpId="0"/>
      <p:bldP spid="31" grpId="0" animBg="1"/>
      <p:bldP spid="17" grpId="0" animBg="1"/>
      <p:bldP spid="35" grpId="0"/>
      <p:bldP spid="36" grpId="0"/>
      <p:bldP spid="37" grpId="0"/>
      <p:bldP spid="38" grpId="0"/>
      <p:bldP spid="39" grpId="0" animBg="1"/>
      <p:bldP spid="2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Subtrator Completo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Subtrator para os demais bits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idx="13"/>
          </p:nvPr>
        </p:nvGraphicFramePr>
        <p:xfrm>
          <a:off x="1115616" y="2348880"/>
          <a:ext cx="2736304" cy="33375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17678"/>
                <a:gridCol w="517679"/>
                <a:gridCol w="369771"/>
                <a:gridCol w="665588"/>
                <a:gridCol w="66558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baseline="0" dirty="0" err="1" smtClean="0"/>
                        <a:t>a</a:t>
                      </a:r>
                      <a:r>
                        <a:rPr lang="pt-BR" b="1" baseline="-25000" dirty="0" err="1" smtClean="0"/>
                        <a:t>n</a:t>
                      </a:r>
                      <a:endParaRPr lang="pt-BR" b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err="1" smtClean="0"/>
                        <a:t>b</a:t>
                      </a:r>
                      <a:r>
                        <a:rPr lang="pt-BR" b="1" baseline="-25000" dirty="0" err="1" smtClean="0"/>
                        <a:t>n</a:t>
                      </a:r>
                      <a:endParaRPr lang="pt-BR" b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err="1" smtClean="0"/>
                        <a:t>c</a:t>
                      </a:r>
                      <a:r>
                        <a:rPr lang="pt-BR" b="1" baseline="-25000" dirty="0" err="1" smtClean="0"/>
                        <a:t>n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c</a:t>
                      </a:r>
                      <a:r>
                        <a:rPr lang="pt-BR" b="1" baseline="-25000" dirty="0" smtClean="0"/>
                        <a:t>OUT</a:t>
                      </a:r>
                      <a:endParaRPr lang="pt-BR" b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baseline="0" dirty="0" err="1" smtClean="0"/>
                        <a:t>s</a:t>
                      </a:r>
                      <a:r>
                        <a:rPr lang="pt-BR" b="1" baseline="-25000" dirty="0" err="1" smtClean="0"/>
                        <a:t>n</a:t>
                      </a:r>
                      <a:endParaRPr lang="pt-BR" b="1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11</a:t>
            </a:fld>
            <a:endParaRPr lang="pt-BR" dirty="0"/>
          </a:p>
        </p:txBody>
      </p:sp>
      <p:sp>
        <p:nvSpPr>
          <p:cNvPr id="26" name="Retângulo de cantos arredondados 25"/>
          <p:cNvSpPr/>
          <p:nvPr/>
        </p:nvSpPr>
        <p:spPr>
          <a:xfrm>
            <a:off x="1187624" y="3140968"/>
            <a:ext cx="2592288" cy="288032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Retângulo de cantos arredondados 26"/>
          <p:cNvSpPr/>
          <p:nvPr/>
        </p:nvSpPr>
        <p:spPr>
          <a:xfrm>
            <a:off x="1187624" y="3501008"/>
            <a:ext cx="2592288" cy="288032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Retângulo de cantos arredondados 27"/>
          <p:cNvSpPr/>
          <p:nvPr/>
        </p:nvSpPr>
        <p:spPr>
          <a:xfrm>
            <a:off x="1187624" y="4240140"/>
            <a:ext cx="2592288" cy="288032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Retângulo de cantos arredondados 31"/>
          <p:cNvSpPr/>
          <p:nvPr/>
        </p:nvSpPr>
        <p:spPr>
          <a:xfrm>
            <a:off x="1187624" y="5354164"/>
            <a:ext cx="2592288" cy="288032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3" name="CaixaDeTexto 32"/>
          <p:cNvSpPr txBox="1"/>
          <p:nvPr/>
        </p:nvSpPr>
        <p:spPr>
          <a:xfrm>
            <a:off x="3939576" y="2348880"/>
            <a:ext cx="4952904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800" b="1" dirty="0" err="1" smtClean="0"/>
              <a:t>s</a:t>
            </a:r>
            <a:r>
              <a:rPr lang="pt-BR" sz="2800" b="1" baseline="-25000" dirty="0" err="1" smtClean="0"/>
              <a:t>n</a:t>
            </a:r>
            <a:r>
              <a:rPr lang="pt-BR" sz="2800" b="1" dirty="0" smtClean="0"/>
              <a:t> =	(</a:t>
            </a:r>
            <a:r>
              <a:rPr lang="pt-BR" sz="2800" b="1" dirty="0" err="1" smtClean="0"/>
              <a:t>ā</a:t>
            </a:r>
            <a:r>
              <a:rPr lang="pt-BR" sz="2800" b="1" baseline="-25000" dirty="0" smtClean="0"/>
              <a:t>n</a:t>
            </a:r>
            <a:r>
              <a:rPr lang="pt-BR" sz="2800" b="1" dirty="0" smtClean="0"/>
              <a:t>⋅b̄</a:t>
            </a:r>
            <a:r>
              <a:rPr lang="pt-BR" sz="2800" b="1" baseline="-25000" dirty="0" smtClean="0"/>
              <a:t>n</a:t>
            </a:r>
            <a:r>
              <a:rPr lang="pt-BR" sz="2800" b="1" dirty="0" err="1" smtClean="0"/>
              <a:t>⋅c</a:t>
            </a:r>
            <a:r>
              <a:rPr lang="pt-BR" sz="2800" b="1" baseline="-25000" dirty="0" smtClean="0"/>
              <a:t>n</a:t>
            </a:r>
            <a:r>
              <a:rPr lang="pt-BR" sz="2800" b="1" dirty="0" smtClean="0"/>
              <a:t>)+ (</a:t>
            </a:r>
            <a:r>
              <a:rPr lang="pt-BR" sz="2800" b="1" dirty="0" err="1" smtClean="0"/>
              <a:t>ā</a:t>
            </a:r>
            <a:r>
              <a:rPr lang="pt-BR" sz="2800" b="1" baseline="-25000" dirty="0" smtClean="0"/>
              <a:t>n</a:t>
            </a:r>
            <a:r>
              <a:rPr lang="pt-BR" sz="2800" b="1" dirty="0" smtClean="0"/>
              <a:t>⋅</a:t>
            </a:r>
            <a:r>
              <a:rPr lang="pt-BR" sz="2800" b="1" dirty="0" err="1" smtClean="0"/>
              <a:t>b</a:t>
            </a:r>
            <a:r>
              <a:rPr lang="pt-BR" sz="2800" b="1" baseline="-25000" dirty="0" err="1" smtClean="0"/>
              <a:t>n</a:t>
            </a:r>
            <a:r>
              <a:rPr lang="pt-BR" sz="2800" b="1" dirty="0" smtClean="0"/>
              <a:t>⋅c̄</a:t>
            </a:r>
            <a:r>
              <a:rPr lang="pt-BR" sz="2800" b="1" baseline="-25000" dirty="0" smtClean="0"/>
              <a:t>n</a:t>
            </a:r>
            <a:r>
              <a:rPr lang="pt-BR" sz="2800" b="1" dirty="0" smtClean="0"/>
              <a:t>)+</a:t>
            </a:r>
          </a:p>
          <a:p>
            <a:r>
              <a:rPr lang="pt-BR" sz="2800" b="1" baseline="-25000" dirty="0" smtClean="0"/>
              <a:t>	</a:t>
            </a:r>
            <a:r>
              <a:rPr lang="pt-BR" sz="2800" b="1" dirty="0" smtClean="0"/>
              <a:t>(</a:t>
            </a:r>
            <a:r>
              <a:rPr lang="pt-BR" sz="2800" b="1" dirty="0" err="1" smtClean="0"/>
              <a:t>a</a:t>
            </a:r>
            <a:r>
              <a:rPr lang="pt-BR" sz="2800" b="1" baseline="-25000" dirty="0" err="1" smtClean="0"/>
              <a:t>n</a:t>
            </a:r>
            <a:r>
              <a:rPr lang="pt-BR" sz="2800" b="1" dirty="0" smtClean="0"/>
              <a:t>⋅b̄</a:t>
            </a:r>
            <a:r>
              <a:rPr lang="pt-BR" sz="2800" b="1" baseline="-25000" dirty="0" smtClean="0"/>
              <a:t>n</a:t>
            </a:r>
            <a:r>
              <a:rPr lang="pt-BR" sz="2800" b="1" dirty="0" smtClean="0"/>
              <a:t>⋅c̄</a:t>
            </a:r>
            <a:r>
              <a:rPr lang="pt-BR" sz="2800" b="1" baseline="-25000" dirty="0" smtClean="0"/>
              <a:t>n</a:t>
            </a:r>
            <a:r>
              <a:rPr lang="pt-BR" sz="2800" b="1" dirty="0" smtClean="0"/>
              <a:t>)+ (</a:t>
            </a:r>
            <a:r>
              <a:rPr lang="pt-BR" sz="2800" b="1" dirty="0" err="1" smtClean="0"/>
              <a:t>a</a:t>
            </a:r>
            <a:r>
              <a:rPr lang="pt-BR" sz="2800" b="1" baseline="-25000" dirty="0" err="1" smtClean="0"/>
              <a:t>n</a:t>
            </a:r>
            <a:r>
              <a:rPr lang="pt-BR" sz="2800" b="1" dirty="0" smtClean="0"/>
              <a:t>⋅</a:t>
            </a:r>
            <a:r>
              <a:rPr lang="pt-BR" sz="2800" b="1" dirty="0" err="1" smtClean="0"/>
              <a:t>b</a:t>
            </a:r>
            <a:r>
              <a:rPr lang="pt-BR" sz="2800" b="1" baseline="-25000" dirty="0" err="1" smtClean="0"/>
              <a:t>n</a:t>
            </a:r>
            <a:r>
              <a:rPr lang="pt-BR" sz="2800" b="1" dirty="0" smtClean="0"/>
              <a:t>⋅</a:t>
            </a:r>
            <a:r>
              <a:rPr lang="pt-BR" sz="2800" b="1" dirty="0" err="1" smtClean="0"/>
              <a:t>c</a:t>
            </a:r>
            <a:r>
              <a:rPr lang="pt-BR" sz="2800" b="1" baseline="-25000" dirty="0" err="1" smtClean="0"/>
              <a:t>n</a:t>
            </a:r>
            <a:r>
              <a:rPr lang="pt-BR" sz="2800" b="1" dirty="0" smtClean="0"/>
              <a:t>)</a:t>
            </a:r>
            <a:endParaRPr lang="pt-BR" sz="2800" b="1" baseline="-25000" dirty="0"/>
          </a:p>
        </p:txBody>
      </p:sp>
      <p:sp>
        <p:nvSpPr>
          <p:cNvPr id="41" name="CaixaDeTexto 40"/>
          <p:cNvSpPr txBox="1"/>
          <p:nvPr/>
        </p:nvSpPr>
        <p:spPr>
          <a:xfrm>
            <a:off x="3923928" y="3429000"/>
            <a:ext cx="495290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Mesmo caso do somador completo</a:t>
            </a:r>
            <a:endParaRPr lang="pt-BR" sz="2400" b="1" baseline="-25000" dirty="0"/>
          </a:p>
        </p:txBody>
      </p:sp>
      <p:sp>
        <p:nvSpPr>
          <p:cNvPr id="46" name="CaixaDeTexto 45"/>
          <p:cNvSpPr txBox="1"/>
          <p:nvPr/>
        </p:nvSpPr>
        <p:spPr>
          <a:xfrm>
            <a:off x="3939576" y="3789040"/>
            <a:ext cx="495290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800" b="1" dirty="0" err="1" smtClean="0"/>
              <a:t>s</a:t>
            </a:r>
            <a:r>
              <a:rPr lang="pt-BR" sz="2800" b="1" baseline="-25000" dirty="0" err="1" smtClean="0"/>
              <a:t>n</a:t>
            </a:r>
            <a:r>
              <a:rPr lang="pt-BR" sz="2800" b="1" dirty="0" smtClean="0"/>
              <a:t> =	 </a:t>
            </a:r>
            <a:r>
              <a:rPr lang="pt-BR" sz="2800" b="1" dirty="0" err="1" smtClean="0"/>
              <a:t>a</a:t>
            </a:r>
            <a:r>
              <a:rPr lang="pt-BR" sz="2800" b="1" baseline="-25000" dirty="0" err="1" smtClean="0"/>
              <a:t>n</a:t>
            </a:r>
            <a:r>
              <a:rPr lang="pt-BR" sz="2800" b="1" dirty="0" smtClean="0"/>
              <a:t>⊕ </a:t>
            </a:r>
            <a:r>
              <a:rPr lang="pt-BR" sz="2800" b="1" dirty="0" err="1" smtClean="0"/>
              <a:t>b</a:t>
            </a:r>
            <a:r>
              <a:rPr lang="pt-BR" sz="2800" b="1" baseline="-25000" dirty="0" err="1" smtClean="0"/>
              <a:t>n</a:t>
            </a:r>
            <a:r>
              <a:rPr lang="pt-BR" sz="2800" b="1" dirty="0" smtClean="0"/>
              <a:t>⊕</a:t>
            </a:r>
            <a:r>
              <a:rPr lang="pt-BR" sz="2800" b="1" dirty="0" err="1" smtClean="0"/>
              <a:t>c</a:t>
            </a:r>
            <a:r>
              <a:rPr lang="pt-BR" sz="2800" b="1" baseline="-25000" dirty="0" err="1" smtClean="0"/>
              <a:t>n</a:t>
            </a:r>
            <a:endParaRPr lang="pt-BR" sz="2800" b="1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41" grpId="0"/>
      <p:bldP spid="4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Subtrator Completo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12</a:t>
            </a:fld>
            <a:endParaRPr lang="pt-BR" dirty="0"/>
          </a:p>
        </p:txBody>
      </p:sp>
      <p:graphicFrame>
        <p:nvGraphicFramePr>
          <p:cNvPr id="7" name="Espaço Reservado para Conteúdo 6"/>
          <p:cNvGraphicFramePr>
            <a:graphicFrameLocks/>
          </p:cNvGraphicFramePr>
          <p:nvPr/>
        </p:nvGraphicFramePr>
        <p:xfrm>
          <a:off x="1115616" y="2348880"/>
          <a:ext cx="2736304" cy="33375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17678"/>
                <a:gridCol w="517679"/>
                <a:gridCol w="369771"/>
                <a:gridCol w="665588"/>
                <a:gridCol w="66558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baseline="0" dirty="0" err="1" smtClean="0"/>
                        <a:t>a</a:t>
                      </a:r>
                      <a:r>
                        <a:rPr lang="pt-BR" b="1" baseline="-25000" dirty="0" err="1" smtClean="0"/>
                        <a:t>n</a:t>
                      </a:r>
                      <a:endParaRPr lang="pt-BR" b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err="1" smtClean="0"/>
                        <a:t>b</a:t>
                      </a:r>
                      <a:r>
                        <a:rPr lang="pt-BR" b="1" baseline="-25000" dirty="0" err="1" smtClean="0"/>
                        <a:t>n</a:t>
                      </a:r>
                      <a:endParaRPr lang="pt-BR" b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err="1" smtClean="0"/>
                        <a:t>c</a:t>
                      </a:r>
                      <a:r>
                        <a:rPr lang="pt-BR" b="1" baseline="-25000" dirty="0" err="1" smtClean="0"/>
                        <a:t>n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c</a:t>
                      </a:r>
                      <a:r>
                        <a:rPr lang="pt-BR" b="1" baseline="-25000" dirty="0" smtClean="0"/>
                        <a:t>OUT</a:t>
                      </a:r>
                      <a:endParaRPr lang="pt-BR" b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baseline="0" dirty="0" err="1" smtClean="0"/>
                        <a:t>s</a:t>
                      </a:r>
                      <a:r>
                        <a:rPr lang="pt-BR" b="1" baseline="-25000" dirty="0" err="1" smtClean="0"/>
                        <a:t>n</a:t>
                      </a:r>
                      <a:endParaRPr lang="pt-BR" b="1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tângulo de cantos arredondados 7"/>
          <p:cNvSpPr/>
          <p:nvPr/>
        </p:nvSpPr>
        <p:spPr>
          <a:xfrm>
            <a:off x="1187624" y="3140968"/>
            <a:ext cx="2592288" cy="288032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de cantos arredondados 8"/>
          <p:cNvSpPr/>
          <p:nvPr/>
        </p:nvSpPr>
        <p:spPr>
          <a:xfrm>
            <a:off x="1187624" y="3501008"/>
            <a:ext cx="2592288" cy="288032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de cantos arredondados 9"/>
          <p:cNvSpPr/>
          <p:nvPr/>
        </p:nvSpPr>
        <p:spPr>
          <a:xfrm>
            <a:off x="1187624" y="3873748"/>
            <a:ext cx="2592288" cy="288032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de cantos arredondados 10"/>
          <p:cNvSpPr/>
          <p:nvPr/>
        </p:nvSpPr>
        <p:spPr>
          <a:xfrm>
            <a:off x="1187624" y="5354164"/>
            <a:ext cx="2592288" cy="288032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CaixaDeTexto 11"/>
          <p:cNvSpPr txBox="1"/>
          <p:nvPr/>
        </p:nvSpPr>
        <p:spPr>
          <a:xfrm>
            <a:off x="3939576" y="2348880"/>
            <a:ext cx="4952904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c</a:t>
            </a:r>
            <a:r>
              <a:rPr lang="pt-BR" sz="2800" b="1" baseline="-25000" dirty="0" smtClean="0"/>
              <a:t>out</a:t>
            </a:r>
            <a:r>
              <a:rPr lang="pt-BR" sz="2800" b="1" dirty="0" smtClean="0"/>
              <a:t> =	(</a:t>
            </a:r>
            <a:r>
              <a:rPr lang="pt-BR" sz="2800" b="1" dirty="0" err="1" smtClean="0"/>
              <a:t>ā</a:t>
            </a:r>
            <a:r>
              <a:rPr lang="pt-BR" sz="2800" b="1" baseline="-25000" dirty="0" smtClean="0"/>
              <a:t>n</a:t>
            </a:r>
            <a:r>
              <a:rPr lang="pt-BR" sz="2800" b="1" dirty="0" smtClean="0"/>
              <a:t>⋅b̄</a:t>
            </a:r>
            <a:r>
              <a:rPr lang="pt-BR" sz="2800" b="1" baseline="-25000" dirty="0" smtClean="0"/>
              <a:t>n</a:t>
            </a:r>
            <a:r>
              <a:rPr lang="pt-BR" sz="2800" b="1" dirty="0" err="1" smtClean="0"/>
              <a:t>⋅c</a:t>
            </a:r>
            <a:r>
              <a:rPr lang="pt-BR" sz="2800" b="1" baseline="-25000" dirty="0" smtClean="0"/>
              <a:t>n</a:t>
            </a:r>
            <a:r>
              <a:rPr lang="pt-BR" sz="2800" b="1" dirty="0" smtClean="0"/>
              <a:t>)+ (</a:t>
            </a:r>
            <a:r>
              <a:rPr lang="pt-BR" sz="2800" b="1" dirty="0" err="1" smtClean="0"/>
              <a:t>ā</a:t>
            </a:r>
            <a:r>
              <a:rPr lang="pt-BR" sz="2800" b="1" baseline="-25000" dirty="0" smtClean="0"/>
              <a:t>n</a:t>
            </a:r>
            <a:r>
              <a:rPr lang="pt-BR" sz="2800" b="1" dirty="0" smtClean="0"/>
              <a:t>⋅</a:t>
            </a:r>
            <a:r>
              <a:rPr lang="pt-BR" sz="2800" b="1" dirty="0" err="1" smtClean="0"/>
              <a:t>b</a:t>
            </a:r>
            <a:r>
              <a:rPr lang="pt-BR" sz="2800" b="1" baseline="-25000" dirty="0" err="1" smtClean="0"/>
              <a:t>n</a:t>
            </a:r>
            <a:r>
              <a:rPr lang="pt-BR" sz="2800" b="1" dirty="0" smtClean="0"/>
              <a:t>⋅c̄</a:t>
            </a:r>
            <a:r>
              <a:rPr lang="pt-BR" sz="2800" b="1" baseline="-25000" dirty="0" smtClean="0"/>
              <a:t>n</a:t>
            </a:r>
            <a:r>
              <a:rPr lang="pt-BR" sz="2800" b="1" dirty="0" smtClean="0"/>
              <a:t>)+</a:t>
            </a:r>
          </a:p>
          <a:p>
            <a:r>
              <a:rPr lang="pt-BR" sz="2800" b="1" baseline="-25000" dirty="0" smtClean="0"/>
              <a:t>	</a:t>
            </a:r>
            <a:r>
              <a:rPr lang="pt-BR" sz="2800" b="1" dirty="0" smtClean="0"/>
              <a:t>(</a:t>
            </a:r>
            <a:r>
              <a:rPr lang="pt-BR" sz="2800" b="1" dirty="0" err="1" smtClean="0"/>
              <a:t>ā</a:t>
            </a:r>
            <a:r>
              <a:rPr lang="pt-BR" sz="2800" b="1" baseline="-25000" dirty="0" smtClean="0"/>
              <a:t>n</a:t>
            </a:r>
            <a:r>
              <a:rPr lang="pt-BR" sz="2800" b="1" dirty="0" smtClean="0"/>
              <a:t>⋅</a:t>
            </a:r>
            <a:r>
              <a:rPr lang="pt-BR" sz="2800" b="1" dirty="0" err="1" smtClean="0"/>
              <a:t>b</a:t>
            </a:r>
            <a:r>
              <a:rPr lang="pt-BR" sz="2800" b="1" baseline="-25000" dirty="0" err="1" smtClean="0"/>
              <a:t>n</a:t>
            </a:r>
            <a:r>
              <a:rPr lang="pt-BR" sz="2800" b="1" dirty="0" smtClean="0"/>
              <a:t>⋅</a:t>
            </a:r>
            <a:r>
              <a:rPr lang="pt-BR" sz="2800" b="1" dirty="0" err="1" smtClean="0"/>
              <a:t>c</a:t>
            </a:r>
            <a:r>
              <a:rPr lang="pt-BR" sz="2800" b="1" baseline="-25000" dirty="0" err="1" smtClean="0"/>
              <a:t>n</a:t>
            </a:r>
            <a:r>
              <a:rPr lang="pt-BR" sz="2800" b="1" dirty="0" smtClean="0"/>
              <a:t>)+ (</a:t>
            </a:r>
            <a:r>
              <a:rPr lang="pt-BR" sz="2800" b="1" dirty="0" err="1" smtClean="0"/>
              <a:t>a</a:t>
            </a:r>
            <a:r>
              <a:rPr lang="pt-BR" sz="2800" b="1" baseline="-25000" dirty="0" err="1" smtClean="0"/>
              <a:t>n</a:t>
            </a:r>
            <a:r>
              <a:rPr lang="pt-BR" sz="2800" b="1" dirty="0" smtClean="0"/>
              <a:t>⋅</a:t>
            </a:r>
            <a:r>
              <a:rPr lang="pt-BR" sz="2800" b="1" dirty="0" err="1" smtClean="0"/>
              <a:t>b</a:t>
            </a:r>
            <a:r>
              <a:rPr lang="pt-BR" sz="2800" b="1" baseline="-25000" dirty="0" err="1" smtClean="0"/>
              <a:t>n</a:t>
            </a:r>
            <a:r>
              <a:rPr lang="pt-BR" sz="2800" b="1" dirty="0" smtClean="0"/>
              <a:t>⋅</a:t>
            </a:r>
            <a:r>
              <a:rPr lang="pt-BR" sz="2800" b="1" dirty="0" err="1" smtClean="0"/>
              <a:t>c</a:t>
            </a:r>
            <a:r>
              <a:rPr lang="pt-BR" sz="2800" b="1" baseline="-25000" dirty="0" err="1" smtClean="0"/>
              <a:t>n</a:t>
            </a:r>
            <a:r>
              <a:rPr lang="pt-BR" sz="2800" b="1" dirty="0" smtClean="0"/>
              <a:t>)</a:t>
            </a:r>
            <a:endParaRPr lang="pt-BR" sz="2800" b="1" baseline="-25000" dirty="0"/>
          </a:p>
        </p:txBody>
      </p:sp>
      <p:grpSp>
        <p:nvGrpSpPr>
          <p:cNvPr id="3" name="Grupo 39"/>
          <p:cNvGrpSpPr/>
          <p:nvPr/>
        </p:nvGrpSpPr>
        <p:grpSpPr>
          <a:xfrm>
            <a:off x="5148064" y="3356992"/>
            <a:ext cx="2164402" cy="1593468"/>
            <a:chOff x="5148064" y="3356992"/>
            <a:chExt cx="2164402" cy="1593468"/>
          </a:xfrm>
        </p:grpSpPr>
        <p:sp>
          <p:nvSpPr>
            <p:cNvPr id="28" name="CaixaDeTexto 27"/>
            <p:cNvSpPr txBox="1"/>
            <p:nvPr/>
          </p:nvSpPr>
          <p:spPr>
            <a:xfrm>
              <a:off x="6300192" y="4581128"/>
              <a:ext cx="3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c̄</a:t>
              </a:r>
              <a:r>
                <a:rPr lang="pt-BR" b="1" baseline="-25000" dirty="0" smtClean="0"/>
                <a:t>n</a:t>
              </a:r>
              <a:endParaRPr lang="pt-BR" b="1" dirty="0"/>
            </a:p>
          </p:txBody>
        </p:sp>
        <p:grpSp>
          <p:nvGrpSpPr>
            <p:cNvPr id="13" name="Grupo 38"/>
            <p:cNvGrpSpPr/>
            <p:nvPr/>
          </p:nvGrpSpPr>
          <p:grpSpPr>
            <a:xfrm>
              <a:off x="5148064" y="3356992"/>
              <a:ext cx="2164402" cy="1593468"/>
              <a:chOff x="5148064" y="3356992"/>
              <a:chExt cx="2164402" cy="1593468"/>
            </a:xfrm>
          </p:grpSpPr>
          <p:sp>
            <p:nvSpPr>
              <p:cNvPr id="14" name="Retângulo 13"/>
              <p:cNvSpPr/>
              <p:nvPr/>
            </p:nvSpPr>
            <p:spPr>
              <a:xfrm>
                <a:off x="5580112" y="3717032"/>
                <a:ext cx="432048" cy="43204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Retângulo 14"/>
              <p:cNvSpPr/>
              <p:nvPr/>
            </p:nvSpPr>
            <p:spPr>
              <a:xfrm>
                <a:off x="6012160" y="3717032"/>
                <a:ext cx="432048" cy="43204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dirty="0" smtClean="0">
                    <a:solidFill>
                      <a:schemeClr val="tx1"/>
                    </a:solidFill>
                  </a:rPr>
                  <a:t>1</a:t>
                </a:r>
                <a:endParaRPr lang="pt-BR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Retângulo 15"/>
              <p:cNvSpPr/>
              <p:nvPr/>
            </p:nvSpPr>
            <p:spPr>
              <a:xfrm>
                <a:off x="6444208" y="3717032"/>
                <a:ext cx="432048" cy="43204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dirty="0" smtClean="0">
                    <a:solidFill>
                      <a:schemeClr val="tx1"/>
                    </a:solidFill>
                  </a:rPr>
                  <a:t>1</a:t>
                </a:r>
                <a:endParaRPr lang="pt-BR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Retângulo 16"/>
              <p:cNvSpPr/>
              <p:nvPr/>
            </p:nvSpPr>
            <p:spPr>
              <a:xfrm>
                <a:off x="6876256" y="3717032"/>
                <a:ext cx="432048" cy="43204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dirty="0" smtClean="0">
                    <a:solidFill>
                      <a:schemeClr val="tx1"/>
                    </a:solidFill>
                  </a:rPr>
                  <a:t>1</a:t>
                </a:r>
                <a:endParaRPr lang="pt-BR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Retângulo 17"/>
              <p:cNvSpPr/>
              <p:nvPr/>
            </p:nvSpPr>
            <p:spPr>
              <a:xfrm>
                <a:off x="5580112" y="4149080"/>
                <a:ext cx="432048" cy="43204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Retângulo 18"/>
              <p:cNvSpPr/>
              <p:nvPr/>
            </p:nvSpPr>
            <p:spPr>
              <a:xfrm>
                <a:off x="6012160" y="4149080"/>
                <a:ext cx="432048" cy="43204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Retângulo 19"/>
              <p:cNvSpPr/>
              <p:nvPr/>
            </p:nvSpPr>
            <p:spPr>
              <a:xfrm>
                <a:off x="6444208" y="4149080"/>
                <a:ext cx="432048" cy="43204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dirty="0" smtClean="0">
                    <a:solidFill>
                      <a:schemeClr val="tx1"/>
                    </a:solidFill>
                  </a:rPr>
                  <a:t>1</a:t>
                </a:r>
                <a:endParaRPr lang="pt-BR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etângulo 20"/>
              <p:cNvSpPr/>
              <p:nvPr/>
            </p:nvSpPr>
            <p:spPr>
              <a:xfrm>
                <a:off x="6876256" y="4149080"/>
                <a:ext cx="432048" cy="43204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2" name="Conector reto 21"/>
              <p:cNvCxnSpPr/>
              <p:nvPr/>
            </p:nvCxnSpPr>
            <p:spPr>
              <a:xfrm flipV="1">
                <a:off x="6444208" y="3356992"/>
                <a:ext cx="0" cy="36004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Conector reto 22"/>
              <p:cNvCxnSpPr/>
              <p:nvPr/>
            </p:nvCxnSpPr>
            <p:spPr>
              <a:xfrm flipH="1">
                <a:off x="5148064" y="4149080"/>
                <a:ext cx="432048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CaixaDeTexto 23"/>
              <p:cNvSpPr txBox="1"/>
              <p:nvPr/>
            </p:nvSpPr>
            <p:spPr>
              <a:xfrm>
                <a:off x="5148064" y="3717032"/>
                <a:ext cx="38183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b="1" dirty="0" err="1" smtClean="0"/>
                  <a:t>ā</a:t>
                </a:r>
                <a:r>
                  <a:rPr lang="pt-BR" b="1" baseline="-25000" dirty="0" smtClean="0"/>
                  <a:t>n</a:t>
                </a:r>
                <a:endParaRPr lang="pt-BR" b="1" dirty="0"/>
              </a:p>
            </p:txBody>
          </p:sp>
          <p:sp>
            <p:nvSpPr>
              <p:cNvPr id="25" name="CaixaDeTexto 24"/>
              <p:cNvSpPr txBox="1"/>
              <p:nvPr/>
            </p:nvSpPr>
            <p:spPr>
              <a:xfrm>
                <a:off x="5652120" y="4581128"/>
                <a:ext cx="36420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b="1" dirty="0" smtClean="0"/>
                  <a:t>c̄</a:t>
                </a:r>
                <a:r>
                  <a:rPr lang="pt-BR" b="1" baseline="-25000" dirty="0" smtClean="0"/>
                  <a:t>n</a:t>
                </a:r>
              </a:p>
            </p:txBody>
          </p:sp>
          <p:sp>
            <p:nvSpPr>
              <p:cNvPr id="26" name="CaixaDeTexto 25"/>
              <p:cNvSpPr txBox="1"/>
              <p:nvPr/>
            </p:nvSpPr>
            <p:spPr>
              <a:xfrm>
                <a:off x="5868144" y="3356992"/>
                <a:ext cx="39145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b="1" dirty="0" smtClean="0"/>
                  <a:t>b̄</a:t>
                </a:r>
                <a:r>
                  <a:rPr lang="pt-BR" b="1" baseline="-25000" dirty="0" smtClean="0"/>
                  <a:t>n</a:t>
                </a:r>
                <a:endParaRPr lang="pt-BR" b="1" dirty="0"/>
              </a:p>
            </p:txBody>
          </p:sp>
          <p:sp>
            <p:nvSpPr>
              <p:cNvPr id="27" name="CaixaDeTexto 26"/>
              <p:cNvSpPr txBox="1"/>
              <p:nvPr/>
            </p:nvSpPr>
            <p:spPr>
              <a:xfrm>
                <a:off x="6732240" y="3356992"/>
                <a:ext cx="39145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b="1" dirty="0" err="1" smtClean="0"/>
                  <a:t>b</a:t>
                </a:r>
                <a:r>
                  <a:rPr lang="pt-BR" b="1" baseline="-25000" dirty="0" err="1" smtClean="0"/>
                  <a:t>n</a:t>
                </a:r>
                <a:endParaRPr lang="pt-BR" b="1" baseline="-25000" dirty="0" smtClean="0"/>
              </a:p>
            </p:txBody>
          </p:sp>
          <p:cxnSp>
            <p:nvCxnSpPr>
              <p:cNvPr id="29" name="Conector reto 28"/>
              <p:cNvCxnSpPr/>
              <p:nvPr/>
            </p:nvCxnSpPr>
            <p:spPr>
              <a:xfrm flipV="1">
                <a:off x="6012160" y="4581128"/>
                <a:ext cx="0" cy="36004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Conector reto 29"/>
              <p:cNvCxnSpPr/>
              <p:nvPr/>
            </p:nvCxnSpPr>
            <p:spPr>
              <a:xfrm flipV="1">
                <a:off x="6876256" y="4581128"/>
                <a:ext cx="0" cy="36004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CaixaDeTexto 30"/>
              <p:cNvSpPr txBox="1"/>
              <p:nvPr/>
            </p:nvSpPr>
            <p:spPr>
              <a:xfrm>
                <a:off x="6948264" y="4581128"/>
                <a:ext cx="36420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b="1" dirty="0" smtClean="0"/>
                  <a:t>c̄</a:t>
                </a:r>
                <a:r>
                  <a:rPr lang="pt-BR" b="1" baseline="-25000" dirty="0" smtClean="0"/>
                  <a:t>n</a:t>
                </a:r>
                <a:endParaRPr lang="pt-BR" b="1" baseline="-25000" dirty="0"/>
              </a:p>
            </p:txBody>
          </p:sp>
          <p:sp>
            <p:nvSpPr>
              <p:cNvPr id="32" name="CaixaDeTexto 31"/>
              <p:cNvSpPr txBox="1"/>
              <p:nvPr/>
            </p:nvSpPr>
            <p:spPr>
              <a:xfrm>
                <a:off x="5148064" y="4211796"/>
                <a:ext cx="38183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b="1" dirty="0" err="1" smtClean="0"/>
                  <a:t>ā</a:t>
                </a:r>
                <a:r>
                  <a:rPr lang="pt-BR" b="1" baseline="-25000" dirty="0" smtClean="0"/>
                  <a:t>n</a:t>
                </a:r>
              </a:p>
            </p:txBody>
          </p:sp>
        </p:grpSp>
      </p:grpSp>
      <p:sp>
        <p:nvSpPr>
          <p:cNvPr id="33" name="Retângulo de cantos arredondados 32"/>
          <p:cNvSpPr/>
          <p:nvPr/>
        </p:nvSpPr>
        <p:spPr>
          <a:xfrm>
            <a:off x="6046068" y="3750940"/>
            <a:ext cx="792088" cy="360040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Seta para a direita 33"/>
          <p:cNvSpPr/>
          <p:nvPr/>
        </p:nvSpPr>
        <p:spPr>
          <a:xfrm rot="5400000">
            <a:off x="6228184" y="5119876"/>
            <a:ext cx="288032" cy="216024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6" name="Retângulo de cantos arredondados 35"/>
          <p:cNvSpPr/>
          <p:nvPr/>
        </p:nvSpPr>
        <p:spPr>
          <a:xfrm>
            <a:off x="6516216" y="3789040"/>
            <a:ext cx="288032" cy="720080"/>
          </a:xfrm>
          <a:prstGeom prst="round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7" name="Retângulo de cantos arredondados 36"/>
          <p:cNvSpPr/>
          <p:nvPr/>
        </p:nvSpPr>
        <p:spPr>
          <a:xfrm>
            <a:off x="6490816" y="3750940"/>
            <a:ext cx="792088" cy="360040"/>
          </a:xfrm>
          <a:prstGeom prst="roundRect">
            <a:avLst/>
          </a:prstGeom>
          <a:noFill/>
          <a:ln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8" name="CaixaDeTexto 37"/>
          <p:cNvSpPr txBox="1"/>
          <p:nvPr/>
        </p:nvSpPr>
        <p:spPr>
          <a:xfrm>
            <a:off x="4067944" y="5355213"/>
            <a:ext cx="495290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c</a:t>
            </a:r>
            <a:r>
              <a:rPr lang="pt-BR" sz="2800" b="1" baseline="-25000" dirty="0" smtClean="0"/>
              <a:t>out</a:t>
            </a:r>
            <a:r>
              <a:rPr lang="pt-BR" sz="2800" b="1" dirty="0" smtClean="0"/>
              <a:t> =	 (</a:t>
            </a:r>
            <a:r>
              <a:rPr lang="pt-BR" sz="2800" b="1" dirty="0" err="1" smtClean="0"/>
              <a:t>ā</a:t>
            </a:r>
            <a:r>
              <a:rPr lang="pt-BR" sz="2800" b="1" baseline="-25000" dirty="0" smtClean="0"/>
              <a:t>n</a:t>
            </a:r>
            <a:r>
              <a:rPr lang="pt-BR" sz="2800" b="1" dirty="0" smtClean="0"/>
              <a:t>⋅</a:t>
            </a:r>
            <a:r>
              <a:rPr lang="pt-BR" sz="2800" b="1" dirty="0" err="1" smtClean="0"/>
              <a:t>c</a:t>
            </a:r>
            <a:r>
              <a:rPr lang="pt-BR" sz="2800" b="1" baseline="-25000" dirty="0" err="1" smtClean="0"/>
              <a:t>n</a:t>
            </a:r>
            <a:r>
              <a:rPr lang="pt-BR" sz="2800" b="1" dirty="0" smtClean="0"/>
              <a:t>)+(</a:t>
            </a:r>
            <a:r>
              <a:rPr lang="pt-BR" sz="2800" b="1" dirty="0" err="1" smtClean="0"/>
              <a:t>ā</a:t>
            </a:r>
            <a:r>
              <a:rPr lang="pt-BR" sz="2800" b="1" baseline="-25000" dirty="0" smtClean="0"/>
              <a:t>n</a:t>
            </a:r>
            <a:r>
              <a:rPr lang="pt-BR" sz="2800" b="1" dirty="0" smtClean="0"/>
              <a:t>⋅</a:t>
            </a:r>
            <a:r>
              <a:rPr lang="pt-BR" sz="2800" b="1" dirty="0" err="1" smtClean="0"/>
              <a:t>b</a:t>
            </a:r>
            <a:r>
              <a:rPr lang="pt-BR" sz="2800" b="1" baseline="-25000" dirty="0" err="1" smtClean="0"/>
              <a:t>n</a:t>
            </a:r>
            <a:r>
              <a:rPr lang="pt-BR" sz="2800" b="1" dirty="0" smtClean="0"/>
              <a:t>)+(</a:t>
            </a:r>
            <a:r>
              <a:rPr lang="pt-BR" sz="2800" b="1" dirty="0" err="1" smtClean="0"/>
              <a:t>b</a:t>
            </a:r>
            <a:r>
              <a:rPr lang="pt-BR" sz="2800" b="1" baseline="-25000" dirty="0" err="1" smtClean="0"/>
              <a:t>n</a:t>
            </a:r>
            <a:r>
              <a:rPr lang="pt-BR" sz="2800" b="1" dirty="0" smtClean="0"/>
              <a:t>⋅</a:t>
            </a:r>
            <a:r>
              <a:rPr lang="pt-BR" sz="2800" b="1" dirty="0" err="1" smtClean="0"/>
              <a:t>c</a:t>
            </a:r>
            <a:r>
              <a:rPr lang="pt-BR" sz="2800" b="1" baseline="-25000" dirty="0" err="1" smtClean="0"/>
              <a:t>n</a:t>
            </a:r>
            <a:r>
              <a:rPr lang="pt-BR" sz="2800" b="1" dirty="0" smtClean="0"/>
              <a:t>)</a:t>
            </a:r>
            <a:endParaRPr lang="pt-BR" sz="2800" b="1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/>
      <p:bldP spid="33" grpId="0" animBg="1"/>
      <p:bldP spid="34" grpId="0" animBg="1"/>
      <p:bldP spid="36" grpId="0" animBg="1"/>
      <p:bldP spid="37" grpId="0" animBg="1"/>
      <p:bldP spid="3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Subtrator Completo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13</a:t>
            </a:fld>
            <a:endParaRPr lang="pt-BR" dirty="0"/>
          </a:p>
        </p:txBody>
      </p:sp>
      <p:sp>
        <p:nvSpPr>
          <p:cNvPr id="20" name="Retângulo 19"/>
          <p:cNvSpPr/>
          <p:nvPr/>
        </p:nvSpPr>
        <p:spPr>
          <a:xfrm>
            <a:off x="1979712" y="2420888"/>
            <a:ext cx="4392488" cy="3672408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113" name="Grupo 112"/>
          <p:cNvGrpSpPr/>
          <p:nvPr/>
        </p:nvGrpSpPr>
        <p:grpSpPr>
          <a:xfrm>
            <a:off x="1475656" y="2492896"/>
            <a:ext cx="5819559" cy="3456384"/>
            <a:chOff x="1475656" y="2492896"/>
            <a:chExt cx="5819559" cy="3456384"/>
          </a:xfrm>
        </p:grpSpPr>
        <p:sp>
          <p:nvSpPr>
            <p:cNvPr id="7" name="Fluxograma: Atraso 6"/>
            <p:cNvSpPr/>
            <p:nvPr/>
          </p:nvSpPr>
          <p:spPr>
            <a:xfrm>
              <a:off x="3491880" y="5408640"/>
              <a:ext cx="432048" cy="540640"/>
            </a:xfrm>
            <a:prstGeom prst="flowChartDelay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ln>
                  <a:solidFill>
                    <a:sysClr val="windowText" lastClr="000000"/>
                  </a:solidFill>
                </a:ln>
              </a:endParaRPr>
            </a:p>
          </p:txBody>
        </p:sp>
        <p:sp>
          <p:nvSpPr>
            <p:cNvPr id="11" name="Retângulo 10"/>
            <p:cNvSpPr/>
            <p:nvPr/>
          </p:nvSpPr>
          <p:spPr>
            <a:xfrm>
              <a:off x="1475656" y="2492896"/>
              <a:ext cx="41710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b="1" dirty="0" err="1" smtClean="0"/>
                <a:t>a</a:t>
              </a:r>
              <a:r>
                <a:rPr lang="pt-BR" b="1" baseline="-25000" dirty="0" err="1" smtClean="0"/>
                <a:t>n</a:t>
              </a:r>
              <a:r>
                <a:rPr lang="pt-BR" b="1" baseline="-25000" dirty="0" smtClean="0"/>
                <a:t> </a:t>
              </a:r>
              <a:endParaRPr lang="pt-BR" dirty="0"/>
            </a:p>
          </p:txBody>
        </p:sp>
        <p:sp>
          <p:nvSpPr>
            <p:cNvPr id="12" name="Retângulo 11"/>
            <p:cNvSpPr/>
            <p:nvPr/>
          </p:nvSpPr>
          <p:spPr>
            <a:xfrm>
              <a:off x="1475656" y="2780928"/>
              <a:ext cx="39305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pt-BR" b="1" dirty="0" err="1" smtClean="0"/>
                <a:t>b</a:t>
              </a:r>
              <a:r>
                <a:rPr lang="pt-BR" b="1" baseline="-25000" dirty="0" err="1" smtClean="0"/>
                <a:t>n</a:t>
              </a:r>
              <a:endParaRPr lang="pt-BR" b="1" baseline="-25000" dirty="0"/>
            </a:p>
          </p:txBody>
        </p:sp>
        <p:cxnSp>
          <p:nvCxnSpPr>
            <p:cNvPr id="13" name="Conector reto 12"/>
            <p:cNvCxnSpPr/>
            <p:nvPr/>
          </p:nvCxnSpPr>
          <p:spPr>
            <a:xfrm>
              <a:off x="1924816" y="2780928"/>
              <a:ext cx="149505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to 13"/>
            <p:cNvCxnSpPr/>
            <p:nvPr/>
          </p:nvCxnSpPr>
          <p:spPr>
            <a:xfrm>
              <a:off x="1907704" y="3068960"/>
              <a:ext cx="150356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Lua 14"/>
            <p:cNvSpPr/>
            <p:nvPr/>
          </p:nvSpPr>
          <p:spPr>
            <a:xfrm flipH="1">
              <a:off x="3448577" y="2622532"/>
              <a:ext cx="576064" cy="626368"/>
            </a:xfrm>
            <a:prstGeom prst="moon">
              <a:avLst>
                <a:gd name="adj" fmla="val 71510"/>
              </a:avLst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ln>
                  <a:solidFill>
                    <a:sysClr val="windowText" lastClr="000000"/>
                  </a:solidFill>
                </a:ln>
              </a:endParaRPr>
            </a:p>
          </p:txBody>
        </p:sp>
        <p:sp>
          <p:nvSpPr>
            <p:cNvPr id="16" name="Retângulo 15"/>
            <p:cNvSpPr/>
            <p:nvPr/>
          </p:nvSpPr>
          <p:spPr>
            <a:xfrm>
              <a:off x="6751996" y="2915652"/>
              <a:ext cx="41229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b="1" dirty="0" err="1" smtClean="0"/>
                <a:t>s</a:t>
              </a:r>
              <a:r>
                <a:rPr lang="pt-BR" b="1" baseline="-25000" dirty="0" err="1" smtClean="0"/>
                <a:t>n</a:t>
              </a:r>
              <a:r>
                <a:rPr lang="pt-BR" b="1" dirty="0" smtClean="0"/>
                <a:t> </a:t>
              </a:r>
              <a:endParaRPr lang="pt-BR" dirty="0"/>
            </a:p>
          </p:txBody>
        </p:sp>
        <p:sp>
          <p:nvSpPr>
            <p:cNvPr id="18" name="Retângulo 17"/>
            <p:cNvSpPr/>
            <p:nvPr/>
          </p:nvSpPr>
          <p:spPr>
            <a:xfrm>
              <a:off x="1475656" y="3275692"/>
              <a:ext cx="36420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pt-BR" b="1" dirty="0" err="1" smtClean="0"/>
                <a:t>c</a:t>
              </a:r>
              <a:r>
                <a:rPr lang="pt-BR" b="1" baseline="-25000" dirty="0" err="1" smtClean="0"/>
                <a:t>n</a:t>
              </a:r>
              <a:endParaRPr lang="pt-BR" b="1" baseline="-25000" dirty="0"/>
            </a:p>
          </p:txBody>
        </p:sp>
        <p:sp>
          <p:nvSpPr>
            <p:cNvPr id="19" name="Retângulo 18"/>
            <p:cNvSpPr/>
            <p:nvPr/>
          </p:nvSpPr>
          <p:spPr>
            <a:xfrm>
              <a:off x="6732240" y="4283804"/>
              <a:ext cx="56297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b="1" dirty="0" smtClean="0"/>
                <a:t>c</a:t>
              </a:r>
              <a:r>
                <a:rPr lang="pt-BR" b="1" baseline="-25000" dirty="0" smtClean="0"/>
                <a:t>OUT</a:t>
              </a:r>
              <a:endParaRPr lang="pt-BR" dirty="0"/>
            </a:p>
          </p:txBody>
        </p:sp>
        <p:cxnSp>
          <p:nvCxnSpPr>
            <p:cNvPr id="21" name="Conector reto 20"/>
            <p:cNvCxnSpPr/>
            <p:nvPr/>
          </p:nvCxnSpPr>
          <p:spPr>
            <a:xfrm>
              <a:off x="4022127" y="2932087"/>
              <a:ext cx="477865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Fluxograma: Atraso 22"/>
            <p:cNvSpPr/>
            <p:nvPr/>
          </p:nvSpPr>
          <p:spPr>
            <a:xfrm>
              <a:off x="3491880" y="4688560"/>
              <a:ext cx="432048" cy="540640"/>
            </a:xfrm>
            <a:prstGeom prst="flowChartDelay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ln>
                  <a:solidFill>
                    <a:sysClr val="windowText" lastClr="000000"/>
                  </a:solidFill>
                </a:ln>
              </a:endParaRPr>
            </a:p>
          </p:txBody>
        </p:sp>
        <p:sp>
          <p:nvSpPr>
            <p:cNvPr id="24" name="Fluxograma: Atraso 23"/>
            <p:cNvSpPr/>
            <p:nvPr/>
          </p:nvSpPr>
          <p:spPr>
            <a:xfrm>
              <a:off x="3491880" y="4005064"/>
              <a:ext cx="432048" cy="540640"/>
            </a:xfrm>
            <a:prstGeom prst="flowChartDelay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ln>
                  <a:solidFill>
                    <a:sysClr val="windowText" lastClr="000000"/>
                  </a:solidFill>
                </a:ln>
              </a:endParaRPr>
            </a:p>
          </p:txBody>
        </p:sp>
        <p:sp>
          <p:nvSpPr>
            <p:cNvPr id="25" name="Arco 24"/>
            <p:cNvSpPr/>
            <p:nvPr/>
          </p:nvSpPr>
          <p:spPr>
            <a:xfrm rot="2214787">
              <a:off x="2704995" y="2550525"/>
              <a:ext cx="720080" cy="864096"/>
            </a:xfrm>
            <a:prstGeom prst="arc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9" name="Lua 28"/>
            <p:cNvSpPr/>
            <p:nvPr/>
          </p:nvSpPr>
          <p:spPr>
            <a:xfrm flipH="1">
              <a:off x="4528697" y="2795307"/>
              <a:ext cx="576064" cy="626368"/>
            </a:xfrm>
            <a:prstGeom prst="moon">
              <a:avLst>
                <a:gd name="adj" fmla="val 71510"/>
              </a:avLst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ln>
                  <a:solidFill>
                    <a:sysClr val="windowText" lastClr="000000"/>
                  </a:solidFill>
                </a:ln>
              </a:endParaRPr>
            </a:p>
          </p:txBody>
        </p:sp>
        <p:cxnSp>
          <p:nvCxnSpPr>
            <p:cNvPr id="30" name="Conector reto 29"/>
            <p:cNvCxnSpPr/>
            <p:nvPr/>
          </p:nvCxnSpPr>
          <p:spPr>
            <a:xfrm>
              <a:off x="5102247" y="3140968"/>
              <a:ext cx="162999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Arco 30"/>
            <p:cNvSpPr/>
            <p:nvPr/>
          </p:nvSpPr>
          <p:spPr>
            <a:xfrm rot="2214787">
              <a:off x="3785115" y="2723300"/>
              <a:ext cx="720080" cy="864096"/>
            </a:xfrm>
            <a:prstGeom prst="arc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32" name="Conector reto 31"/>
            <p:cNvCxnSpPr/>
            <p:nvPr/>
          </p:nvCxnSpPr>
          <p:spPr>
            <a:xfrm>
              <a:off x="4067944" y="3284984"/>
              <a:ext cx="43204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ector reto 33"/>
            <p:cNvCxnSpPr/>
            <p:nvPr/>
          </p:nvCxnSpPr>
          <p:spPr>
            <a:xfrm>
              <a:off x="4067944" y="3264790"/>
              <a:ext cx="0" cy="27964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ector reto 36"/>
            <p:cNvCxnSpPr/>
            <p:nvPr/>
          </p:nvCxnSpPr>
          <p:spPr>
            <a:xfrm>
              <a:off x="1907704" y="3529586"/>
              <a:ext cx="216024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ector reto 40"/>
            <p:cNvCxnSpPr/>
            <p:nvPr/>
          </p:nvCxnSpPr>
          <p:spPr>
            <a:xfrm>
              <a:off x="2915816" y="4149080"/>
              <a:ext cx="57606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ector reto 41"/>
            <p:cNvCxnSpPr/>
            <p:nvPr/>
          </p:nvCxnSpPr>
          <p:spPr>
            <a:xfrm>
              <a:off x="2915816" y="2780928"/>
              <a:ext cx="0" cy="135976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ector reto 45"/>
            <p:cNvCxnSpPr/>
            <p:nvPr/>
          </p:nvCxnSpPr>
          <p:spPr>
            <a:xfrm>
              <a:off x="2771800" y="4365104"/>
              <a:ext cx="72008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ector reto 46"/>
            <p:cNvCxnSpPr/>
            <p:nvPr/>
          </p:nvCxnSpPr>
          <p:spPr>
            <a:xfrm>
              <a:off x="2771800" y="3068960"/>
              <a:ext cx="0" cy="13004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ector reto 52"/>
            <p:cNvCxnSpPr/>
            <p:nvPr/>
          </p:nvCxnSpPr>
          <p:spPr>
            <a:xfrm>
              <a:off x="2627784" y="4869160"/>
              <a:ext cx="86409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ector reto 53"/>
            <p:cNvCxnSpPr/>
            <p:nvPr/>
          </p:nvCxnSpPr>
          <p:spPr>
            <a:xfrm>
              <a:off x="2627784" y="2780928"/>
              <a:ext cx="0" cy="20755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ector reto 54"/>
            <p:cNvCxnSpPr/>
            <p:nvPr/>
          </p:nvCxnSpPr>
          <p:spPr>
            <a:xfrm>
              <a:off x="2483768" y="5085184"/>
              <a:ext cx="100811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ector reto 55"/>
            <p:cNvCxnSpPr/>
            <p:nvPr/>
          </p:nvCxnSpPr>
          <p:spPr>
            <a:xfrm>
              <a:off x="2483768" y="3501008"/>
              <a:ext cx="0" cy="158417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ector reto 61"/>
            <p:cNvCxnSpPr/>
            <p:nvPr/>
          </p:nvCxnSpPr>
          <p:spPr>
            <a:xfrm>
              <a:off x="2339752" y="5589240"/>
              <a:ext cx="115212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ector reto 62"/>
            <p:cNvCxnSpPr/>
            <p:nvPr/>
          </p:nvCxnSpPr>
          <p:spPr>
            <a:xfrm>
              <a:off x="2339752" y="3068960"/>
              <a:ext cx="0" cy="250758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onector reto 63"/>
            <p:cNvCxnSpPr/>
            <p:nvPr/>
          </p:nvCxnSpPr>
          <p:spPr>
            <a:xfrm>
              <a:off x="2195736" y="5805264"/>
              <a:ext cx="129614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Conector reto 64"/>
            <p:cNvCxnSpPr/>
            <p:nvPr/>
          </p:nvCxnSpPr>
          <p:spPr>
            <a:xfrm>
              <a:off x="2195736" y="3520058"/>
              <a:ext cx="0" cy="230425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Elipse 71"/>
            <p:cNvSpPr/>
            <p:nvPr/>
          </p:nvSpPr>
          <p:spPr>
            <a:xfrm>
              <a:off x="2867623" y="274226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3" name="Elipse 72"/>
            <p:cNvSpPr/>
            <p:nvPr/>
          </p:nvSpPr>
          <p:spPr>
            <a:xfrm>
              <a:off x="2584354" y="2742824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4" name="Elipse 73"/>
            <p:cNvSpPr/>
            <p:nvPr/>
          </p:nvSpPr>
          <p:spPr>
            <a:xfrm>
              <a:off x="2445668" y="3488308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5" name="Elipse 74"/>
            <p:cNvSpPr/>
            <p:nvPr/>
          </p:nvSpPr>
          <p:spPr>
            <a:xfrm>
              <a:off x="2295302" y="3030860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6" name="Elipse 75"/>
            <p:cNvSpPr/>
            <p:nvPr/>
          </p:nvSpPr>
          <p:spPr>
            <a:xfrm>
              <a:off x="2731542" y="3022352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7" name="Elipse 76"/>
            <p:cNvSpPr/>
            <p:nvPr/>
          </p:nvSpPr>
          <p:spPr>
            <a:xfrm>
              <a:off x="2157632" y="3496245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8" name="Lua 77"/>
            <p:cNvSpPr/>
            <p:nvPr/>
          </p:nvSpPr>
          <p:spPr>
            <a:xfrm flipH="1">
              <a:off x="4355976" y="4098776"/>
              <a:ext cx="576064" cy="626368"/>
            </a:xfrm>
            <a:prstGeom prst="moon">
              <a:avLst>
                <a:gd name="adj" fmla="val 71510"/>
              </a:avLst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ln>
                  <a:solidFill>
                    <a:sysClr val="windowText" lastClr="000000"/>
                  </a:solidFill>
                </a:ln>
              </a:endParaRPr>
            </a:p>
          </p:txBody>
        </p:sp>
        <p:cxnSp>
          <p:nvCxnSpPr>
            <p:cNvPr id="79" name="Conector reto 78"/>
            <p:cNvCxnSpPr/>
            <p:nvPr/>
          </p:nvCxnSpPr>
          <p:spPr>
            <a:xfrm>
              <a:off x="3923928" y="4293096"/>
              <a:ext cx="57606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Conector reto 79"/>
            <p:cNvCxnSpPr/>
            <p:nvPr/>
          </p:nvCxnSpPr>
          <p:spPr>
            <a:xfrm>
              <a:off x="3923928" y="4941168"/>
              <a:ext cx="28803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Conector reto 81"/>
            <p:cNvCxnSpPr/>
            <p:nvPr/>
          </p:nvCxnSpPr>
          <p:spPr>
            <a:xfrm>
              <a:off x="4211960" y="4581128"/>
              <a:ext cx="8384" cy="36004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Conector reto 83"/>
            <p:cNvCxnSpPr/>
            <p:nvPr/>
          </p:nvCxnSpPr>
          <p:spPr>
            <a:xfrm>
              <a:off x="4196720" y="4581128"/>
              <a:ext cx="28803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Lua 84"/>
            <p:cNvSpPr/>
            <p:nvPr/>
          </p:nvSpPr>
          <p:spPr>
            <a:xfrm flipH="1">
              <a:off x="5364088" y="4221088"/>
              <a:ext cx="576064" cy="626368"/>
            </a:xfrm>
            <a:prstGeom prst="moon">
              <a:avLst>
                <a:gd name="adj" fmla="val 71510"/>
              </a:avLst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ln>
                  <a:solidFill>
                    <a:sysClr val="windowText" lastClr="000000"/>
                  </a:solidFill>
                </a:ln>
              </a:endParaRPr>
            </a:p>
          </p:txBody>
        </p:sp>
        <p:cxnSp>
          <p:nvCxnSpPr>
            <p:cNvPr id="86" name="Conector reto 85"/>
            <p:cNvCxnSpPr/>
            <p:nvPr/>
          </p:nvCxnSpPr>
          <p:spPr>
            <a:xfrm>
              <a:off x="4941565" y="4412729"/>
              <a:ext cx="57606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Conector reto 86"/>
            <p:cNvCxnSpPr/>
            <p:nvPr/>
          </p:nvCxnSpPr>
          <p:spPr>
            <a:xfrm>
              <a:off x="3923928" y="5661248"/>
              <a:ext cx="129614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Conector reto 87"/>
            <p:cNvCxnSpPr/>
            <p:nvPr/>
          </p:nvCxnSpPr>
          <p:spPr>
            <a:xfrm>
              <a:off x="5220072" y="4653136"/>
              <a:ext cx="0" cy="99972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Conector reto 89"/>
            <p:cNvCxnSpPr/>
            <p:nvPr/>
          </p:nvCxnSpPr>
          <p:spPr>
            <a:xfrm>
              <a:off x="5220072" y="4653136"/>
              <a:ext cx="28803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Conector reto 91"/>
            <p:cNvCxnSpPr/>
            <p:nvPr/>
          </p:nvCxnSpPr>
          <p:spPr>
            <a:xfrm>
              <a:off x="5940152" y="4509120"/>
              <a:ext cx="79208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Elipse 56"/>
            <p:cNvSpPr/>
            <p:nvPr/>
          </p:nvSpPr>
          <p:spPr>
            <a:xfrm>
              <a:off x="3371679" y="4084692"/>
              <a:ext cx="120201" cy="12020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12" name="Elipse 111"/>
            <p:cNvSpPr/>
            <p:nvPr/>
          </p:nvSpPr>
          <p:spPr>
            <a:xfrm>
              <a:off x="3371679" y="4797152"/>
              <a:ext cx="120201" cy="12020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Subtrator de 8 bits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14</a:t>
            </a:fld>
            <a:endParaRPr lang="pt-B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628800"/>
            <a:ext cx="8283800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 Lar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Leitura (</a:t>
            </a:r>
            <a:r>
              <a:rPr lang="pt-BR" dirty="0" err="1" smtClean="0"/>
              <a:t>Tocci</a:t>
            </a:r>
            <a:r>
              <a:rPr lang="pt-BR" dirty="0" smtClean="0"/>
              <a:t>): 6.9-6.11 (pp. 67-72)</a:t>
            </a:r>
          </a:p>
          <a:p>
            <a:r>
              <a:rPr lang="pt-BR" dirty="0" smtClean="0"/>
              <a:t>Leitura (</a:t>
            </a:r>
            <a:r>
              <a:rPr lang="pt-BR" dirty="0" err="1" smtClean="0"/>
              <a:t>Capuano</a:t>
            </a:r>
            <a:r>
              <a:rPr lang="pt-BR" dirty="0" smtClean="0"/>
              <a:t>): 5.3 – 5.3.9 (pp. 168-179)</a:t>
            </a:r>
          </a:p>
          <a:p>
            <a:r>
              <a:rPr lang="pt-BR" dirty="0" smtClean="0"/>
              <a:t>Exercícios (</a:t>
            </a:r>
            <a:r>
              <a:rPr lang="pt-BR" dirty="0" err="1" smtClean="0"/>
              <a:t>Tocci</a:t>
            </a:r>
            <a:r>
              <a:rPr lang="pt-BR" dirty="0" smtClean="0"/>
              <a:t>): E </a:t>
            </a:r>
            <a:r>
              <a:rPr lang="pt-BR" smtClean="0"/>
              <a:t>= {6.18 – 6.20} </a:t>
            </a:r>
            <a:endParaRPr lang="pt-BR" dirty="0" smtClean="0"/>
          </a:p>
          <a:p>
            <a:r>
              <a:rPr lang="pt-BR" dirty="0" smtClean="0"/>
              <a:t>Exercícios (</a:t>
            </a:r>
            <a:r>
              <a:rPr lang="pt-BR" dirty="0" err="1" smtClean="0"/>
              <a:t>Capuano</a:t>
            </a:r>
            <a:r>
              <a:rPr lang="pt-BR" dirty="0" smtClean="0"/>
              <a:t>): E = {5.3.8} </a:t>
            </a:r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15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Bibliografia Comentada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99792" y="1600200"/>
            <a:ext cx="5987008" cy="4525963"/>
          </a:xfrm>
        </p:spPr>
        <p:txBody>
          <a:bodyPr>
            <a:normAutofit/>
          </a:bodyPr>
          <a:lstStyle/>
          <a:p>
            <a:r>
              <a:rPr lang="pt-BR" sz="2400" dirty="0" smtClean="0"/>
              <a:t>TOCCI, R. J., WIDMER, N. S., MOSS, G. L. </a:t>
            </a:r>
            <a:r>
              <a:rPr lang="pt-BR" sz="2400" b="1" dirty="0" smtClean="0"/>
              <a:t>Sistemas Digitais – Princípios e Aplicações</a:t>
            </a:r>
            <a:r>
              <a:rPr lang="pt-BR" sz="2400" dirty="0" smtClean="0"/>
              <a:t>. 11ª Ed. Pearson </a:t>
            </a:r>
            <a:r>
              <a:rPr lang="pt-BR" sz="2400" dirty="0" err="1" smtClean="0"/>
              <a:t>Prentice</a:t>
            </a:r>
            <a:r>
              <a:rPr lang="pt-BR" sz="2400" dirty="0" smtClean="0"/>
              <a:t> Hall, São Paulo, </a:t>
            </a:r>
            <a:r>
              <a:rPr lang="pt-BR" sz="2400" dirty="0" err="1" smtClean="0"/>
              <a:t>S.P.</a:t>
            </a:r>
            <a:r>
              <a:rPr lang="pt-BR" sz="2400" dirty="0" smtClean="0"/>
              <a:t>, 2011, Brasil.</a:t>
            </a:r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r>
              <a:rPr lang="pt-BR" sz="2400" dirty="0" smtClean="0"/>
              <a:t>CAPUANO, F. G., IDOETA, I. V. </a:t>
            </a:r>
            <a:r>
              <a:rPr lang="pt-BR" sz="2400" b="1" dirty="0" smtClean="0"/>
              <a:t>Elementos de Eletrônica Digital</a:t>
            </a:r>
            <a:r>
              <a:rPr lang="pt-BR" sz="2400" dirty="0" smtClean="0"/>
              <a:t>. 40ª Ed. Editora Érica. </a:t>
            </a:r>
          </a:p>
          <a:p>
            <a:r>
              <a:rPr lang="pt-BR" sz="2400" dirty="0" smtClean="0"/>
              <a:t>São Paulo. </a:t>
            </a:r>
            <a:r>
              <a:rPr lang="pt-BR" sz="2400" dirty="0" err="1" smtClean="0"/>
              <a:t>S.P.</a:t>
            </a:r>
            <a:r>
              <a:rPr lang="pt-BR" sz="2400" dirty="0" smtClean="0"/>
              <a:t> 2008. Brasil.</a:t>
            </a:r>
            <a:endParaRPr lang="pt-BR" sz="240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16</a:t>
            </a:fld>
            <a:endParaRPr lang="pt-BR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484784"/>
            <a:ext cx="18669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AutoShape 5" descr="data:image/jpeg;base64,/9j/4AAQSkZJRgABAQAAAQABAAD/2wBDAAkGBwgHBgkIBwgKCgkLDRYPDQwMDRsUFRAWIB0iIiAdHx8kKDQsJCYxJx8fLT0tMTU3Ojo6Iys/RD84QzQ5Ojf/2wBDAQoKCg0MDRoPDxo3JR8lNzc3Nzc3Nzc3Nzc3Nzc3Nzc3Nzc3Nzc3Nzc3Nzc3Nzc3Nzc3Nzc3Nzc3Nzc3Nzc3Nzf/wAARCACpAHMDASIAAhEBAxEB/8QAGwAAAQUBAQAAAAAAAAAAAAAABQACAwQGAQf/xABMEAABAwMCAwQGBQYLBgcAAAABAgMEAAUREiEGEzEiQVFhBxQycYGhFSNCcpGSsbLB0dIXRFJTc4KTs8Lh8BYzQ1SD8SQlNDVjpMP/xAAaAQADAQEBAQAAAAAAAAAAAAABAgMABAUG/8QALhEAAgIBAgMHBAIDAQAAAAAAAAECEQMSIQQxQRMyUVJhkfAigaGxFNEjM8FC/9oADAMBAAIRAxEAPwDy4bKrS2KDElQy7JiXF3StWVRkApKQE7bnY9r5isyfbo3b5TkOMyWnZALgUfq3dIHawdsHrpH4CrY03yM5UGm7VB5w5kW7hkJSThkairJ1AfAAg+/PSnm0W1KdSzcRg9o8k+4fZ66sj/WaHJvMhY7UiUc59p8Huwfs+G1S/S8hala3pOpZBUeanJx030eZ+FdChLxM5ehcTZ4CtYULiCHFgaWTjSD2fsee/h4eFWVbLe0hfJVcEu4wwHWThxRAwMaRjPbHU9B51KL/ADEgJTLlJGMAAo2H5O1RO3eS8EB2TIVoKSklLZxjOPs57z+NHs5XzBq9CgiHKzvHe64zyz448PEH8KmEZ4IyWXQMZzoPTGfzb+6rzN6lIDYRLfSlvGhIab0jHTbTjbqPA79asfT80o0euO6dtuQ33dP9eQ8BVoxkvA2r0AoGKdUgEf8AlOj+oP20v/D/AMt3+zH7apRtXoRZ6VypdMf+cd/sx+9T0NNOrCG1vKWv2Uhobn8qs1W5tXoVhkkAAkk4AA6muLBBIIII2IPdRaM5HhS20MPKU/rSFPJRkDPUJ394J/DzqT0NmVMUhwkodWSnRgEa8bHPnUo5HKVVsNqS5lDfx+dKmKXg9aVNaGoEq2VmrqgFRIh1aeyr49tX7KpODerSkBUWIFEgctRP5aq8/H1JS5oe0kZ7Sjn/AFmrLYzuVE/GqjQbQcYJ7utW2uhIGPeK6oUMPA32p1cFOG+9VRjoFP7q602t1xLbaVKUrolI3NEjZpSUankqSCoo+rbUvBHUEgY+daWWGPvMO4MpAVfkQWoqsSHnQc4IS0k4PXB7ex99QhyIgdlhxz+kcwPwSP10I5oyVx3NRCyyt9elsdN1KUcBI8Se4VM4+2w2pqKrJVs490KvIeA+Z7+4VOLmEwyyhhAcOoasYSgHbZI6nBO53ocTsfwoLVNvWqSC0lyOxFZnRwdsvJ/SFOlKw9cvvK/vBUMU4nxv6ZH6Qp0pX19x+8f7wUl/5fsCfdKBXudjSqPQo7gnFKhqKFYjUf8AXnVoj6mIFHA5Sun31VWJwc1Ze3aif0Zz+WqoQVWQlzXzodQpKVAIRqPian1kAZIGfs1EnJI5ScDvOKcUDJ09pXeasrQxOkkipEEk4qBs5OB7qux0Jwk9+vAq0HYG6LUTDLgDjymcODLiNykeNHbtHK7xMW64483qc0NcouBKinAOPfju7qz6yShzO5LmMjpTruf/ADOaR/zDn6RqPEYNeRU62Ycb2ZooQmG78to5QHCJJbbKMr5StORk7Yz4fmrLSWXUyXU8lwHWoYKCO+j9njT13htp54PJYSvI5ucEoKeh3zuB0oA+++h90JfdSNZ21kY399c3D3DK1Fp7f9GZ1EJ4ALfxHb6lT3Z28h1PwFWY3qqm5TTbfMCY6l81wbkjGCkdE/M/moUokqKlZzncmitkiPSESyjQAuO42jUsDWvsnAz34q+ZuMHKbMkDIu8+Ljrz0b/1hXZaXEquC1oWEknSopIB+tHQ0RtcKGHC7JkrW8w6yUtx8YBLqU7qIweo9nPfvVO7XRUmNKiIZQ2wwslOFEqUeZ1J7+p7u+o9teaoLoaaWncBl0ClUOCd9qVNqGLpjk437qsqaAai5Bzyz+mqpEo6e6p5CRoj/wBF/iVVVCkyMuaKwGwSgY8aaoaQEN436mphlOdPWmrGhkkY1HpR3C+ZxBSFlSRs2Op8atx/980nqQNX41ROEtoGc/aOKnS6eaVoOBjG9VgwOLZZaUkt7kZ1g5PhUl3BFym5BH1zhx/WNVRv5+NTpf7HLfHNaxjBO4+6e781PK71IdKgvIe5XE8t9CVpSkOOcsKKc6UFWkkdxKRTLa49IYkLM081SXEISd9B0ggg9RnJGw7u6pG57Tqn33Uh7msqaOcJLZUMbEg6ds9dt9iOlQw3C1HkMElaY7bj2hRKFg4GyknYjA6jP4bV5mTu1W6SQxLEiOB6M3PYTNeclIBWtSsNt5AIJ2znPToMedB5twmsx1QHUtspyVaW0JBSFBJ0gj7JAB8++rKFuvR/XoRisBp0IJdQ0CFY1ApVpGf1beNDrw4h2apTawtIbbSFJ6EhCQfmDQxRbn9W/wDxoJJYTkSM/wA5FH/2EUNf9q4941f/AKCiFi/jA/8Ali/36KHuH/3H7w/vKaH+6XzoJPkUk9BjT8aVJPTrSqlDBwjaiLdvdlR2VhlZATgFK077nuPvof301RI6Gu+kuZKcJSX0ugn9Dvf8u/8AloqJdlfP8XkY96P21DbWDNuESKCcyH22tj/KUB+uj1wjWNVwVaIFvnJlKlCM3KMklKjrCSrTjv61Kc8cXVCxwZ2u8vn3An0I/wB0aV8NH71dTaHwd48rP3EfvVactbbvGRs0J971czfV0qK8q0hWCfkTV15qzS5/0RaBdETlShHS+5ICm/bwVYG+MZIodrjXQPY5/MgYm2vD/gyh/wBJP71d+jnB/wAOT/Yj96tTc+G4MezyZEabcUvMMOuhxx4FCuWvR7IGe0c43ofd27NZFKgzZd5XcEMJUtTLqNAWpIOMHcdaePEY3yQew4jzIDIhPNK1ITKSoDY8j/Op22VFSAWn0FPsnkKCU+YIOU/DI8q0SeEJDsmGxGu0ha+Yyie2FdpgLRq1DxHd76GwI9oes0u4ybpfUphupbdLXL0qKlEJ0gnfYAnpUss8M+aZlh4hdUD5lvcfKOeuatKc6ezzAM+GMfMZqNNkQejchfiFkNj82fnRxi1xUToNul3m7CdPShyOhltBSlC/Y1knIONzjbwqk1FaiQ0yr5e5jLTzzzUcxGw4V8pWlSjkjAzjFSWjknt89Ruyzpc18+xRZgqjuICTEYZ57S3QhLy1qShYVjOD4UAlMFlqWs6zzlDGWlpx2s9SAPnVmfdJKJLog3CUuOFENLcASpSe4kZOKHyblNkt8qRKccRnOlRGKCjji21dk1HNdSqvnoVwBilTgRj/ADpVi4api6fjejEOxR3bY1cJ90agtPLWhoLZUvUU9T2enWuyUkluNGLZFwj6mL/FXcXGER2ypZL6wlJUEnSCTt1xWjizZhvtuRf+I7ZOhJcU9palIUhCkpOnUcDG5GM+BoMvhNTMieidcWIrEJbaFPrQohRcBKdhuNvwzQS5xWYcksxprUxsAHnNpUkE+G9c8lGb2ZVXFcjTWG1swuI2ZU+52Z4FLryOROSpIcx2dR2x2iD8PKrcafcWr7bzxPfLdMjRkOyUhh5ojWhtWBlIBByRgd+KAy+F24bGqbfbfHk8kOmK5r1gEagNh1xigl6tsi0vssyijmux0SAEHOkLGQD5/tqTp9Q210NBwyIj1iltTpKEPzp0aKUrdIIa161nGeh/PR3iRV4fmmM/KtqbLKlpjoAcYU4GyrAyr2unU5z51k7jwiqC2563fLSzIS3rMVx5Qc3GQMY6nbFdc4Pcj21NxVfLJ6uoK0K9YUNagMlIOnBUPDNLtYbl4B1m5MK4t4juKZJTHZivqZ0vkcxQwhsA57Q3yOvdQhYjN8E29jnpS5PuKlu/WeyhA0AlOfEk5xSVwPcVFLInWoTS3rTBMnD/ALOrARjrj/vUvC/C0eZFEm9OoYEkYhtrloZU5vjWAd1b7Ad9ZtM31Ghm21cDi+RxBMIas8ZhXqrplAlRS0EtgdrVuen+dD+Ek8QqhwEyYEJ6yFzWuTMbbcLLSlZWUkqyB1O4NZZfCd5EObLTEJahOrbfBI1JKRlR0+ABGajXw5dmWnlqaSlDUVuW4NY7LThwnbxPhS7eIPq8CvdzHNylmFtG56+SM5wjUdO/uxQ8jetI7wfeWoXrLyIyMJyWVyEB4HuGjOdW42670yVwXe4sNyW8wyG2061oQ+hTiB35SDkY7/CntE3FvegEE7f5UqdgeCvhSp6FoMY7+6tg/ZJ0lrhyGhmSuKGkrddS3ltour1K7WMbDHWsgoY61MZ87lloTZXKxp0c5WnHhjOMeVdM4uVUPFqJuJri12+XKFrdvKLhcnV8oJVpSlvsJWSgZ3wQM7bbVhUspuN7QwxHEUPvpbSyCVcvJAxvvtXW7jOjt8uPNlMtjolp9aQN/AGqPOdbeDzbi0uhWoOBRCgfHPXNTWNxsMppmx4oW1cLy9CXw6/6w7KREbui1upCsKCAoJxo6Dp0oZxBb5t44/cZ5MhLDkxMVt9cchGlOE5BxgjAJ86oMSOJ7y4GYky6TVNEOBAkOL0kdDgnY+FKdK40ZmMQp0i8+sH61llxxxSjjPaAyegzXLJOLoZu+he45uFvl3C5OKsElE1bxbTcVSlhC9JxkN6cbpT0BpXOA9IZ4P4eSsBT8cPkafYLy87774A8qGKc4v4lgjUbtc4iVZGdbiNQH4Z3+dU4679JnRpkYXB6Y0Q0w6hKlKSUJ9lJx9kd1ImC30Rv+LJ0W1vPcTWmEuZMeU5GXNS+S2y6AWyktY7JwOzv8T31HYL6/SFZLWoo5VpYYSV8o6By0cxXfvv5/mrHGNxFAjPRVxrk0zcFBDja2V4fUDqA3G6tj03O9XrhfOL0xUW65P3Ftl3DaG3WChTg6YB0gnrjr371kG9uQfk3a5wE8MmK82qRcZEiUtKkEpXz3dKQoZ3BBO1F5Ud6Xcbg024yETrvEt6AEEDlxhqVjfp5eRrzFd2uIlxH1yHefBCEMFQ3a0HKQAfA+PxqVu+XQFgpmPZYkLkNYxkOLI1K8yfPPXFHSbtEaC2LdvfpM9ZJaJM5cgqUDp0N5UPPGEiiTsm2qsnEV5tCJiX5QSw+uXp35q9R0ae/Y9e7FDZt44tcDbktWn6peNDLYVoWNKshIz0zQL1+Sm3qt4cxGU6HlIA6rAwDn3U8IqW6NqS2KuMnOR8RSpAnG356VWojpCit6aT50RNqkAZJbx96mfRMpeSgNq9yxXasc+VEP5WDnrXuUKhUKJm0zD0Qg+5YqM2ed/NJ+Cwf10Hjl4G/k4fMi9AW9A4Lu8prKDLksR0upXhSdBKzj5UfakyIVujSHm1Lct9gckFa3NStclWlJ33zju60JgyrrEtqbeuyWydHQtTiUzEa8KPU7LFVp0viSW1OadiMaZvJC9OkaEtElCU9r2QfHPSuLJgytt0XjxeDzoJTIEmfxBC4bi3Z20uQrYyyltBWea4EFaydBwDg5yfCh0oy27XwlZ4Kn2X5OuSHGXNC181elJBByOyO/wAasy71xA649Jb4etrNxeQULntj64gjSeqyMkbdKoImcQJvttuqrUyV25ptplnUNGEJIGe15k1J4MnlC+LwNd5e5o27i9L4k4rkuznYkCO0qMy66slqI4opQlYSCe12VYKR392aswFqZPD4dnOXpDbsm5+ulRIU20gpCRzDqACiPLPSsTi+ps022/R6imbJTIecONRKc4HXGMnNE4F4u8YMNyeHhIjtW42/lhwo1IUrKiTv7W2aXscnlYVxOHzIxch1T77jyt1OLKz7ycn5k06I7yJLTuM8tYVjxwc0ZvUR2c+2uBw6u3NoThTbbinAo+OTQ76IuI/iL5/qGqdnPwZJ5oXtJG5uF0jjkTUurLJYSpPa64VnHv2xWEcc1OKVjGo5A8KMqtDosLaSXPWgrXy8bAY6Y8cmhQgTcbxH/wCzNS4bGl3emw8siu5NdX7kYV50qk9Rm90V/wDINKurTLwB2sPFG2ldp5lAGsp1LLR+13bnp31BgaXAjDepxKA2ny3IyNsnfyqNVwirXry8lWMakjBx4VxU+CEJTl5BSSQoDfJ6mvQmtUm7PAhhyRilpfsWOyha1BCI5Q2cgAdT0J0+4+dOCAFtJU0G3M5KyElS8Dfcb/jVQXKBpIWtxWrGoqTucdPwrqbpAByp11ZwQCtJ2B69AKGn1/Xz2NoyV3X+fnuXSAtslSUkrzpdOk4z08+/wqXbUSpIWgbDIHZx76HJu1vSAPWFlI6BSTgeHdTvpm2jOX1gKJyAk43+GfnS1XX9B0Tvuv2YSbB0pwUq236frqZI7SsBOR3YwKEG+2sbrkHPf2Tv8qcniC05IVIyOvZB2+VDblYNMvK/ZhpKQpaAsIzvnT0x3VItJU2EuhGVLSlOgD49KCo4jtQUcyEhGnGNwfzVIjiS1NqQUSWghCtRBJyflWv1/QHF1yfs/QOFIQl7U21yUoOnSAVZ7ulTxmAhTSQ0yWNKS4pQBWT1Ox3+VZ//AGhtKUFLMhACyNRWsnOD0G1TniW0cxx5t9AfWkglToIGRg7UPv8Ar+w07uvw/wCgvGjn1Zt2JGYcW4pWrnaThOdgMmrDcRtbst63xmnnEvBtDboAQBjtHBwOvd3UDRxPYx6s45IQX46EpQA8kIOnpkda6OJLHJipZnyslLi3MsvoGoqIJJ1e6jvvT+e+5mvT9/0axtuwIbQm5tNNzNILqGhhKSR0AG1KsZP4ihzJS3/Xo7YVgBCXU4SAAAPwFKlXDt7uX5D2yX/n8GVVnrUsSBIuCyiOE+9RwKmt7DcmfFZdyG3HkIXjrpJANbyRYI1mWJFpUp2OlBU42vKlgjqRt2h02G9edxnG9hUI958j6jhoYp5KyOkea3K3ybdI5EtvQvGoHOxHiDVMg56VvrlcE3PiS3yZ9onKt8UaVaGF5V1IOAOgONvAH3VM+OGVpSXLLNK8ku6YL2pzUtCidWBvjWPjtirR4h6VqW5zZElNpcjzgjNQqB1VtuJG7L9B4hwHWZofCi8IjzSCkqWMdvoMBGxPf76xa+tNq1RtCmx4a9G0riOys3Nq5ssIcUpIbW0VEaSR1z5URPoWuAzi9xT5chQ/XWs9HbEt30fQEwV6Hec4rWVlOBrV4A59236q0cSDeER5JkTgp5SFhkZykKKU4UTjbtAnG+Acb1xSnK6BZ5d/AvdN8XiH8Wlimn0L3cezdYJ8ihdemsxeI0FhKpLCm0AaypRJWdW+dummnoPESw05ojpIbIcSo9VZO4HuAxv370upms8v/gavQG1zgE+BC/2UxXofv4GBOtp963B/hr1aYjiHmxnYq440sDnNbaVu4V3kZCc6endn4pS+IdOeVF2AOEndR0q2IJ7lBPQ76vLcWzWeRL9DvEZPZmWs+Rdc/coTxF6O73w7bF3G4PW9TCFpQQw6tSsk4GxQB869uff4kUgpbhx0kpR29YOk6e1sVb7/APY1mvSg7NXwLK+kI6GV+uNhCUkHKMggnc75yPhTRk7NZ4YNhjNKuhW3fSq9mNGh5xl1LrKlIcbUFJUNiCNwR51Zk8Q3mRHcjyLlJdZdTpWha8hQPUHNDuIP/UN/coUOgroeiVOUU2FsurSAOg+AqBRA6AZqLuNMV1FNOvASywFE7VGsqJrrdJz2V/dNLtQxprF6Rr5w/bWbdBahKYaKikuNKUrckncKHeaIp9MnEg9qNbT/ANJf71YaX/vz9xP6IqkfaNc0ooB6Un0ycQHrCt35C/3qcn0y30HtQLefgsf4q82RXalSDR6cj0y3g+1bIP5S/wBtSj0y3THatUI+5xYry5NPFI3uGj0s+mm4A72WLnyfV+yg/FvpLl8TWdVtetbEdKnEr5iHio7eRFYg9aYaoooFC1K8qVNPWlVqNZ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127" name="AutoShape 7" descr="data:image/jpeg;base64,/9j/4AAQSkZJRgABAQAAAQABAAD/2wBDAAkGBwgHBgkIBwgKCgkLDRYPDQwMDRsUFRAWIB0iIiAdHx8kKDQsJCYxJx8fLT0tMTU3Ojo6Iys/RD84QzQ5Ojf/2wBDAQoKCg0MDRoPDxo3JR8lNzc3Nzc3Nzc3Nzc3Nzc3Nzc3Nzc3Nzc3Nzc3Nzc3Nzc3Nzc3Nzc3Nzc3Nzc3Nzc3Nzf/wAARCACpAHMDASIAAhEBAxEB/8QAGwAAAQUBAQAAAAAAAAAAAAAABQACAwQGAQf/xABMEAABAwMCAwQGBQYLBgcAAAABAgMEAAUREiEGEzEiQVFhBxQycYGhFSNCcpGSsbLB0dIXRFJTc4KTs8Lh8BYzQ1SD8SQlNDVjpMP/xAAaAQADAQEBAQAAAAAAAAAAAAABAgMABAUG/8QALhEAAgIBAgMHBAIDAQAAAAAAAAECEQMSIQQxQRMyUVJhkfAigaGxFNEjM8FC/9oADAMBAAIRAxEAPwDy4bKrS2KDElQy7JiXF3StWVRkApKQE7bnY9r5isyfbo3b5TkOMyWnZALgUfq3dIHawdsHrpH4CrY03yM5UGm7VB5w5kW7hkJSThkairJ1AfAAg+/PSnm0W1KdSzcRg9o8k+4fZ66sj/WaHJvMhY7UiUc59p8Huwfs+G1S/S8hala3pOpZBUeanJx030eZ+FdChLxM5ehcTZ4CtYULiCHFgaWTjSD2fsee/h4eFWVbLe0hfJVcEu4wwHWThxRAwMaRjPbHU9B51KL/ADEgJTLlJGMAAo2H5O1RO3eS8EB2TIVoKSklLZxjOPs57z+NHs5XzBq9CgiHKzvHe64zyz448PEH8KmEZ4IyWXQMZzoPTGfzb+6rzN6lIDYRLfSlvGhIab0jHTbTjbqPA79asfT80o0euO6dtuQ33dP9eQ8BVoxkvA2r0AoGKdUgEf8AlOj+oP20v/D/AMt3+zH7apRtXoRZ6VypdMf+cd/sx+9T0NNOrCG1vKWv2Uhobn8qs1W5tXoVhkkAAkk4AA6muLBBIIII2IPdRaM5HhS20MPKU/rSFPJRkDPUJ394J/DzqT0NmVMUhwkodWSnRgEa8bHPnUo5HKVVsNqS5lDfx+dKmKXg9aVNaGoEq2VmrqgFRIh1aeyr49tX7KpODerSkBUWIFEgctRP5aq8/H1JS5oe0kZ7Sjn/AFmrLYzuVE/GqjQbQcYJ7utW2uhIGPeK6oUMPA32p1cFOG+9VRjoFP7q602t1xLbaVKUrolI3NEjZpSUankqSCoo+rbUvBHUEgY+daWWGPvMO4MpAVfkQWoqsSHnQc4IS0k4PXB7ex99QhyIgdlhxz+kcwPwSP10I5oyVx3NRCyyt9elsdN1KUcBI8Se4VM4+2w2pqKrJVs490KvIeA+Z7+4VOLmEwyyhhAcOoasYSgHbZI6nBO53ocTsfwoLVNvWqSC0lyOxFZnRwdsvJ/SFOlKw9cvvK/vBUMU4nxv6ZH6Qp0pX19x+8f7wUl/5fsCfdKBXudjSqPQo7gnFKhqKFYjUf8AXnVoj6mIFHA5Sun31VWJwc1Ze3aif0Zz+WqoQVWQlzXzodQpKVAIRqPian1kAZIGfs1EnJI5ScDvOKcUDJ09pXeasrQxOkkipEEk4qBs5OB7qux0Jwk9+vAq0HYG6LUTDLgDjymcODLiNykeNHbtHK7xMW64483qc0NcouBKinAOPfju7qz6yShzO5LmMjpTruf/ADOaR/zDn6RqPEYNeRU62Ycb2ZooQmG78to5QHCJJbbKMr5StORk7Yz4fmrLSWXUyXU8lwHWoYKCO+j9njT13htp54PJYSvI5ucEoKeh3zuB0oA+++h90JfdSNZ21kY399c3D3DK1Fp7f9GZ1EJ4ALfxHb6lT3Z28h1PwFWY3qqm5TTbfMCY6l81wbkjGCkdE/M/moUokqKlZzncmitkiPSESyjQAuO42jUsDWvsnAz34q+ZuMHKbMkDIu8+Ljrz0b/1hXZaXEquC1oWEknSopIB+tHQ0RtcKGHC7JkrW8w6yUtx8YBLqU7qIweo9nPfvVO7XRUmNKiIZQ2wwslOFEqUeZ1J7+p7u+o9teaoLoaaWncBl0ClUOCd9qVNqGLpjk437qsqaAai5Bzyz+mqpEo6e6p5CRoj/wBF/iVVVCkyMuaKwGwSgY8aaoaQEN436mphlOdPWmrGhkkY1HpR3C+ZxBSFlSRs2Op8atx/980nqQNX41ROEtoGc/aOKnS6eaVoOBjG9VgwOLZZaUkt7kZ1g5PhUl3BFym5BH1zhx/WNVRv5+NTpf7HLfHNaxjBO4+6e781PK71IdKgvIe5XE8t9CVpSkOOcsKKc6UFWkkdxKRTLa49IYkLM081SXEISd9B0ggg9RnJGw7u6pG57Tqn33Uh7msqaOcJLZUMbEg6ds9dt9iOlQw3C1HkMElaY7bj2hRKFg4GyknYjA6jP4bV5mTu1W6SQxLEiOB6M3PYTNeclIBWtSsNt5AIJ2znPToMedB5twmsx1QHUtspyVaW0JBSFBJ0gj7JAB8++rKFuvR/XoRisBp0IJdQ0CFY1ApVpGf1beNDrw4h2apTawtIbbSFJ6EhCQfmDQxRbn9W/wDxoJJYTkSM/wA5FH/2EUNf9q4941f/AKCiFi/jA/8Ali/36KHuH/3H7w/vKaH+6XzoJPkUk9BjT8aVJPTrSqlDBwjaiLdvdlR2VhlZATgFK077nuPvof301RI6Gu+kuZKcJSX0ugn9Dvf8u/8AloqJdlfP8XkY96P21DbWDNuESKCcyH22tj/KUB+uj1wjWNVwVaIFvnJlKlCM3KMklKjrCSrTjv61Kc8cXVCxwZ2u8vn3An0I/wB0aV8NH71dTaHwd48rP3EfvVactbbvGRs0J971czfV0qK8q0hWCfkTV15qzS5/0RaBdETlShHS+5ICm/bwVYG+MZIodrjXQPY5/MgYm2vD/gyh/wBJP71d+jnB/wAOT/Yj96tTc+G4MezyZEabcUvMMOuhxx4FCuWvR7IGe0c43ofd27NZFKgzZd5XcEMJUtTLqNAWpIOMHcdaePEY3yQew4jzIDIhPNK1ITKSoDY8j/Op22VFSAWn0FPsnkKCU+YIOU/DI8q0SeEJDsmGxGu0ha+Yyie2FdpgLRq1DxHd76GwI9oes0u4ybpfUphupbdLXL0qKlEJ0gnfYAnpUss8M+aZlh4hdUD5lvcfKOeuatKc6ezzAM+GMfMZqNNkQejchfiFkNj82fnRxi1xUToNul3m7CdPShyOhltBSlC/Y1knIONzjbwqk1FaiQ0yr5e5jLTzzzUcxGw4V8pWlSjkjAzjFSWjknt89Ruyzpc18+xRZgqjuICTEYZ57S3QhLy1qShYVjOD4UAlMFlqWs6zzlDGWlpx2s9SAPnVmfdJKJLog3CUuOFENLcASpSe4kZOKHyblNkt8qRKccRnOlRGKCjji21dk1HNdSqvnoVwBilTgRj/ADpVi4api6fjejEOxR3bY1cJ90agtPLWhoLZUvUU9T2enWuyUkluNGLZFwj6mL/FXcXGER2ypZL6wlJUEnSCTt1xWjizZhvtuRf+I7ZOhJcU9palIUhCkpOnUcDG5GM+BoMvhNTMieidcWIrEJbaFPrQohRcBKdhuNvwzQS5xWYcksxprUxsAHnNpUkE+G9c8lGb2ZVXFcjTWG1swuI2ZU+52Z4FLryOROSpIcx2dR2x2iD8PKrcafcWr7bzxPfLdMjRkOyUhh5ojWhtWBlIBByRgd+KAy+F24bGqbfbfHk8kOmK5r1gEagNh1xigl6tsi0vssyijmux0SAEHOkLGQD5/tqTp9Q210NBwyIj1iltTpKEPzp0aKUrdIIa161nGeh/PR3iRV4fmmM/KtqbLKlpjoAcYU4GyrAyr2unU5z51k7jwiqC2563fLSzIS3rMVx5Qc3GQMY6nbFdc4Pcj21NxVfLJ6uoK0K9YUNagMlIOnBUPDNLtYbl4B1m5MK4t4juKZJTHZivqZ0vkcxQwhsA57Q3yOvdQhYjN8E29jnpS5PuKlu/WeyhA0AlOfEk5xSVwPcVFLInWoTS3rTBMnD/ALOrARjrj/vUvC/C0eZFEm9OoYEkYhtrloZU5vjWAd1b7Ad9ZtM31Ghm21cDi+RxBMIas8ZhXqrplAlRS0EtgdrVuen+dD+Ek8QqhwEyYEJ6yFzWuTMbbcLLSlZWUkqyB1O4NZZfCd5EObLTEJahOrbfBI1JKRlR0+ABGajXw5dmWnlqaSlDUVuW4NY7LThwnbxPhS7eIPq8CvdzHNylmFtG56+SM5wjUdO/uxQ8jetI7wfeWoXrLyIyMJyWVyEB4HuGjOdW42670yVwXe4sNyW8wyG2061oQ+hTiB35SDkY7/CntE3FvegEE7f5UqdgeCvhSp6FoMY7+6tg/ZJ0lrhyGhmSuKGkrddS3ltour1K7WMbDHWsgoY61MZ87lloTZXKxp0c5WnHhjOMeVdM4uVUPFqJuJri12+XKFrdvKLhcnV8oJVpSlvsJWSgZ3wQM7bbVhUspuN7QwxHEUPvpbSyCVcvJAxvvtXW7jOjt8uPNlMtjolp9aQN/AGqPOdbeDzbi0uhWoOBRCgfHPXNTWNxsMppmx4oW1cLy9CXw6/6w7KREbui1upCsKCAoJxo6Dp0oZxBb5t44/cZ5MhLDkxMVt9cchGlOE5BxgjAJ86oMSOJ7y4GYky6TVNEOBAkOL0kdDgnY+FKdK40ZmMQp0i8+sH61llxxxSjjPaAyegzXLJOLoZu+he45uFvl3C5OKsElE1bxbTcVSlhC9JxkN6cbpT0BpXOA9IZ4P4eSsBT8cPkafYLy87774A8qGKc4v4lgjUbtc4iVZGdbiNQH4Z3+dU4679JnRpkYXB6Y0Q0w6hKlKSUJ9lJx9kd1ImC30Rv+LJ0W1vPcTWmEuZMeU5GXNS+S2y6AWyktY7JwOzv8T31HYL6/SFZLWoo5VpYYSV8o6By0cxXfvv5/mrHGNxFAjPRVxrk0zcFBDja2V4fUDqA3G6tj03O9XrhfOL0xUW65P3Ftl3DaG3WChTg6YB0gnrjr371kG9uQfk3a5wE8MmK82qRcZEiUtKkEpXz3dKQoZ3BBO1F5Ud6Xcbg024yETrvEt6AEEDlxhqVjfp5eRrzFd2uIlxH1yHefBCEMFQ3a0HKQAfA+PxqVu+XQFgpmPZYkLkNYxkOLI1K8yfPPXFHSbtEaC2LdvfpM9ZJaJM5cgqUDp0N5UPPGEiiTsm2qsnEV5tCJiX5QSw+uXp35q9R0ae/Y9e7FDZt44tcDbktWn6peNDLYVoWNKshIz0zQL1+Sm3qt4cxGU6HlIA6rAwDn3U8IqW6NqS2KuMnOR8RSpAnG356VWojpCit6aT50RNqkAZJbx96mfRMpeSgNq9yxXasc+VEP5WDnrXuUKhUKJm0zD0Qg+5YqM2ed/NJ+Cwf10Hjl4G/k4fMi9AW9A4Lu8prKDLksR0upXhSdBKzj5UfakyIVujSHm1Lct9gckFa3NStclWlJ33zju60JgyrrEtqbeuyWydHQtTiUzEa8KPU7LFVp0viSW1OadiMaZvJC9OkaEtElCU9r2QfHPSuLJgytt0XjxeDzoJTIEmfxBC4bi3Z20uQrYyyltBWea4EFaydBwDg5yfCh0oy27XwlZ4Kn2X5OuSHGXNC181elJBByOyO/wAasy71xA649Jb4etrNxeQULntj64gjSeqyMkbdKoImcQJvttuqrUyV25ptplnUNGEJIGe15k1J4MnlC+LwNd5e5o27i9L4k4rkuznYkCO0qMy66slqI4opQlYSCe12VYKR392aswFqZPD4dnOXpDbsm5+ulRIU20gpCRzDqACiPLPSsTi+ps022/R6imbJTIecONRKc4HXGMnNE4F4u8YMNyeHhIjtW42/lhwo1IUrKiTv7W2aXscnlYVxOHzIxch1T77jyt1OLKz7ycn5k06I7yJLTuM8tYVjxwc0ZvUR2c+2uBw6u3NoThTbbinAo+OTQ76IuI/iL5/qGqdnPwZJ5oXtJG5uF0jjkTUurLJYSpPa64VnHv2xWEcc1OKVjGo5A8KMqtDosLaSXPWgrXy8bAY6Y8cmhQgTcbxH/wCzNS4bGl3emw8siu5NdX7kYV50qk9Rm90V/wDINKurTLwB2sPFG2ldp5lAGsp1LLR+13bnp31BgaXAjDepxKA2ny3IyNsnfyqNVwirXry8lWMakjBx4VxU+CEJTl5BSSQoDfJ6mvQmtUm7PAhhyRilpfsWOyha1BCI5Q2cgAdT0J0+4+dOCAFtJU0G3M5KyElS8Dfcb/jVQXKBpIWtxWrGoqTucdPwrqbpAByp11ZwQCtJ2B69AKGn1/Xz2NoyV3X+fnuXSAtslSUkrzpdOk4z08+/wqXbUSpIWgbDIHZx76HJu1vSAPWFlI6BSTgeHdTvpm2jOX1gKJyAk43+GfnS1XX9B0Tvuv2YSbB0pwUq236frqZI7SsBOR3YwKEG+2sbrkHPf2Tv8qcniC05IVIyOvZB2+VDblYNMvK/ZhpKQpaAsIzvnT0x3VItJU2EuhGVLSlOgD49KCo4jtQUcyEhGnGNwfzVIjiS1NqQUSWghCtRBJyflWv1/QHF1yfs/QOFIQl7U21yUoOnSAVZ7ulTxmAhTSQ0yWNKS4pQBWT1Ox3+VZ//AGhtKUFLMhACyNRWsnOD0G1TniW0cxx5t9AfWkglToIGRg7UPv8Ar+w07uvw/wCgvGjn1Zt2JGYcW4pWrnaThOdgMmrDcRtbst63xmnnEvBtDboAQBjtHBwOvd3UDRxPYx6s45IQX46EpQA8kIOnpkda6OJLHJipZnyslLi3MsvoGoqIJJ1e6jvvT+e+5mvT9/0axtuwIbQm5tNNzNILqGhhKSR0AG1KsZP4ihzJS3/Xo7YVgBCXU4SAAAPwFKlXDt7uX5D2yX/n8GVVnrUsSBIuCyiOE+9RwKmt7DcmfFZdyG3HkIXjrpJANbyRYI1mWJFpUp2OlBU42vKlgjqRt2h02G9edxnG9hUI958j6jhoYp5KyOkea3K3ybdI5EtvQvGoHOxHiDVMg56VvrlcE3PiS3yZ9onKt8UaVaGF5V1IOAOgONvAH3VM+OGVpSXLLNK8ku6YL2pzUtCidWBvjWPjtirR4h6VqW5zZElNpcjzgjNQqB1VtuJG7L9B4hwHWZofCi8IjzSCkqWMdvoMBGxPf76xa+tNq1RtCmx4a9G0riOys3Nq5ssIcUpIbW0VEaSR1z5URPoWuAzi9xT5chQ/XWs9HbEt30fQEwV6Hec4rWVlOBrV4A59236q0cSDeER5JkTgp5SFhkZykKKU4UTjbtAnG+Acb1xSnK6BZ5d/AvdN8XiH8Wlimn0L3cezdYJ8ihdemsxeI0FhKpLCm0AaypRJWdW+dummnoPESw05ojpIbIcSo9VZO4HuAxv370upms8v/gavQG1zgE+BC/2UxXofv4GBOtp963B/hr1aYjiHmxnYq440sDnNbaVu4V3kZCc6endn4pS+IdOeVF2AOEndR0q2IJ7lBPQ76vLcWzWeRL9DvEZPZmWs+Rdc/coTxF6O73w7bF3G4PW9TCFpQQw6tSsk4GxQB869uff4kUgpbhx0kpR29YOk6e1sVb7/APY1mvSg7NXwLK+kI6GV+uNhCUkHKMggnc75yPhTRk7NZ4YNhjNKuhW3fSq9mNGh5xl1LrKlIcbUFJUNiCNwR51Zk8Q3mRHcjyLlJdZdTpWha8hQPUHNDuIP/UN/coUOgroeiVOUU2FsurSAOg+AqBRA6AZqLuNMV1FNOvASywFE7VGsqJrrdJz2V/dNLtQxprF6Rr5w/bWbdBahKYaKikuNKUrckncKHeaIp9MnEg9qNbT/ANJf71YaX/vz9xP6IqkfaNc0ooB6Un0ycQHrCt35C/3qcn0y30HtQLefgsf4q82RXalSDR6cj0y3g+1bIP5S/wBtSj0y3THatUI+5xYry5NPFI3uGj0s+mm4A72WLnyfV+yg/FvpLl8TWdVtetbEdKnEr5iHio7eRFYg9aYaoooFC1K8qVNPWlVqNZ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4437112"/>
            <a:ext cx="1095375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Na Aula Anterior 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2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Nesta Aula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Circuito para o Meio Somador;</a:t>
            </a:r>
          </a:p>
          <a:p>
            <a:r>
              <a:rPr lang="pt-BR" dirty="0" smtClean="0"/>
              <a:t>Circuito para o Somador Completo;</a:t>
            </a:r>
          </a:p>
          <a:p>
            <a:r>
              <a:rPr lang="pt-BR" dirty="0" smtClean="0"/>
              <a:t>Circuito para o Somador de 8 bits;</a:t>
            </a:r>
          </a:p>
          <a:p>
            <a:r>
              <a:rPr lang="pt-BR" dirty="0" smtClean="0"/>
              <a:t>Circuito para o Meio Subtrator;</a:t>
            </a:r>
          </a:p>
          <a:p>
            <a:r>
              <a:rPr lang="pt-BR" dirty="0" smtClean="0"/>
              <a:t>Circuito para o Subtrator Completo;</a:t>
            </a:r>
          </a:p>
          <a:p>
            <a:r>
              <a:rPr lang="pt-BR" dirty="0" smtClean="0"/>
              <a:t>Circuito para o Subtrator de 8 bits.</a:t>
            </a:r>
          </a:p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tângulo 43"/>
          <p:cNvSpPr/>
          <p:nvPr/>
        </p:nvSpPr>
        <p:spPr>
          <a:xfrm>
            <a:off x="1547664" y="3284984"/>
            <a:ext cx="360040" cy="36004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c</a:t>
            </a:r>
            <a:r>
              <a:rPr lang="pt-BR" sz="1600" baseline="-25000" dirty="0" smtClean="0">
                <a:solidFill>
                  <a:schemeClr val="tx1"/>
                </a:solidFill>
              </a:rPr>
              <a:t>7</a:t>
            </a:r>
            <a:endParaRPr lang="pt-BR" sz="1600" baseline="-25000" dirty="0">
              <a:solidFill>
                <a:schemeClr val="tx1"/>
              </a:solidFill>
            </a:endParaRPr>
          </a:p>
        </p:txBody>
      </p:sp>
      <p:sp>
        <p:nvSpPr>
          <p:cNvPr id="45" name="Retângulo 44"/>
          <p:cNvSpPr/>
          <p:nvPr/>
        </p:nvSpPr>
        <p:spPr>
          <a:xfrm>
            <a:off x="1907704" y="3284984"/>
            <a:ext cx="360040" cy="36004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c</a:t>
            </a:r>
            <a:r>
              <a:rPr lang="pt-BR" sz="1600" baseline="-25000" dirty="0" smtClean="0">
                <a:solidFill>
                  <a:schemeClr val="tx1"/>
                </a:solidFill>
              </a:rPr>
              <a:t>6</a:t>
            </a:r>
            <a:endParaRPr lang="pt-BR" sz="1600" baseline="-25000" dirty="0">
              <a:solidFill>
                <a:schemeClr val="tx1"/>
              </a:solidFill>
            </a:endParaRPr>
          </a:p>
        </p:txBody>
      </p:sp>
      <p:sp>
        <p:nvSpPr>
          <p:cNvPr id="46" name="Retângulo 45"/>
          <p:cNvSpPr/>
          <p:nvPr/>
        </p:nvSpPr>
        <p:spPr>
          <a:xfrm>
            <a:off x="2267744" y="3284984"/>
            <a:ext cx="360040" cy="36004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c</a:t>
            </a:r>
            <a:r>
              <a:rPr lang="pt-BR" sz="1600" baseline="-25000" dirty="0" smtClean="0">
                <a:solidFill>
                  <a:schemeClr val="tx1"/>
                </a:solidFill>
              </a:rPr>
              <a:t>5</a:t>
            </a:r>
            <a:endParaRPr lang="pt-BR" sz="1600" baseline="-25000" dirty="0">
              <a:solidFill>
                <a:schemeClr val="tx1"/>
              </a:solidFill>
            </a:endParaRPr>
          </a:p>
        </p:txBody>
      </p:sp>
      <p:sp>
        <p:nvSpPr>
          <p:cNvPr id="47" name="Retângulo 46"/>
          <p:cNvSpPr/>
          <p:nvPr/>
        </p:nvSpPr>
        <p:spPr>
          <a:xfrm>
            <a:off x="2627784" y="3284984"/>
            <a:ext cx="360040" cy="36004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c</a:t>
            </a:r>
            <a:r>
              <a:rPr lang="pt-BR" sz="1600" baseline="-25000" dirty="0" smtClean="0">
                <a:solidFill>
                  <a:schemeClr val="tx1"/>
                </a:solidFill>
              </a:rPr>
              <a:t>4</a:t>
            </a:r>
            <a:endParaRPr lang="pt-BR" sz="1600" baseline="-25000" dirty="0">
              <a:solidFill>
                <a:schemeClr val="tx1"/>
              </a:solidFill>
            </a:endParaRPr>
          </a:p>
        </p:txBody>
      </p:sp>
      <p:sp>
        <p:nvSpPr>
          <p:cNvPr id="48" name="Retângulo 47"/>
          <p:cNvSpPr/>
          <p:nvPr/>
        </p:nvSpPr>
        <p:spPr>
          <a:xfrm>
            <a:off x="2987824" y="3284984"/>
            <a:ext cx="360040" cy="36004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c</a:t>
            </a:r>
            <a:r>
              <a:rPr lang="pt-BR" sz="1600" baseline="-25000" dirty="0" smtClean="0">
                <a:solidFill>
                  <a:schemeClr val="tx1"/>
                </a:solidFill>
              </a:rPr>
              <a:t>3</a:t>
            </a:r>
            <a:endParaRPr lang="pt-BR" sz="1600" baseline="-25000" dirty="0">
              <a:solidFill>
                <a:schemeClr val="tx1"/>
              </a:solidFill>
            </a:endParaRPr>
          </a:p>
        </p:txBody>
      </p:sp>
      <p:sp>
        <p:nvSpPr>
          <p:cNvPr id="49" name="Retângulo 48"/>
          <p:cNvSpPr/>
          <p:nvPr/>
        </p:nvSpPr>
        <p:spPr>
          <a:xfrm>
            <a:off x="3347864" y="3284984"/>
            <a:ext cx="360040" cy="36004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c</a:t>
            </a:r>
            <a:r>
              <a:rPr lang="pt-BR" sz="1600" baseline="-25000" dirty="0" smtClean="0">
                <a:solidFill>
                  <a:schemeClr val="tx1"/>
                </a:solidFill>
              </a:rPr>
              <a:t>2</a:t>
            </a:r>
            <a:endParaRPr lang="pt-BR" sz="1600" baseline="-25000" dirty="0">
              <a:solidFill>
                <a:schemeClr val="tx1"/>
              </a:solidFill>
            </a:endParaRPr>
          </a:p>
        </p:txBody>
      </p:sp>
      <p:sp>
        <p:nvSpPr>
          <p:cNvPr id="50" name="Retângulo 49"/>
          <p:cNvSpPr/>
          <p:nvPr/>
        </p:nvSpPr>
        <p:spPr>
          <a:xfrm>
            <a:off x="3707904" y="3284984"/>
            <a:ext cx="360040" cy="36004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c</a:t>
            </a:r>
            <a:r>
              <a:rPr lang="pt-BR" sz="1600" baseline="-25000" dirty="0" smtClean="0">
                <a:solidFill>
                  <a:schemeClr val="tx1"/>
                </a:solidFill>
              </a:rPr>
              <a:t>1</a:t>
            </a:r>
            <a:endParaRPr lang="pt-BR" sz="1600" baseline="-25000" dirty="0">
              <a:solidFill>
                <a:schemeClr val="tx1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Problema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600201"/>
            <a:ext cx="7931224" cy="1468760"/>
          </a:xfrm>
        </p:spPr>
        <p:txBody>
          <a:bodyPr/>
          <a:lstStyle/>
          <a:p>
            <a:r>
              <a:rPr lang="pt-BR" dirty="0" smtClean="0"/>
              <a:t>Construir um circuito digital capaz de somar dois números 8 bits.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4</a:t>
            </a:fld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1547664" y="3645024"/>
            <a:ext cx="360040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a</a:t>
            </a:r>
            <a:r>
              <a:rPr lang="pt-BR" sz="1600" baseline="-25000" dirty="0" smtClean="0">
                <a:solidFill>
                  <a:schemeClr val="tx1"/>
                </a:solidFill>
              </a:rPr>
              <a:t>7</a:t>
            </a:r>
            <a:endParaRPr lang="pt-BR" sz="1600" baseline="-25000" dirty="0">
              <a:solidFill>
                <a:schemeClr val="tx1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1907704" y="3645024"/>
            <a:ext cx="360040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a</a:t>
            </a:r>
            <a:r>
              <a:rPr lang="pt-BR" sz="1600" baseline="-25000" dirty="0" smtClean="0">
                <a:solidFill>
                  <a:schemeClr val="tx1"/>
                </a:solidFill>
              </a:rPr>
              <a:t>6</a:t>
            </a:r>
            <a:endParaRPr lang="pt-BR" sz="1600" baseline="-25000" dirty="0">
              <a:solidFill>
                <a:schemeClr val="tx1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2267744" y="3645024"/>
            <a:ext cx="360040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a</a:t>
            </a:r>
            <a:r>
              <a:rPr lang="pt-BR" sz="1600" baseline="-25000" dirty="0" smtClean="0">
                <a:solidFill>
                  <a:schemeClr val="tx1"/>
                </a:solidFill>
              </a:rPr>
              <a:t>5</a:t>
            </a:r>
            <a:endParaRPr lang="pt-BR" sz="1600" baseline="-25000" dirty="0">
              <a:solidFill>
                <a:schemeClr val="tx1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2627784" y="3645024"/>
            <a:ext cx="360040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a</a:t>
            </a:r>
            <a:r>
              <a:rPr lang="pt-BR" sz="1600" baseline="-25000" dirty="0" smtClean="0">
                <a:solidFill>
                  <a:schemeClr val="tx1"/>
                </a:solidFill>
              </a:rPr>
              <a:t>4</a:t>
            </a:r>
            <a:endParaRPr lang="pt-BR" sz="1600" baseline="-25000" dirty="0">
              <a:solidFill>
                <a:schemeClr val="tx1"/>
              </a:solidFill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2987824" y="3645024"/>
            <a:ext cx="360040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a</a:t>
            </a:r>
            <a:r>
              <a:rPr lang="pt-BR" sz="1600" baseline="-25000" dirty="0" smtClean="0">
                <a:solidFill>
                  <a:schemeClr val="tx1"/>
                </a:solidFill>
              </a:rPr>
              <a:t>3</a:t>
            </a:r>
            <a:endParaRPr lang="pt-BR" sz="1600" baseline="-25000" dirty="0">
              <a:solidFill>
                <a:schemeClr val="tx1"/>
              </a:solidFill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3347864" y="3645024"/>
            <a:ext cx="360040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a</a:t>
            </a:r>
            <a:r>
              <a:rPr lang="pt-BR" sz="1600" baseline="-25000" dirty="0" smtClean="0">
                <a:solidFill>
                  <a:schemeClr val="tx1"/>
                </a:solidFill>
              </a:rPr>
              <a:t>2</a:t>
            </a:r>
            <a:endParaRPr lang="pt-BR" sz="1600" baseline="-25000" dirty="0">
              <a:solidFill>
                <a:schemeClr val="tx1"/>
              </a:solidFill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3707904" y="3645024"/>
            <a:ext cx="360040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a</a:t>
            </a:r>
            <a:r>
              <a:rPr lang="pt-BR" sz="1600" baseline="-25000" dirty="0" smtClean="0">
                <a:solidFill>
                  <a:schemeClr val="tx1"/>
                </a:solidFill>
              </a:rPr>
              <a:t>1</a:t>
            </a:r>
            <a:endParaRPr lang="pt-BR" sz="1600" baseline="-25000" dirty="0">
              <a:solidFill>
                <a:schemeClr val="tx1"/>
              </a:solidFill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4067944" y="3645024"/>
            <a:ext cx="360040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a</a:t>
            </a:r>
            <a:r>
              <a:rPr lang="pt-BR" sz="1600" baseline="-25000" dirty="0" smtClean="0">
                <a:solidFill>
                  <a:schemeClr val="tx1"/>
                </a:solidFill>
              </a:rPr>
              <a:t>0</a:t>
            </a:r>
            <a:endParaRPr lang="pt-BR" sz="1600" baseline="-25000" dirty="0">
              <a:solidFill>
                <a:schemeClr val="tx1"/>
              </a:solidFill>
            </a:endParaRPr>
          </a:p>
        </p:txBody>
      </p:sp>
      <p:sp>
        <p:nvSpPr>
          <p:cNvPr id="24" name="Retângulo 23"/>
          <p:cNvSpPr/>
          <p:nvPr/>
        </p:nvSpPr>
        <p:spPr>
          <a:xfrm>
            <a:off x="1547664" y="4149080"/>
            <a:ext cx="360040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b</a:t>
            </a:r>
            <a:r>
              <a:rPr lang="pt-BR" sz="1600" baseline="-25000" dirty="0" smtClean="0">
                <a:solidFill>
                  <a:schemeClr val="tx1"/>
                </a:solidFill>
              </a:rPr>
              <a:t>7</a:t>
            </a:r>
            <a:endParaRPr lang="pt-BR" sz="1600" baseline="-25000" dirty="0">
              <a:solidFill>
                <a:schemeClr val="tx1"/>
              </a:solidFill>
            </a:endParaRPr>
          </a:p>
        </p:txBody>
      </p:sp>
      <p:sp>
        <p:nvSpPr>
          <p:cNvPr id="25" name="Retângulo 24"/>
          <p:cNvSpPr/>
          <p:nvPr/>
        </p:nvSpPr>
        <p:spPr>
          <a:xfrm>
            <a:off x="1907704" y="4149080"/>
            <a:ext cx="360040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b</a:t>
            </a:r>
            <a:r>
              <a:rPr lang="pt-BR" sz="1600" baseline="-25000" dirty="0" smtClean="0">
                <a:solidFill>
                  <a:schemeClr val="tx1"/>
                </a:solidFill>
              </a:rPr>
              <a:t>6</a:t>
            </a:r>
            <a:endParaRPr lang="pt-BR" sz="1600" baseline="-25000" dirty="0">
              <a:solidFill>
                <a:schemeClr val="tx1"/>
              </a:solidFill>
            </a:endParaRPr>
          </a:p>
        </p:txBody>
      </p:sp>
      <p:sp>
        <p:nvSpPr>
          <p:cNvPr id="26" name="Retângulo 25"/>
          <p:cNvSpPr/>
          <p:nvPr/>
        </p:nvSpPr>
        <p:spPr>
          <a:xfrm>
            <a:off x="2267744" y="4149080"/>
            <a:ext cx="360040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b</a:t>
            </a:r>
            <a:r>
              <a:rPr lang="pt-BR" sz="1600" baseline="-25000" dirty="0" smtClean="0">
                <a:solidFill>
                  <a:schemeClr val="tx1"/>
                </a:solidFill>
              </a:rPr>
              <a:t>5</a:t>
            </a:r>
            <a:endParaRPr lang="pt-BR" sz="1600" baseline="-25000" dirty="0">
              <a:solidFill>
                <a:schemeClr val="tx1"/>
              </a:solidFill>
            </a:endParaRPr>
          </a:p>
        </p:txBody>
      </p:sp>
      <p:sp>
        <p:nvSpPr>
          <p:cNvPr id="27" name="Retângulo 26"/>
          <p:cNvSpPr/>
          <p:nvPr/>
        </p:nvSpPr>
        <p:spPr>
          <a:xfrm>
            <a:off x="2627784" y="4149080"/>
            <a:ext cx="360040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b</a:t>
            </a:r>
            <a:r>
              <a:rPr lang="pt-BR" sz="1600" baseline="-25000" dirty="0" smtClean="0">
                <a:solidFill>
                  <a:schemeClr val="tx1"/>
                </a:solidFill>
              </a:rPr>
              <a:t>4</a:t>
            </a:r>
            <a:endParaRPr lang="pt-BR" sz="1600" baseline="-25000" dirty="0">
              <a:solidFill>
                <a:schemeClr val="tx1"/>
              </a:solidFill>
            </a:endParaRPr>
          </a:p>
        </p:txBody>
      </p:sp>
      <p:sp>
        <p:nvSpPr>
          <p:cNvPr id="28" name="Retângulo 27"/>
          <p:cNvSpPr/>
          <p:nvPr/>
        </p:nvSpPr>
        <p:spPr>
          <a:xfrm>
            <a:off x="2987824" y="4149080"/>
            <a:ext cx="360040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b</a:t>
            </a:r>
            <a:r>
              <a:rPr lang="pt-BR" sz="1600" baseline="-25000" dirty="0" smtClean="0">
                <a:solidFill>
                  <a:schemeClr val="tx1"/>
                </a:solidFill>
              </a:rPr>
              <a:t>3</a:t>
            </a:r>
            <a:endParaRPr lang="pt-BR" sz="1600" baseline="-25000" dirty="0">
              <a:solidFill>
                <a:schemeClr val="tx1"/>
              </a:solidFill>
            </a:endParaRPr>
          </a:p>
        </p:txBody>
      </p:sp>
      <p:sp>
        <p:nvSpPr>
          <p:cNvPr id="29" name="Retângulo 28"/>
          <p:cNvSpPr/>
          <p:nvPr/>
        </p:nvSpPr>
        <p:spPr>
          <a:xfrm>
            <a:off x="3347864" y="4149080"/>
            <a:ext cx="360040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b</a:t>
            </a:r>
            <a:r>
              <a:rPr lang="pt-BR" sz="1600" baseline="-25000" dirty="0" smtClean="0">
                <a:solidFill>
                  <a:schemeClr val="tx1"/>
                </a:solidFill>
              </a:rPr>
              <a:t>2</a:t>
            </a:r>
            <a:endParaRPr lang="pt-BR" sz="1600" baseline="-25000" dirty="0">
              <a:solidFill>
                <a:schemeClr val="tx1"/>
              </a:solidFill>
            </a:endParaRPr>
          </a:p>
        </p:txBody>
      </p:sp>
      <p:sp>
        <p:nvSpPr>
          <p:cNvPr id="30" name="Retângulo 29"/>
          <p:cNvSpPr/>
          <p:nvPr/>
        </p:nvSpPr>
        <p:spPr>
          <a:xfrm>
            <a:off x="3707904" y="4149080"/>
            <a:ext cx="360040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b</a:t>
            </a:r>
            <a:r>
              <a:rPr lang="pt-BR" sz="1600" baseline="-25000" dirty="0" smtClean="0">
                <a:solidFill>
                  <a:schemeClr val="tx1"/>
                </a:solidFill>
              </a:rPr>
              <a:t>1</a:t>
            </a:r>
            <a:endParaRPr lang="pt-BR" sz="1600" baseline="-25000" dirty="0">
              <a:solidFill>
                <a:schemeClr val="tx1"/>
              </a:solidFill>
            </a:endParaRPr>
          </a:p>
        </p:txBody>
      </p:sp>
      <p:sp>
        <p:nvSpPr>
          <p:cNvPr id="31" name="Retângulo 30"/>
          <p:cNvSpPr/>
          <p:nvPr/>
        </p:nvSpPr>
        <p:spPr>
          <a:xfrm>
            <a:off x="4067944" y="4149080"/>
            <a:ext cx="360040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b</a:t>
            </a:r>
            <a:r>
              <a:rPr lang="pt-BR" sz="1600" baseline="-25000" dirty="0" smtClean="0">
                <a:solidFill>
                  <a:schemeClr val="tx1"/>
                </a:solidFill>
              </a:rPr>
              <a:t>0</a:t>
            </a:r>
            <a:endParaRPr lang="pt-BR" sz="1600" baseline="-25000" dirty="0">
              <a:solidFill>
                <a:schemeClr val="tx1"/>
              </a:solidFill>
            </a:endParaRPr>
          </a:p>
        </p:txBody>
      </p:sp>
      <p:cxnSp>
        <p:nvCxnSpPr>
          <p:cNvPr id="33" name="Conector reto 32"/>
          <p:cNvCxnSpPr/>
          <p:nvPr/>
        </p:nvCxnSpPr>
        <p:spPr>
          <a:xfrm>
            <a:off x="1331640" y="4653136"/>
            <a:ext cx="331236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aixaDeTexto 34"/>
          <p:cNvSpPr txBox="1"/>
          <p:nvPr/>
        </p:nvSpPr>
        <p:spPr>
          <a:xfrm>
            <a:off x="971600" y="4365104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+</a:t>
            </a:r>
            <a:endParaRPr lang="pt-BR" sz="2800" b="1" dirty="0"/>
          </a:p>
        </p:txBody>
      </p:sp>
      <p:sp>
        <p:nvSpPr>
          <p:cNvPr id="36" name="Retângulo 35"/>
          <p:cNvSpPr/>
          <p:nvPr/>
        </p:nvSpPr>
        <p:spPr>
          <a:xfrm>
            <a:off x="1547664" y="4797152"/>
            <a:ext cx="360040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s</a:t>
            </a:r>
            <a:r>
              <a:rPr lang="pt-BR" sz="1600" baseline="-25000" dirty="0" smtClean="0">
                <a:solidFill>
                  <a:schemeClr val="tx1"/>
                </a:solidFill>
              </a:rPr>
              <a:t>7</a:t>
            </a:r>
            <a:endParaRPr lang="pt-BR" sz="1600" baseline="-25000" dirty="0">
              <a:solidFill>
                <a:schemeClr val="tx1"/>
              </a:solidFill>
            </a:endParaRPr>
          </a:p>
        </p:txBody>
      </p:sp>
      <p:sp>
        <p:nvSpPr>
          <p:cNvPr id="37" name="Retângulo 36"/>
          <p:cNvSpPr/>
          <p:nvPr/>
        </p:nvSpPr>
        <p:spPr>
          <a:xfrm>
            <a:off x="1907704" y="4797152"/>
            <a:ext cx="360040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s</a:t>
            </a:r>
            <a:r>
              <a:rPr lang="pt-BR" sz="1600" baseline="-25000" dirty="0" smtClean="0">
                <a:solidFill>
                  <a:schemeClr val="tx1"/>
                </a:solidFill>
              </a:rPr>
              <a:t>6</a:t>
            </a:r>
            <a:endParaRPr lang="pt-BR" sz="1600" baseline="-25000" dirty="0">
              <a:solidFill>
                <a:schemeClr val="tx1"/>
              </a:solidFill>
            </a:endParaRPr>
          </a:p>
        </p:txBody>
      </p:sp>
      <p:sp>
        <p:nvSpPr>
          <p:cNvPr id="38" name="Retângulo 37"/>
          <p:cNvSpPr/>
          <p:nvPr/>
        </p:nvSpPr>
        <p:spPr>
          <a:xfrm>
            <a:off x="2267744" y="4797152"/>
            <a:ext cx="360040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s</a:t>
            </a:r>
            <a:r>
              <a:rPr lang="pt-BR" sz="1600" baseline="-25000" dirty="0" smtClean="0">
                <a:solidFill>
                  <a:schemeClr val="tx1"/>
                </a:solidFill>
              </a:rPr>
              <a:t>5</a:t>
            </a:r>
            <a:endParaRPr lang="pt-BR" sz="1600" baseline="-25000" dirty="0">
              <a:solidFill>
                <a:schemeClr val="tx1"/>
              </a:solidFill>
            </a:endParaRPr>
          </a:p>
        </p:txBody>
      </p:sp>
      <p:sp>
        <p:nvSpPr>
          <p:cNvPr id="39" name="Retângulo 38"/>
          <p:cNvSpPr/>
          <p:nvPr/>
        </p:nvSpPr>
        <p:spPr>
          <a:xfrm>
            <a:off x="2627784" y="4797152"/>
            <a:ext cx="360040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s</a:t>
            </a:r>
            <a:r>
              <a:rPr lang="pt-BR" sz="1600" baseline="-25000" dirty="0" smtClean="0">
                <a:solidFill>
                  <a:schemeClr val="tx1"/>
                </a:solidFill>
              </a:rPr>
              <a:t>4</a:t>
            </a:r>
            <a:endParaRPr lang="pt-BR" sz="1600" baseline="-25000" dirty="0">
              <a:solidFill>
                <a:schemeClr val="tx1"/>
              </a:solidFill>
            </a:endParaRPr>
          </a:p>
        </p:txBody>
      </p:sp>
      <p:sp>
        <p:nvSpPr>
          <p:cNvPr id="40" name="Retângulo 39"/>
          <p:cNvSpPr/>
          <p:nvPr/>
        </p:nvSpPr>
        <p:spPr>
          <a:xfrm>
            <a:off x="2987824" y="4797152"/>
            <a:ext cx="360040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s</a:t>
            </a:r>
            <a:r>
              <a:rPr lang="pt-BR" sz="1600" baseline="-25000" dirty="0" smtClean="0">
                <a:solidFill>
                  <a:schemeClr val="tx1"/>
                </a:solidFill>
              </a:rPr>
              <a:t>3</a:t>
            </a:r>
            <a:endParaRPr lang="pt-BR" sz="1600" baseline="-25000" dirty="0">
              <a:solidFill>
                <a:schemeClr val="tx1"/>
              </a:solidFill>
            </a:endParaRPr>
          </a:p>
        </p:txBody>
      </p:sp>
      <p:sp>
        <p:nvSpPr>
          <p:cNvPr id="41" name="Retângulo 40"/>
          <p:cNvSpPr/>
          <p:nvPr/>
        </p:nvSpPr>
        <p:spPr>
          <a:xfrm>
            <a:off x="3347864" y="4797152"/>
            <a:ext cx="360040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s</a:t>
            </a:r>
            <a:r>
              <a:rPr lang="pt-BR" sz="1600" baseline="-25000" dirty="0" smtClean="0">
                <a:solidFill>
                  <a:schemeClr val="tx1"/>
                </a:solidFill>
              </a:rPr>
              <a:t>2</a:t>
            </a:r>
            <a:endParaRPr lang="pt-BR" sz="1600" baseline="-25000" dirty="0">
              <a:solidFill>
                <a:schemeClr val="tx1"/>
              </a:solidFill>
            </a:endParaRPr>
          </a:p>
        </p:txBody>
      </p:sp>
      <p:sp>
        <p:nvSpPr>
          <p:cNvPr id="42" name="Retângulo 41"/>
          <p:cNvSpPr/>
          <p:nvPr/>
        </p:nvSpPr>
        <p:spPr>
          <a:xfrm>
            <a:off x="3707904" y="4797152"/>
            <a:ext cx="360040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s</a:t>
            </a:r>
            <a:r>
              <a:rPr lang="pt-BR" sz="1600" baseline="-25000" dirty="0" smtClean="0">
                <a:solidFill>
                  <a:schemeClr val="tx1"/>
                </a:solidFill>
              </a:rPr>
              <a:t>1</a:t>
            </a:r>
            <a:endParaRPr lang="pt-BR" sz="1600" baseline="-25000" dirty="0">
              <a:solidFill>
                <a:schemeClr val="tx1"/>
              </a:solidFill>
            </a:endParaRPr>
          </a:p>
        </p:txBody>
      </p:sp>
      <p:sp>
        <p:nvSpPr>
          <p:cNvPr id="43" name="Retângulo 42"/>
          <p:cNvSpPr/>
          <p:nvPr/>
        </p:nvSpPr>
        <p:spPr>
          <a:xfrm>
            <a:off x="4067944" y="4797152"/>
            <a:ext cx="360040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s</a:t>
            </a:r>
            <a:r>
              <a:rPr lang="pt-BR" sz="1600" baseline="-25000" dirty="0" smtClean="0">
                <a:solidFill>
                  <a:schemeClr val="tx1"/>
                </a:solidFill>
              </a:rPr>
              <a:t>0</a:t>
            </a:r>
            <a:endParaRPr lang="pt-BR" sz="1600" baseline="-25000" dirty="0">
              <a:solidFill>
                <a:schemeClr val="tx1"/>
              </a:solidFill>
            </a:endParaRPr>
          </a:p>
        </p:txBody>
      </p:sp>
      <p:sp>
        <p:nvSpPr>
          <p:cNvPr id="52" name="Retângulo 51"/>
          <p:cNvSpPr/>
          <p:nvPr/>
        </p:nvSpPr>
        <p:spPr>
          <a:xfrm>
            <a:off x="5652120" y="3284984"/>
            <a:ext cx="360040" cy="36004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600" baseline="-25000" dirty="0">
              <a:solidFill>
                <a:schemeClr val="tx1"/>
              </a:solidFill>
            </a:endParaRPr>
          </a:p>
        </p:txBody>
      </p:sp>
      <p:sp>
        <p:nvSpPr>
          <p:cNvPr id="53" name="Retângulo 52"/>
          <p:cNvSpPr/>
          <p:nvPr/>
        </p:nvSpPr>
        <p:spPr>
          <a:xfrm>
            <a:off x="6012160" y="3284984"/>
            <a:ext cx="360040" cy="36004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</a:t>
            </a:r>
            <a:endParaRPr lang="pt-BR" sz="1600" baseline="-25000" dirty="0">
              <a:solidFill>
                <a:schemeClr val="tx1"/>
              </a:solidFill>
            </a:endParaRPr>
          </a:p>
        </p:txBody>
      </p:sp>
      <p:sp>
        <p:nvSpPr>
          <p:cNvPr id="54" name="Retângulo 53"/>
          <p:cNvSpPr/>
          <p:nvPr/>
        </p:nvSpPr>
        <p:spPr>
          <a:xfrm>
            <a:off x="6372200" y="3284984"/>
            <a:ext cx="360040" cy="36004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</a:t>
            </a:r>
            <a:endParaRPr lang="pt-BR" sz="1600" baseline="-25000" dirty="0">
              <a:solidFill>
                <a:schemeClr val="tx1"/>
              </a:solidFill>
            </a:endParaRPr>
          </a:p>
        </p:txBody>
      </p:sp>
      <p:sp>
        <p:nvSpPr>
          <p:cNvPr id="55" name="Retângulo 54"/>
          <p:cNvSpPr/>
          <p:nvPr/>
        </p:nvSpPr>
        <p:spPr>
          <a:xfrm>
            <a:off x="6732240" y="3284984"/>
            <a:ext cx="360040" cy="36004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</a:t>
            </a:r>
            <a:endParaRPr lang="pt-BR" sz="1600" baseline="-25000" dirty="0">
              <a:solidFill>
                <a:schemeClr val="tx1"/>
              </a:solidFill>
            </a:endParaRPr>
          </a:p>
        </p:txBody>
      </p:sp>
      <p:sp>
        <p:nvSpPr>
          <p:cNvPr id="56" name="Retângulo 55"/>
          <p:cNvSpPr/>
          <p:nvPr/>
        </p:nvSpPr>
        <p:spPr>
          <a:xfrm>
            <a:off x="7092280" y="3284984"/>
            <a:ext cx="360040" cy="36004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</a:t>
            </a:r>
            <a:endParaRPr lang="pt-BR" sz="1600" baseline="-25000" dirty="0">
              <a:solidFill>
                <a:schemeClr val="tx1"/>
              </a:solidFill>
            </a:endParaRPr>
          </a:p>
        </p:txBody>
      </p:sp>
      <p:sp>
        <p:nvSpPr>
          <p:cNvPr id="57" name="Retângulo 56"/>
          <p:cNvSpPr/>
          <p:nvPr/>
        </p:nvSpPr>
        <p:spPr>
          <a:xfrm>
            <a:off x="7452320" y="3284984"/>
            <a:ext cx="360040" cy="36004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</a:t>
            </a:r>
            <a:endParaRPr lang="pt-BR" sz="1600" baseline="-25000" dirty="0">
              <a:solidFill>
                <a:schemeClr val="tx1"/>
              </a:solidFill>
            </a:endParaRPr>
          </a:p>
        </p:txBody>
      </p:sp>
      <p:sp>
        <p:nvSpPr>
          <p:cNvPr id="58" name="Retângulo 57"/>
          <p:cNvSpPr/>
          <p:nvPr/>
        </p:nvSpPr>
        <p:spPr>
          <a:xfrm>
            <a:off x="7812360" y="3284984"/>
            <a:ext cx="360040" cy="36004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</a:t>
            </a:r>
            <a:endParaRPr lang="pt-BR" sz="1600" baseline="-25000" dirty="0">
              <a:solidFill>
                <a:schemeClr val="tx1"/>
              </a:solidFill>
            </a:endParaRPr>
          </a:p>
        </p:txBody>
      </p:sp>
      <p:sp>
        <p:nvSpPr>
          <p:cNvPr id="59" name="Retângulo 58"/>
          <p:cNvSpPr/>
          <p:nvPr/>
        </p:nvSpPr>
        <p:spPr>
          <a:xfrm>
            <a:off x="5652120" y="3645024"/>
            <a:ext cx="360040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</a:t>
            </a:r>
            <a:endParaRPr lang="pt-BR" sz="1600" baseline="-25000" dirty="0">
              <a:solidFill>
                <a:schemeClr val="tx1"/>
              </a:solidFill>
            </a:endParaRPr>
          </a:p>
        </p:txBody>
      </p:sp>
      <p:sp>
        <p:nvSpPr>
          <p:cNvPr id="60" name="Retângulo 59"/>
          <p:cNvSpPr/>
          <p:nvPr/>
        </p:nvSpPr>
        <p:spPr>
          <a:xfrm>
            <a:off x="6012160" y="3645024"/>
            <a:ext cx="360040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0</a:t>
            </a:r>
            <a:endParaRPr lang="pt-BR" sz="1600" baseline="-25000" dirty="0">
              <a:solidFill>
                <a:schemeClr val="tx1"/>
              </a:solidFill>
            </a:endParaRPr>
          </a:p>
        </p:txBody>
      </p:sp>
      <p:sp>
        <p:nvSpPr>
          <p:cNvPr id="61" name="Retângulo 60"/>
          <p:cNvSpPr/>
          <p:nvPr/>
        </p:nvSpPr>
        <p:spPr>
          <a:xfrm>
            <a:off x="6372200" y="3645024"/>
            <a:ext cx="360040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</a:t>
            </a:r>
            <a:endParaRPr lang="pt-BR" sz="1600" baseline="-25000" dirty="0">
              <a:solidFill>
                <a:schemeClr val="tx1"/>
              </a:solidFill>
            </a:endParaRPr>
          </a:p>
        </p:txBody>
      </p:sp>
      <p:sp>
        <p:nvSpPr>
          <p:cNvPr id="62" name="Retângulo 61"/>
          <p:cNvSpPr/>
          <p:nvPr/>
        </p:nvSpPr>
        <p:spPr>
          <a:xfrm>
            <a:off x="6732240" y="3645024"/>
            <a:ext cx="360040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</a:t>
            </a:r>
            <a:endParaRPr lang="pt-BR" sz="1600" baseline="-25000" dirty="0">
              <a:solidFill>
                <a:schemeClr val="tx1"/>
              </a:solidFill>
            </a:endParaRPr>
          </a:p>
        </p:txBody>
      </p:sp>
      <p:sp>
        <p:nvSpPr>
          <p:cNvPr id="63" name="Retângulo 62"/>
          <p:cNvSpPr/>
          <p:nvPr/>
        </p:nvSpPr>
        <p:spPr>
          <a:xfrm>
            <a:off x="7092280" y="3645024"/>
            <a:ext cx="360040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0</a:t>
            </a:r>
            <a:endParaRPr lang="pt-BR" sz="1600" baseline="-25000" dirty="0">
              <a:solidFill>
                <a:schemeClr val="tx1"/>
              </a:solidFill>
            </a:endParaRPr>
          </a:p>
        </p:txBody>
      </p:sp>
      <p:sp>
        <p:nvSpPr>
          <p:cNvPr id="64" name="Retângulo 63"/>
          <p:cNvSpPr/>
          <p:nvPr/>
        </p:nvSpPr>
        <p:spPr>
          <a:xfrm>
            <a:off x="7452320" y="3645024"/>
            <a:ext cx="360040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0</a:t>
            </a:r>
            <a:endParaRPr lang="pt-BR" sz="1600" baseline="-25000" dirty="0">
              <a:solidFill>
                <a:schemeClr val="tx1"/>
              </a:solidFill>
            </a:endParaRPr>
          </a:p>
        </p:txBody>
      </p:sp>
      <p:sp>
        <p:nvSpPr>
          <p:cNvPr id="65" name="Retângulo 64"/>
          <p:cNvSpPr/>
          <p:nvPr/>
        </p:nvSpPr>
        <p:spPr>
          <a:xfrm>
            <a:off x="7812360" y="3645024"/>
            <a:ext cx="360040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0</a:t>
            </a:r>
            <a:endParaRPr lang="pt-BR" sz="1600" baseline="-25000" dirty="0">
              <a:solidFill>
                <a:schemeClr val="tx1"/>
              </a:solidFill>
            </a:endParaRPr>
          </a:p>
        </p:txBody>
      </p:sp>
      <p:sp>
        <p:nvSpPr>
          <p:cNvPr id="66" name="Retângulo 65"/>
          <p:cNvSpPr/>
          <p:nvPr/>
        </p:nvSpPr>
        <p:spPr>
          <a:xfrm>
            <a:off x="8172400" y="3645024"/>
            <a:ext cx="360040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</a:t>
            </a:r>
            <a:endParaRPr lang="pt-BR" sz="1600" baseline="-25000" dirty="0">
              <a:solidFill>
                <a:schemeClr val="tx1"/>
              </a:solidFill>
            </a:endParaRPr>
          </a:p>
        </p:txBody>
      </p:sp>
      <p:sp>
        <p:nvSpPr>
          <p:cNvPr id="67" name="Retângulo 66"/>
          <p:cNvSpPr/>
          <p:nvPr/>
        </p:nvSpPr>
        <p:spPr>
          <a:xfrm>
            <a:off x="5652120" y="4149080"/>
            <a:ext cx="360040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0</a:t>
            </a:r>
            <a:endParaRPr lang="pt-BR" sz="1600" baseline="-25000" dirty="0">
              <a:solidFill>
                <a:schemeClr val="tx1"/>
              </a:solidFill>
            </a:endParaRPr>
          </a:p>
        </p:txBody>
      </p:sp>
      <p:sp>
        <p:nvSpPr>
          <p:cNvPr id="68" name="Retângulo 67"/>
          <p:cNvSpPr/>
          <p:nvPr/>
        </p:nvSpPr>
        <p:spPr>
          <a:xfrm>
            <a:off x="6012160" y="4149080"/>
            <a:ext cx="360040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0</a:t>
            </a:r>
            <a:endParaRPr lang="pt-BR" sz="1600" baseline="-25000" dirty="0">
              <a:solidFill>
                <a:schemeClr val="tx1"/>
              </a:solidFill>
            </a:endParaRPr>
          </a:p>
        </p:txBody>
      </p:sp>
      <p:sp>
        <p:nvSpPr>
          <p:cNvPr id="69" name="Retângulo 68"/>
          <p:cNvSpPr/>
          <p:nvPr/>
        </p:nvSpPr>
        <p:spPr>
          <a:xfrm>
            <a:off x="6372200" y="4149080"/>
            <a:ext cx="360040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0</a:t>
            </a:r>
            <a:endParaRPr lang="pt-BR" sz="1600" baseline="-25000" dirty="0">
              <a:solidFill>
                <a:schemeClr val="tx1"/>
              </a:solidFill>
            </a:endParaRPr>
          </a:p>
        </p:txBody>
      </p:sp>
      <p:sp>
        <p:nvSpPr>
          <p:cNvPr id="70" name="Retângulo 69"/>
          <p:cNvSpPr/>
          <p:nvPr/>
        </p:nvSpPr>
        <p:spPr>
          <a:xfrm>
            <a:off x="6732240" y="4149080"/>
            <a:ext cx="360040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0</a:t>
            </a:r>
            <a:endParaRPr lang="pt-BR" sz="1600" baseline="-25000" dirty="0">
              <a:solidFill>
                <a:schemeClr val="tx1"/>
              </a:solidFill>
            </a:endParaRPr>
          </a:p>
        </p:txBody>
      </p:sp>
      <p:sp>
        <p:nvSpPr>
          <p:cNvPr id="71" name="Retângulo 70"/>
          <p:cNvSpPr/>
          <p:nvPr/>
        </p:nvSpPr>
        <p:spPr>
          <a:xfrm>
            <a:off x="7092280" y="4149080"/>
            <a:ext cx="360040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</a:t>
            </a:r>
            <a:endParaRPr lang="pt-BR" sz="1600" baseline="-25000" dirty="0">
              <a:solidFill>
                <a:schemeClr val="tx1"/>
              </a:solidFill>
            </a:endParaRPr>
          </a:p>
        </p:txBody>
      </p:sp>
      <p:sp>
        <p:nvSpPr>
          <p:cNvPr id="72" name="Retângulo 71"/>
          <p:cNvSpPr/>
          <p:nvPr/>
        </p:nvSpPr>
        <p:spPr>
          <a:xfrm>
            <a:off x="7452320" y="4149080"/>
            <a:ext cx="360040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</a:t>
            </a:r>
            <a:endParaRPr lang="pt-BR" sz="1600" baseline="-25000" dirty="0">
              <a:solidFill>
                <a:schemeClr val="tx1"/>
              </a:solidFill>
            </a:endParaRPr>
          </a:p>
        </p:txBody>
      </p:sp>
      <p:sp>
        <p:nvSpPr>
          <p:cNvPr id="73" name="Retângulo 72"/>
          <p:cNvSpPr/>
          <p:nvPr/>
        </p:nvSpPr>
        <p:spPr>
          <a:xfrm>
            <a:off x="7812360" y="4149080"/>
            <a:ext cx="360040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</a:t>
            </a:r>
            <a:endParaRPr lang="pt-BR" sz="1600" baseline="-25000" dirty="0">
              <a:solidFill>
                <a:schemeClr val="tx1"/>
              </a:solidFill>
            </a:endParaRPr>
          </a:p>
        </p:txBody>
      </p:sp>
      <p:sp>
        <p:nvSpPr>
          <p:cNvPr id="74" name="Retângulo 73"/>
          <p:cNvSpPr/>
          <p:nvPr/>
        </p:nvSpPr>
        <p:spPr>
          <a:xfrm>
            <a:off x="8172400" y="4149080"/>
            <a:ext cx="360040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</a:t>
            </a:r>
            <a:endParaRPr lang="pt-BR" sz="1600" baseline="-25000" dirty="0">
              <a:solidFill>
                <a:schemeClr val="tx1"/>
              </a:solidFill>
            </a:endParaRPr>
          </a:p>
        </p:txBody>
      </p:sp>
      <p:cxnSp>
        <p:nvCxnSpPr>
          <p:cNvPr id="75" name="Conector reto 74"/>
          <p:cNvCxnSpPr/>
          <p:nvPr/>
        </p:nvCxnSpPr>
        <p:spPr>
          <a:xfrm>
            <a:off x="5436096" y="4653136"/>
            <a:ext cx="331236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CaixaDeTexto 75"/>
          <p:cNvSpPr txBox="1"/>
          <p:nvPr/>
        </p:nvSpPr>
        <p:spPr>
          <a:xfrm>
            <a:off x="5076056" y="4365104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+</a:t>
            </a:r>
            <a:endParaRPr lang="pt-BR" sz="2800" b="1" dirty="0"/>
          </a:p>
        </p:txBody>
      </p:sp>
      <p:sp>
        <p:nvSpPr>
          <p:cNvPr id="77" name="Retângulo 76"/>
          <p:cNvSpPr/>
          <p:nvPr/>
        </p:nvSpPr>
        <p:spPr>
          <a:xfrm>
            <a:off x="5652120" y="4797152"/>
            <a:ext cx="360040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78" name="Retângulo 77"/>
          <p:cNvSpPr/>
          <p:nvPr/>
        </p:nvSpPr>
        <p:spPr>
          <a:xfrm>
            <a:off x="6012160" y="4797152"/>
            <a:ext cx="360040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</a:t>
            </a:r>
            <a:endParaRPr lang="pt-BR" sz="1600" baseline="-25000" dirty="0">
              <a:solidFill>
                <a:schemeClr val="tx1"/>
              </a:solidFill>
            </a:endParaRPr>
          </a:p>
        </p:txBody>
      </p:sp>
      <p:sp>
        <p:nvSpPr>
          <p:cNvPr id="79" name="Retângulo 78"/>
          <p:cNvSpPr/>
          <p:nvPr/>
        </p:nvSpPr>
        <p:spPr>
          <a:xfrm>
            <a:off x="6372200" y="4797152"/>
            <a:ext cx="360040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0</a:t>
            </a:r>
            <a:endParaRPr lang="pt-BR" sz="1600" baseline="-25000" dirty="0">
              <a:solidFill>
                <a:schemeClr val="tx1"/>
              </a:solidFill>
            </a:endParaRPr>
          </a:p>
        </p:txBody>
      </p:sp>
      <p:sp>
        <p:nvSpPr>
          <p:cNvPr id="80" name="Retângulo 79"/>
          <p:cNvSpPr/>
          <p:nvPr/>
        </p:nvSpPr>
        <p:spPr>
          <a:xfrm>
            <a:off x="6732240" y="4797152"/>
            <a:ext cx="360040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0</a:t>
            </a:r>
            <a:endParaRPr lang="pt-BR" sz="1600" baseline="-25000" dirty="0">
              <a:solidFill>
                <a:schemeClr val="tx1"/>
              </a:solidFill>
            </a:endParaRPr>
          </a:p>
        </p:txBody>
      </p:sp>
      <p:sp>
        <p:nvSpPr>
          <p:cNvPr id="81" name="Retângulo 80"/>
          <p:cNvSpPr/>
          <p:nvPr/>
        </p:nvSpPr>
        <p:spPr>
          <a:xfrm>
            <a:off x="7092280" y="4797152"/>
            <a:ext cx="360040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0</a:t>
            </a:r>
            <a:endParaRPr lang="pt-BR" sz="1600" baseline="-25000" dirty="0">
              <a:solidFill>
                <a:schemeClr val="tx1"/>
              </a:solidFill>
            </a:endParaRPr>
          </a:p>
        </p:txBody>
      </p:sp>
      <p:sp>
        <p:nvSpPr>
          <p:cNvPr id="82" name="Retângulo 81"/>
          <p:cNvSpPr/>
          <p:nvPr/>
        </p:nvSpPr>
        <p:spPr>
          <a:xfrm>
            <a:off x="7452320" y="4797152"/>
            <a:ext cx="360040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0</a:t>
            </a:r>
            <a:endParaRPr lang="pt-BR" sz="1600" baseline="-25000" dirty="0">
              <a:solidFill>
                <a:schemeClr val="tx1"/>
              </a:solidFill>
            </a:endParaRPr>
          </a:p>
        </p:txBody>
      </p:sp>
      <p:sp>
        <p:nvSpPr>
          <p:cNvPr id="83" name="Retângulo 82"/>
          <p:cNvSpPr/>
          <p:nvPr/>
        </p:nvSpPr>
        <p:spPr>
          <a:xfrm>
            <a:off x="7812360" y="4797152"/>
            <a:ext cx="360040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0</a:t>
            </a:r>
            <a:endParaRPr lang="pt-BR" sz="1600" baseline="-25000" dirty="0">
              <a:solidFill>
                <a:schemeClr val="tx1"/>
              </a:solidFill>
            </a:endParaRPr>
          </a:p>
        </p:txBody>
      </p:sp>
      <p:sp>
        <p:nvSpPr>
          <p:cNvPr id="84" name="Retângulo 83"/>
          <p:cNvSpPr/>
          <p:nvPr/>
        </p:nvSpPr>
        <p:spPr>
          <a:xfrm>
            <a:off x="8172400" y="4797152"/>
            <a:ext cx="360040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0</a:t>
            </a:r>
            <a:endParaRPr lang="pt-BR" sz="1600" baseline="-25000" dirty="0">
              <a:solidFill>
                <a:schemeClr val="tx1"/>
              </a:solidFill>
            </a:endParaRPr>
          </a:p>
        </p:txBody>
      </p:sp>
      <p:sp>
        <p:nvSpPr>
          <p:cNvPr id="85" name="Retângulo 84"/>
          <p:cNvSpPr/>
          <p:nvPr/>
        </p:nvSpPr>
        <p:spPr>
          <a:xfrm>
            <a:off x="1187624" y="3284984"/>
            <a:ext cx="360040" cy="36004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aseline="-25000" dirty="0" err="1" smtClean="0">
                <a:solidFill>
                  <a:schemeClr val="tx1"/>
                </a:solidFill>
              </a:rPr>
              <a:t>ov</a:t>
            </a:r>
            <a:endParaRPr lang="pt-BR" sz="1600" baseline="-25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6" grpId="0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Meio Somador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idx="13"/>
          </p:nvPr>
        </p:nvGraphicFramePr>
        <p:xfrm>
          <a:off x="1115616" y="2348880"/>
          <a:ext cx="2016228" cy="1854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04056"/>
                <a:gridCol w="504057"/>
                <a:gridCol w="360042"/>
                <a:gridCol w="64807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baseline="0" dirty="0" smtClean="0"/>
                        <a:t>a</a:t>
                      </a:r>
                      <a:r>
                        <a:rPr lang="pt-BR" b="1" baseline="-25000" dirty="0" smtClean="0"/>
                        <a:t>0</a:t>
                      </a:r>
                      <a:endParaRPr lang="pt-BR" b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b</a:t>
                      </a:r>
                      <a:r>
                        <a:rPr lang="pt-BR" b="1" baseline="-25000" dirty="0" smtClean="0"/>
                        <a:t>0</a:t>
                      </a:r>
                      <a:endParaRPr lang="pt-BR" b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s</a:t>
                      </a:r>
                      <a:r>
                        <a:rPr lang="pt-BR" b="1" baseline="-25000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c</a:t>
                      </a:r>
                      <a:r>
                        <a:rPr lang="pt-BR" b="1" baseline="-25000" dirty="0" smtClean="0"/>
                        <a:t>OUT</a:t>
                      </a:r>
                      <a:endParaRPr lang="pt-BR" b="1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5</a:t>
            </a:fld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3727688" y="2348880"/>
            <a:ext cx="1893467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pt-BR" sz="2800" b="1" dirty="0" smtClean="0"/>
              <a:t>s</a:t>
            </a:r>
            <a:r>
              <a:rPr lang="pt-BR" sz="2800" b="1" baseline="-25000" dirty="0" smtClean="0"/>
              <a:t>0</a:t>
            </a:r>
            <a:r>
              <a:rPr lang="pt-BR" sz="2800" b="1" dirty="0" smtClean="0"/>
              <a:t> = a</a:t>
            </a:r>
            <a:r>
              <a:rPr lang="pt-BR" sz="2800" b="1" baseline="-25000" dirty="0" smtClean="0"/>
              <a:t>0 </a:t>
            </a:r>
            <a:r>
              <a:rPr lang="pt-BR" sz="2800" b="1" dirty="0" smtClean="0"/>
              <a:t>⊕ b</a:t>
            </a:r>
            <a:r>
              <a:rPr lang="pt-BR" sz="2800" b="1" baseline="-25000" dirty="0" smtClean="0"/>
              <a:t>0</a:t>
            </a:r>
            <a:endParaRPr lang="pt-BR" sz="2800" b="1" baseline="-250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3750130" y="2924945"/>
            <a:ext cx="211788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c</a:t>
            </a:r>
            <a:r>
              <a:rPr lang="pt-BR" sz="2800" b="1" baseline="-25000" dirty="0" smtClean="0"/>
              <a:t>OUT</a:t>
            </a:r>
            <a:r>
              <a:rPr lang="pt-BR" sz="2800" b="1" dirty="0" smtClean="0"/>
              <a:t> = a</a:t>
            </a:r>
            <a:r>
              <a:rPr lang="pt-BR" sz="2800" b="1" baseline="-25000" dirty="0" smtClean="0"/>
              <a:t>0 </a:t>
            </a:r>
            <a:r>
              <a:rPr lang="pt-BR" sz="2800" b="1" dirty="0" smtClean="0"/>
              <a:t>⋅ b</a:t>
            </a:r>
            <a:r>
              <a:rPr lang="pt-BR" sz="2800" b="1" baseline="-25000" dirty="0" smtClean="0"/>
              <a:t>0</a:t>
            </a:r>
            <a:endParaRPr lang="pt-BR" sz="2800" b="1" dirty="0"/>
          </a:p>
        </p:txBody>
      </p:sp>
      <p:sp>
        <p:nvSpPr>
          <p:cNvPr id="18" name="Fluxograma: Atraso 17"/>
          <p:cNvSpPr/>
          <p:nvPr/>
        </p:nvSpPr>
        <p:spPr>
          <a:xfrm>
            <a:off x="7092280" y="3645024"/>
            <a:ext cx="432048" cy="540640"/>
          </a:xfrm>
          <a:prstGeom prst="flowChartDelay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>
                <a:solidFill>
                  <a:sysClr val="windowText" lastClr="000000"/>
                </a:solidFill>
              </a:ln>
            </a:endParaRPr>
          </a:p>
        </p:txBody>
      </p:sp>
      <p:cxnSp>
        <p:nvCxnSpPr>
          <p:cNvPr id="19" name="Conector reto 18"/>
          <p:cNvCxnSpPr/>
          <p:nvPr/>
        </p:nvCxnSpPr>
        <p:spPr>
          <a:xfrm>
            <a:off x="6660232" y="3789040"/>
            <a:ext cx="43204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to 19"/>
          <p:cNvCxnSpPr/>
          <p:nvPr/>
        </p:nvCxnSpPr>
        <p:spPr>
          <a:xfrm>
            <a:off x="6660232" y="4077072"/>
            <a:ext cx="44055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to 23"/>
          <p:cNvCxnSpPr/>
          <p:nvPr/>
        </p:nvCxnSpPr>
        <p:spPr>
          <a:xfrm>
            <a:off x="7524328" y="3933056"/>
            <a:ext cx="621928" cy="7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tângulo 28"/>
          <p:cNvSpPr/>
          <p:nvPr/>
        </p:nvSpPr>
        <p:spPr>
          <a:xfrm>
            <a:off x="6319948" y="2492896"/>
            <a:ext cx="4122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/>
              <a:t>a</a:t>
            </a:r>
            <a:r>
              <a:rPr lang="pt-BR" b="1" baseline="-25000" dirty="0" smtClean="0"/>
              <a:t>0 </a:t>
            </a:r>
            <a:endParaRPr lang="pt-BR" dirty="0"/>
          </a:p>
        </p:txBody>
      </p:sp>
      <p:sp>
        <p:nvSpPr>
          <p:cNvPr id="30" name="Retângulo 29"/>
          <p:cNvSpPr/>
          <p:nvPr/>
        </p:nvSpPr>
        <p:spPr>
          <a:xfrm>
            <a:off x="6339184" y="2780928"/>
            <a:ext cx="3930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b="1" dirty="0" smtClean="0"/>
              <a:t>b</a:t>
            </a:r>
            <a:r>
              <a:rPr lang="pt-BR" b="1" baseline="-25000" dirty="0" smtClean="0"/>
              <a:t>0</a:t>
            </a:r>
            <a:endParaRPr lang="pt-BR" b="1" baseline="-25000" dirty="0"/>
          </a:p>
        </p:txBody>
      </p:sp>
      <p:sp>
        <p:nvSpPr>
          <p:cNvPr id="31" name="Arco 30"/>
          <p:cNvSpPr/>
          <p:nvPr/>
        </p:nvSpPr>
        <p:spPr>
          <a:xfrm rot="2214787">
            <a:off x="6300192" y="2564904"/>
            <a:ext cx="720080" cy="864096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0" name="Conector reto 9"/>
          <p:cNvCxnSpPr/>
          <p:nvPr/>
        </p:nvCxnSpPr>
        <p:spPr>
          <a:xfrm>
            <a:off x="6643120" y="2766548"/>
            <a:ext cx="3600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>
            <a:off x="6643120" y="3102778"/>
            <a:ext cx="36854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Lua 16"/>
          <p:cNvSpPr/>
          <p:nvPr/>
        </p:nvSpPr>
        <p:spPr>
          <a:xfrm flipH="1">
            <a:off x="7048977" y="2622532"/>
            <a:ext cx="576064" cy="626368"/>
          </a:xfrm>
          <a:prstGeom prst="moon">
            <a:avLst>
              <a:gd name="adj" fmla="val 71510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35" name="Retângulo 34"/>
          <p:cNvSpPr/>
          <p:nvPr/>
        </p:nvSpPr>
        <p:spPr>
          <a:xfrm>
            <a:off x="8028384" y="2636912"/>
            <a:ext cx="407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/>
              <a:t>s</a:t>
            </a:r>
            <a:r>
              <a:rPr lang="pt-BR" b="1" baseline="-25000" dirty="0" smtClean="0"/>
              <a:t>0</a:t>
            </a:r>
            <a:r>
              <a:rPr lang="pt-BR" b="1" dirty="0" smtClean="0"/>
              <a:t> </a:t>
            </a:r>
            <a:endParaRPr lang="pt-BR" dirty="0"/>
          </a:p>
        </p:txBody>
      </p:sp>
      <p:sp>
        <p:nvSpPr>
          <p:cNvPr id="36" name="Retângulo 35"/>
          <p:cNvSpPr/>
          <p:nvPr/>
        </p:nvSpPr>
        <p:spPr>
          <a:xfrm>
            <a:off x="6319948" y="3563724"/>
            <a:ext cx="4122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/>
              <a:t>a</a:t>
            </a:r>
            <a:r>
              <a:rPr lang="pt-BR" b="1" baseline="-25000" dirty="0" smtClean="0"/>
              <a:t>0 </a:t>
            </a:r>
            <a:endParaRPr lang="pt-BR" dirty="0"/>
          </a:p>
        </p:txBody>
      </p:sp>
      <p:sp>
        <p:nvSpPr>
          <p:cNvPr id="37" name="Retângulo 36"/>
          <p:cNvSpPr/>
          <p:nvPr/>
        </p:nvSpPr>
        <p:spPr>
          <a:xfrm>
            <a:off x="6339184" y="3851756"/>
            <a:ext cx="3930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b="1" dirty="0" smtClean="0"/>
              <a:t>b</a:t>
            </a:r>
            <a:r>
              <a:rPr lang="pt-BR" b="1" baseline="-25000" dirty="0" smtClean="0"/>
              <a:t>0</a:t>
            </a:r>
            <a:endParaRPr lang="pt-BR" b="1" baseline="-25000" dirty="0"/>
          </a:p>
        </p:txBody>
      </p:sp>
      <p:sp>
        <p:nvSpPr>
          <p:cNvPr id="38" name="Retângulo 37"/>
          <p:cNvSpPr/>
          <p:nvPr/>
        </p:nvSpPr>
        <p:spPr>
          <a:xfrm>
            <a:off x="8100392" y="3645024"/>
            <a:ext cx="5629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/>
              <a:t>c</a:t>
            </a:r>
            <a:r>
              <a:rPr lang="pt-BR" b="1" baseline="-25000" dirty="0" smtClean="0"/>
              <a:t>OUT</a:t>
            </a:r>
            <a:endParaRPr lang="pt-BR" dirty="0"/>
          </a:p>
        </p:txBody>
      </p:sp>
      <p:sp>
        <p:nvSpPr>
          <p:cNvPr id="39" name="Retângulo 38"/>
          <p:cNvSpPr/>
          <p:nvPr/>
        </p:nvSpPr>
        <p:spPr>
          <a:xfrm>
            <a:off x="6804248" y="2276872"/>
            <a:ext cx="1080120" cy="201622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42" name="Conector reto 41"/>
          <p:cNvCxnSpPr/>
          <p:nvPr/>
        </p:nvCxnSpPr>
        <p:spPr>
          <a:xfrm>
            <a:off x="7622527" y="2932087"/>
            <a:ext cx="47786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ector reto 50"/>
          <p:cNvCxnSpPr/>
          <p:nvPr/>
        </p:nvCxnSpPr>
        <p:spPr>
          <a:xfrm>
            <a:off x="7524328" y="3933056"/>
            <a:ext cx="57606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8" grpId="0" animBg="1"/>
      <p:bldP spid="29" grpId="0"/>
      <p:bldP spid="30" grpId="0"/>
      <p:bldP spid="31" grpId="0" animBg="1"/>
      <p:bldP spid="17" grpId="0" animBg="1"/>
      <p:bldP spid="35" grpId="0"/>
      <p:bldP spid="36" grpId="0"/>
      <p:bldP spid="37" grpId="0"/>
      <p:bldP spid="38" grpId="0"/>
      <p:bldP spid="3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Somador Completo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Somador para os demais bits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idx="13"/>
          </p:nvPr>
        </p:nvGraphicFramePr>
        <p:xfrm>
          <a:off x="1115616" y="2348880"/>
          <a:ext cx="2736304" cy="33375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17678"/>
                <a:gridCol w="517679"/>
                <a:gridCol w="369771"/>
                <a:gridCol w="665588"/>
                <a:gridCol w="66558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baseline="0" dirty="0" err="1" smtClean="0"/>
                        <a:t>a</a:t>
                      </a:r>
                      <a:r>
                        <a:rPr lang="pt-BR" b="1" baseline="-25000" dirty="0" err="1" smtClean="0"/>
                        <a:t>n</a:t>
                      </a:r>
                      <a:endParaRPr lang="pt-BR" b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err="1" smtClean="0"/>
                        <a:t>b</a:t>
                      </a:r>
                      <a:r>
                        <a:rPr lang="pt-BR" b="1" baseline="-25000" dirty="0" err="1" smtClean="0"/>
                        <a:t>n</a:t>
                      </a:r>
                      <a:endParaRPr lang="pt-BR" b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err="1" smtClean="0"/>
                        <a:t>c</a:t>
                      </a:r>
                      <a:r>
                        <a:rPr lang="pt-BR" b="1" baseline="-25000" dirty="0" err="1" smtClean="0"/>
                        <a:t>n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baseline="0" dirty="0" smtClean="0"/>
                        <a:t>s</a:t>
                      </a:r>
                      <a:r>
                        <a:rPr lang="pt-BR" b="1" baseline="-25000" dirty="0" smtClean="0"/>
                        <a:t>n</a:t>
                      </a:r>
                      <a:endParaRPr lang="pt-BR" b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c</a:t>
                      </a:r>
                      <a:r>
                        <a:rPr lang="pt-BR" b="1" baseline="-25000" dirty="0" smtClean="0"/>
                        <a:t>OUT</a:t>
                      </a:r>
                      <a:endParaRPr lang="pt-BR" b="1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6</a:t>
            </a:fld>
            <a:endParaRPr lang="pt-BR" dirty="0"/>
          </a:p>
        </p:txBody>
      </p:sp>
      <p:sp>
        <p:nvSpPr>
          <p:cNvPr id="26" name="Retângulo de cantos arredondados 25"/>
          <p:cNvSpPr/>
          <p:nvPr/>
        </p:nvSpPr>
        <p:spPr>
          <a:xfrm>
            <a:off x="1187624" y="3140968"/>
            <a:ext cx="2592288" cy="288032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Retângulo de cantos arredondados 26"/>
          <p:cNvSpPr/>
          <p:nvPr/>
        </p:nvSpPr>
        <p:spPr>
          <a:xfrm>
            <a:off x="1187624" y="3501008"/>
            <a:ext cx="2592288" cy="288032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Retângulo de cantos arredondados 27"/>
          <p:cNvSpPr/>
          <p:nvPr/>
        </p:nvSpPr>
        <p:spPr>
          <a:xfrm>
            <a:off x="1187624" y="4240140"/>
            <a:ext cx="2592288" cy="288032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Retângulo de cantos arredondados 31"/>
          <p:cNvSpPr/>
          <p:nvPr/>
        </p:nvSpPr>
        <p:spPr>
          <a:xfrm>
            <a:off x="1187624" y="5354164"/>
            <a:ext cx="2592288" cy="288032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CaixaDeTexto 33"/>
          <p:cNvSpPr txBox="1"/>
          <p:nvPr/>
        </p:nvSpPr>
        <p:spPr>
          <a:xfrm>
            <a:off x="3936628" y="3338989"/>
            <a:ext cx="4952904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800" b="1" dirty="0" err="1" smtClean="0"/>
              <a:t>s</a:t>
            </a:r>
            <a:r>
              <a:rPr lang="pt-BR" sz="2800" b="1" baseline="-25000" dirty="0" err="1" smtClean="0"/>
              <a:t>n</a:t>
            </a:r>
            <a:r>
              <a:rPr lang="pt-BR" sz="2800" b="1" dirty="0" smtClean="0"/>
              <a:t> =	 </a:t>
            </a:r>
            <a:r>
              <a:rPr lang="pt-BR" sz="2800" b="1" dirty="0" err="1" smtClean="0"/>
              <a:t>ā</a:t>
            </a:r>
            <a:r>
              <a:rPr lang="pt-BR" sz="2800" b="1" baseline="-25000" dirty="0" smtClean="0"/>
              <a:t>n</a:t>
            </a:r>
            <a:r>
              <a:rPr lang="pt-BR" sz="2800" b="1" dirty="0" smtClean="0"/>
              <a:t>⋅[(b̄</a:t>
            </a:r>
            <a:r>
              <a:rPr lang="pt-BR" sz="2800" b="1" baseline="-25000" dirty="0" smtClean="0"/>
              <a:t>n</a:t>
            </a:r>
            <a:r>
              <a:rPr lang="pt-BR" sz="2800" b="1" dirty="0" err="1" smtClean="0"/>
              <a:t>⋅c</a:t>
            </a:r>
            <a:r>
              <a:rPr lang="pt-BR" sz="2800" b="1" baseline="-25000" dirty="0" smtClean="0"/>
              <a:t>n</a:t>
            </a:r>
            <a:r>
              <a:rPr lang="pt-BR" sz="2800" b="1" dirty="0" smtClean="0"/>
              <a:t>)+ (</a:t>
            </a:r>
            <a:r>
              <a:rPr lang="pt-BR" sz="2800" b="1" dirty="0" err="1" smtClean="0"/>
              <a:t>b</a:t>
            </a:r>
            <a:r>
              <a:rPr lang="pt-BR" sz="2800" b="1" baseline="-25000" dirty="0" err="1" smtClean="0"/>
              <a:t>n</a:t>
            </a:r>
            <a:r>
              <a:rPr lang="pt-BR" sz="2800" b="1" dirty="0" smtClean="0"/>
              <a:t>⋅c̄</a:t>
            </a:r>
            <a:r>
              <a:rPr lang="pt-BR" sz="2800" b="1" baseline="-25000" dirty="0" smtClean="0"/>
              <a:t>n</a:t>
            </a:r>
            <a:r>
              <a:rPr lang="pt-BR" sz="2800" b="1" dirty="0" smtClean="0"/>
              <a:t>)]+</a:t>
            </a:r>
          </a:p>
          <a:p>
            <a:r>
              <a:rPr lang="pt-BR" sz="2800" b="1" baseline="-25000" dirty="0" smtClean="0"/>
              <a:t>	</a:t>
            </a:r>
            <a:r>
              <a:rPr lang="pt-BR" sz="2800" b="1" dirty="0" smtClean="0"/>
              <a:t> </a:t>
            </a:r>
            <a:r>
              <a:rPr lang="pt-BR" sz="2800" b="1" dirty="0" err="1" smtClean="0"/>
              <a:t>a</a:t>
            </a:r>
            <a:r>
              <a:rPr lang="pt-BR" sz="2800" b="1" baseline="-25000" dirty="0" err="1" smtClean="0"/>
              <a:t>n</a:t>
            </a:r>
            <a:r>
              <a:rPr lang="pt-BR" sz="2800" b="1" dirty="0" smtClean="0"/>
              <a:t>⋅(b̄</a:t>
            </a:r>
            <a:r>
              <a:rPr lang="pt-BR" sz="2800" b="1" baseline="-25000" dirty="0" smtClean="0"/>
              <a:t>n</a:t>
            </a:r>
            <a:r>
              <a:rPr lang="pt-BR" sz="2800" b="1" dirty="0" smtClean="0"/>
              <a:t>⋅c̄</a:t>
            </a:r>
            <a:r>
              <a:rPr lang="pt-BR" sz="2800" b="1" baseline="-25000" dirty="0" smtClean="0"/>
              <a:t>n</a:t>
            </a:r>
            <a:r>
              <a:rPr lang="pt-BR" sz="2800" b="1" dirty="0" smtClean="0"/>
              <a:t>)+ (</a:t>
            </a:r>
            <a:r>
              <a:rPr lang="pt-BR" sz="2800" b="1" dirty="0" err="1" smtClean="0"/>
              <a:t>b</a:t>
            </a:r>
            <a:r>
              <a:rPr lang="pt-BR" sz="2800" b="1" baseline="-25000" dirty="0" err="1" smtClean="0"/>
              <a:t>n</a:t>
            </a:r>
            <a:r>
              <a:rPr lang="pt-BR" sz="2800" b="1" dirty="0" smtClean="0"/>
              <a:t>⋅</a:t>
            </a:r>
            <a:r>
              <a:rPr lang="pt-BR" sz="2800" b="1" dirty="0" err="1" smtClean="0"/>
              <a:t>c</a:t>
            </a:r>
            <a:r>
              <a:rPr lang="pt-BR" sz="2800" b="1" baseline="-25000" dirty="0" err="1" smtClean="0"/>
              <a:t>n</a:t>
            </a:r>
            <a:r>
              <a:rPr lang="pt-BR" sz="2800" b="1" dirty="0" smtClean="0"/>
              <a:t>)</a:t>
            </a:r>
            <a:endParaRPr lang="pt-BR" sz="2800" b="1" baseline="-25000" dirty="0"/>
          </a:p>
        </p:txBody>
      </p:sp>
      <p:sp>
        <p:nvSpPr>
          <p:cNvPr id="40" name="CaixaDeTexto 39"/>
          <p:cNvSpPr txBox="1"/>
          <p:nvPr/>
        </p:nvSpPr>
        <p:spPr>
          <a:xfrm>
            <a:off x="3936628" y="4293096"/>
            <a:ext cx="495290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800" b="1" dirty="0" err="1" smtClean="0"/>
              <a:t>s</a:t>
            </a:r>
            <a:r>
              <a:rPr lang="pt-BR" sz="2800" b="1" baseline="-25000" dirty="0" err="1" smtClean="0"/>
              <a:t>n</a:t>
            </a:r>
            <a:r>
              <a:rPr lang="pt-BR" sz="2800" b="1" dirty="0" smtClean="0"/>
              <a:t> =	 </a:t>
            </a:r>
            <a:r>
              <a:rPr lang="pt-BR" sz="2800" b="1" dirty="0" err="1" smtClean="0"/>
              <a:t>ā</a:t>
            </a:r>
            <a:r>
              <a:rPr lang="pt-BR" sz="2800" b="1" baseline="-25000" dirty="0" smtClean="0"/>
              <a:t>n</a:t>
            </a:r>
            <a:r>
              <a:rPr lang="pt-BR" sz="2800" b="1" dirty="0" smtClean="0"/>
              <a:t>⋅(</a:t>
            </a:r>
            <a:r>
              <a:rPr lang="pt-BR" sz="2800" b="1" dirty="0" err="1" smtClean="0"/>
              <a:t>b</a:t>
            </a:r>
            <a:r>
              <a:rPr lang="pt-BR" sz="2800" b="1" baseline="-25000" dirty="0" err="1" smtClean="0"/>
              <a:t>n</a:t>
            </a:r>
            <a:r>
              <a:rPr lang="pt-BR" sz="2800" b="1" dirty="0" smtClean="0"/>
              <a:t>⊕</a:t>
            </a:r>
            <a:r>
              <a:rPr lang="pt-BR" sz="2800" b="1" dirty="0" err="1" smtClean="0"/>
              <a:t>c</a:t>
            </a:r>
            <a:r>
              <a:rPr lang="pt-BR" sz="2800" b="1" baseline="-25000" dirty="0" err="1" smtClean="0"/>
              <a:t>n</a:t>
            </a:r>
            <a:r>
              <a:rPr lang="pt-BR" sz="2800" b="1" dirty="0" smtClean="0"/>
              <a:t>) + </a:t>
            </a:r>
            <a:r>
              <a:rPr lang="pt-BR" sz="2800" b="1" dirty="0" err="1" smtClean="0"/>
              <a:t>a</a:t>
            </a:r>
            <a:r>
              <a:rPr lang="pt-BR" sz="2800" b="1" baseline="-25000" dirty="0" err="1" smtClean="0"/>
              <a:t>n</a:t>
            </a:r>
            <a:r>
              <a:rPr lang="pt-BR" sz="2800" b="1" dirty="0" smtClean="0"/>
              <a:t>⋅(</a:t>
            </a:r>
            <a:r>
              <a:rPr lang="pt-BR" sz="2800" b="1" dirty="0" err="1" smtClean="0"/>
              <a:t>b</a:t>
            </a:r>
            <a:r>
              <a:rPr lang="pt-BR" sz="2800" b="1" baseline="-25000" dirty="0" err="1" smtClean="0"/>
              <a:t>n</a:t>
            </a:r>
            <a:r>
              <a:rPr lang="pt-BR" sz="2800" b="1" dirty="0" smtClean="0"/>
              <a:t>⊗</a:t>
            </a:r>
            <a:r>
              <a:rPr lang="pt-BR" sz="2800" b="1" dirty="0" err="1" smtClean="0"/>
              <a:t>c</a:t>
            </a:r>
            <a:r>
              <a:rPr lang="pt-BR" sz="2800" b="1" baseline="-25000" dirty="0" err="1" smtClean="0"/>
              <a:t>n</a:t>
            </a:r>
            <a:r>
              <a:rPr lang="pt-BR" sz="2800" b="1" dirty="0" smtClean="0"/>
              <a:t>)</a:t>
            </a:r>
            <a:endParaRPr lang="pt-BR" sz="2800" b="1" baseline="-25000" dirty="0"/>
          </a:p>
        </p:txBody>
      </p:sp>
      <p:sp>
        <p:nvSpPr>
          <p:cNvPr id="41" name="CaixaDeTexto 40"/>
          <p:cNvSpPr txBox="1"/>
          <p:nvPr/>
        </p:nvSpPr>
        <p:spPr>
          <a:xfrm>
            <a:off x="3936628" y="4777988"/>
            <a:ext cx="495290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800" b="1" dirty="0" err="1" smtClean="0"/>
              <a:t>s</a:t>
            </a:r>
            <a:r>
              <a:rPr lang="pt-BR" sz="2800" b="1" baseline="-25000" dirty="0" err="1" smtClean="0"/>
              <a:t>n</a:t>
            </a:r>
            <a:r>
              <a:rPr lang="pt-BR" sz="2800" b="1" dirty="0" smtClean="0"/>
              <a:t> =	 </a:t>
            </a:r>
            <a:r>
              <a:rPr lang="pt-BR" sz="2800" b="1" dirty="0" err="1" smtClean="0"/>
              <a:t>ā</a:t>
            </a:r>
            <a:r>
              <a:rPr lang="pt-BR" sz="2800" b="1" baseline="-25000" dirty="0" smtClean="0"/>
              <a:t>n</a:t>
            </a:r>
            <a:r>
              <a:rPr lang="pt-BR" sz="2800" b="1" dirty="0" smtClean="0"/>
              <a:t>⋅(</a:t>
            </a:r>
            <a:r>
              <a:rPr lang="pt-BR" sz="2800" b="1" dirty="0" err="1" smtClean="0"/>
              <a:t>b</a:t>
            </a:r>
            <a:r>
              <a:rPr lang="pt-BR" sz="2800" b="1" baseline="-25000" dirty="0" err="1" smtClean="0"/>
              <a:t>n</a:t>
            </a:r>
            <a:r>
              <a:rPr lang="pt-BR" sz="2800" b="1" dirty="0" smtClean="0"/>
              <a:t>⊕</a:t>
            </a:r>
            <a:r>
              <a:rPr lang="pt-BR" sz="2800" b="1" dirty="0" err="1" smtClean="0"/>
              <a:t>c</a:t>
            </a:r>
            <a:r>
              <a:rPr lang="pt-BR" sz="2800" b="1" baseline="-25000" dirty="0" err="1" smtClean="0"/>
              <a:t>n</a:t>
            </a:r>
            <a:r>
              <a:rPr lang="pt-BR" sz="2800" b="1" dirty="0" smtClean="0"/>
              <a:t>) + </a:t>
            </a:r>
            <a:r>
              <a:rPr lang="pt-BR" sz="2800" b="1" dirty="0" err="1" smtClean="0"/>
              <a:t>a</a:t>
            </a:r>
            <a:r>
              <a:rPr lang="pt-BR" sz="2800" b="1" baseline="-25000" dirty="0" err="1" smtClean="0"/>
              <a:t>n</a:t>
            </a:r>
            <a:r>
              <a:rPr lang="pt-BR" sz="2800" b="1" dirty="0" smtClean="0"/>
              <a:t>⋅(</a:t>
            </a:r>
            <a:r>
              <a:rPr lang="pt-BR" sz="2800" b="1" dirty="0" err="1" smtClean="0"/>
              <a:t>b</a:t>
            </a:r>
            <a:r>
              <a:rPr lang="pt-BR" sz="2800" b="1" baseline="-25000" dirty="0" err="1" smtClean="0"/>
              <a:t>n</a:t>
            </a:r>
            <a:r>
              <a:rPr lang="pt-BR" sz="2800" b="1" dirty="0" smtClean="0"/>
              <a:t>⊕</a:t>
            </a:r>
            <a:r>
              <a:rPr lang="pt-BR" sz="2800" b="1" dirty="0" err="1" smtClean="0"/>
              <a:t>c</a:t>
            </a:r>
            <a:r>
              <a:rPr lang="pt-BR" sz="2800" b="1" baseline="-25000" dirty="0" err="1" smtClean="0"/>
              <a:t>n</a:t>
            </a:r>
            <a:r>
              <a:rPr lang="pt-BR" sz="2800" b="1" dirty="0" smtClean="0"/>
              <a:t>)</a:t>
            </a:r>
            <a:endParaRPr lang="pt-BR" sz="2800" b="1" baseline="-25000" dirty="0"/>
          </a:p>
        </p:txBody>
      </p:sp>
      <p:cxnSp>
        <p:nvCxnSpPr>
          <p:cNvPr id="43" name="Conector reto 42"/>
          <p:cNvCxnSpPr/>
          <p:nvPr/>
        </p:nvCxnSpPr>
        <p:spPr>
          <a:xfrm>
            <a:off x="7524328" y="4869160"/>
            <a:ext cx="93610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CaixaDeTexto 45"/>
          <p:cNvSpPr txBox="1"/>
          <p:nvPr/>
        </p:nvSpPr>
        <p:spPr>
          <a:xfrm>
            <a:off x="3939576" y="5229200"/>
            <a:ext cx="495290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800" b="1" dirty="0" err="1" smtClean="0"/>
              <a:t>s</a:t>
            </a:r>
            <a:r>
              <a:rPr lang="pt-BR" sz="2800" b="1" baseline="-25000" dirty="0" err="1" smtClean="0"/>
              <a:t>n</a:t>
            </a:r>
            <a:r>
              <a:rPr lang="pt-BR" sz="2800" b="1" dirty="0" smtClean="0"/>
              <a:t> =	 </a:t>
            </a:r>
            <a:r>
              <a:rPr lang="pt-BR" sz="2800" b="1" dirty="0" err="1" smtClean="0"/>
              <a:t>a</a:t>
            </a:r>
            <a:r>
              <a:rPr lang="pt-BR" sz="2800" b="1" baseline="-25000" dirty="0" err="1" smtClean="0"/>
              <a:t>n</a:t>
            </a:r>
            <a:r>
              <a:rPr lang="pt-BR" sz="2800" b="1" dirty="0" smtClean="0"/>
              <a:t>⊕ </a:t>
            </a:r>
            <a:r>
              <a:rPr lang="pt-BR" sz="2800" b="1" dirty="0" err="1" smtClean="0"/>
              <a:t>b</a:t>
            </a:r>
            <a:r>
              <a:rPr lang="pt-BR" sz="2800" b="1" baseline="-25000" dirty="0" err="1" smtClean="0"/>
              <a:t>n</a:t>
            </a:r>
            <a:r>
              <a:rPr lang="pt-BR" sz="2800" b="1" dirty="0" smtClean="0"/>
              <a:t>⊕</a:t>
            </a:r>
            <a:r>
              <a:rPr lang="pt-BR" sz="2800" b="1" dirty="0" err="1" smtClean="0"/>
              <a:t>c</a:t>
            </a:r>
            <a:r>
              <a:rPr lang="pt-BR" sz="2800" b="1" baseline="-25000" dirty="0" err="1" smtClean="0"/>
              <a:t>n</a:t>
            </a:r>
            <a:endParaRPr lang="pt-BR" sz="2800" b="1" baseline="-25000" dirty="0"/>
          </a:p>
        </p:txBody>
      </p:sp>
      <p:sp>
        <p:nvSpPr>
          <p:cNvPr id="48" name="CaixaDeTexto 47"/>
          <p:cNvSpPr txBox="1"/>
          <p:nvPr/>
        </p:nvSpPr>
        <p:spPr>
          <a:xfrm>
            <a:off x="3939576" y="2348880"/>
            <a:ext cx="4952904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800" b="1" dirty="0" err="1" smtClean="0"/>
              <a:t>s</a:t>
            </a:r>
            <a:r>
              <a:rPr lang="pt-BR" sz="2800" b="1" baseline="-25000" dirty="0" err="1" smtClean="0"/>
              <a:t>n</a:t>
            </a:r>
            <a:r>
              <a:rPr lang="pt-BR" sz="2800" b="1" dirty="0" smtClean="0"/>
              <a:t> =	(</a:t>
            </a:r>
            <a:r>
              <a:rPr lang="pt-BR" sz="2800" b="1" dirty="0" err="1" smtClean="0"/>
              <a:t>ā</a:t>
            </a:r>
            <a:r>
              <a:rPr lang="pt-BR" sz="2800" b="1" baseline="-25000" dirty="0" smtClean="0"/>
              <a:t>n</a:t>
            </a:r>
            <a:r>
              <a:rPr lang="pt-BR" sz="2800" b="1" dirty="0" smtClean="0"/>
              <a:t>⋅b̄</a:t>
            </a:r>
            <a:r>
              <a:rPr lang="pt-BR" sz="2800" b="1" baseline="-25000" dirty="0" smtClean="0"/>
              <a:t>n</a:t>
            </a:r>
            <a:r>
              <a:rPr lang="pt-BR" sz="2800" b="1" dirty="0" err="1" smtClean="0"/>
              <a:t>⋅c</a:t>
            </a:r>
            <a:r>
              <a:rPr lang="pt-BR" sz="2800" b="1" baseline="-25000" dirty="0" smtClean="0"/>
              <a:t>n</a:t>
            </a:r>
            <a:r>
              <a:rPr lang="pt-BR" sz="2800" b="1" dirty="0" smtClean="0"/>
              <a:t>)+ (</a:t>
            </a:r>
            <a:r>
              <a:rPr lang="pt-BR" sz="2800" b="1" dirty="0" err="1" smtClean="0"/>
              <a:t>ā</a:t>
            </a:r>
            <a:r>
              <a:rPr lang="pt-BR" sz="2800" b="1" baseline="-25000" dirty="0" smtClean="0"/>
              <a:t>n</a:t>
            </a:r>
            <a:r>
              <a:rPr lang="pt-BR" sz="2800" b="1" dirty="0" smtClean="0"/>
              <a:t>⋅</a:t>
            </a:r>
            <a:r>
              <a:rPr lang="pt-BR" sz="2800" b="1" dirty="0" err="1" smtClean="0"/>
              <a:t>b</a:t>
            </a:r>
            <a:r>
              <a:rPr lang="pt-BR" sz="2800" b="1" baseline="-25000" dirty="0" err="1" smtClean="0"/>
              <a:t>n</a:t>
            </a:r>
            <a:r>
              <a:rPr lang="pt-BR" sz="2800" b="1" dirty="0" smtClean="0"/>
              <a:t>⋅c̄</a:t>
            </a:r>
            <a:r>
              <a:rPr lang="pt-BR" sz="2800" b="1" baseline="-25000" dirty="0" smtClean="0"/>
              <a:t>n</a:t>
            </a:r>
            <a:r>
              <a:rPr lang="pt-BR" sz="2800" b="1" dirty="0" smtClean="0"/>
              <a:t>)+</a:t>
            </a:r>
          </a:p>
          <a:p>
            <a:r>
              <a:rPr lang="pt-BR" sz="2800" b="1" baseline="-25000" dirty="0" smtClean="0"/>
              <a:t>	</a:t>
            </a:r>
            <a:r>
              <a:rPr lang="pt-BR" sz="2800" b="1" dirty="0" smtClean="0"/>
              <a:t>(</a:t>
            </a:r>
            <a:r>
              <a:rPr lang="pt-BR" sz="2800" b="1" dirty="0" err="1" smtClean="0"/>
              <a:t>a</a:t>
            </a:r>
            <a:r>
              <a:rPr lang="pt-BR" sz="2800" b="1" baseline="-25000" dirty="0" err="1" smtClean="0"/>
              <a:t>n</a:t>
            </a:r>
            <a:r>
              <a:rPr lang="pt-BR" sz="2800" b="1" dirty="0" smtClean="0"/>
              <a:t>⋅b̄</a:t>
            </a:r>
            <a:r>
              <a:rPr lang="pt-BR" sz="2800" b="1" baseline="-25000" dirty="0" smtClean="0"/>
              <a:t>n</a:t>
            </a:r>
            <a:r>
              <a:rPr lang="pt-BR" sz="2800" b="1" dirty="0" smtClean="0"/>
              <a:t>⋅c̄</a:t>
            </a:r>
            <a:r>
              <a:rPr lang="pt-BR" sz="2800" b="1" baseline="-25000" dirty="0" smtClean="0"/>
              <a:t>n</a:t>
            </a:r>
            <a:r>
              <a:rPr lang="pt-BR" sz="2800" b="1" dirty="0" smtClean="0"/>
              <a:t>)+ (</a:t>
            </a:r>
            <a:r>
              <a:rPr lang="pt-BR" sz="2800" b="1" dirty="0" err="1" smtClean="0"/>
              <a:t>a</a:t>
            </a:r>
            <a:r>
              <a:rPr lang="pt-BR" sz="2800" b="1" baseline="-25000" dirty="0" err="1" smtClean="0"/>
              <a:t>n</a:t>
            </a:r>
            <a:r>
              <a:rPr lang="pt-BR" sz="2800" b="1" dirty="0" smtClean="0"/>
              <a:t>⋅</a:t>
            </a:r>
            <a:r>
              <a:rPr lang="pt-BR" sz="2800" b="1" dirty="0" err="1" smtClean="0"/>
              <a:t>b</a:t>
            </a:r>
            <a:r>
              <a:rPr lang="pt-BR" sz="2800" b="1" baseline="-25000" dirty="0" err="1" smtClean="0"/>
              <a:t>n</a:t>
            </a:r>
            <a:r>
              <a:rPr lang="pt-BR" sz="2800" b="1" dirty="0" smtClean="0"/>
              <a:t>⋅</a:t>
            </a:r>
            <a:r>
              <a:rPr lang="pt-BR" sz="2800" b="1" dirty="0" err="1" smtClean="0"/>
              <a:t>c</a:t>
            </a:r>
            <a:r>
              <a:rPr lang="pt-BR" sz="2800" b="1" baseline="-25000" dirty="0" err="1" smtClean="0"/>
              <a:t>n</a:t>
            </a:r>
            <a:r>
              <a:rPr lang="pt-BR" sz="2800" b="1" dirty="0" smtClean="0"/>
              <a:t>)</a:t>
            </a:r>
            <a:endParaRPr lang="pt-BR" sz="2800" b="1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40" grpId="0"/>
      <p:bldP spid="41" grpId="0"/>
      <p:bldP spid="46" grpId="0"/>
      <p:bldP spid="4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Somador Completo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7</a:t>
            </a:fld>
            <a:endParaRPr lang="pt-BR" dirty="0"/>
          </a:p>
        </p:txBody>
      </p:sp>
      <p:graphicFrame>
        <p:nvGraphicFramePr>
          <p:cNvPr id="7" name="Espaço Reservado para Conteúdo 6"/>
          <p:cNvGraphicFramePr>
            <a:graphicFrameLocks/>
          </p:cNvGraphicFramePr>
          <p:nvPr/>
        </p:nvGraphicFramePr>
        <p:xfrm>
          <a:off x="1115616" y="2348880"/>
          <a:ext cx="2736304" cy="33375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17678"/>
                <a:gridCol w="517679"/>
                <a:gridCol w="369771"/>
                <a:gridCol w="665588"/>
                <a:gridCol w="66558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baseline="0" dirty="0" err="1" smtClean="0"/>
                        <a:t>a</a:t>
                      </a:r>
                      <a:r>
                        <a:rPr lang="pt-BR" b="1" baseline="-25000" dirty="0" err="1" smtClean="0"/>
                        <a:t>n</a:t>
                      </a:r>
                      <a:endParaRPr lang="pt-BR" b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err="1" smtClean="0"/>
                        <a:t>b</a:t>
                      </a:r>
                      <a:r>
                        <a:rPr lang="pt-BR" b="1" baseline="-25000" dirty="0" err="1" smtClean="0"/>
                        <a:t>n</a:t>
                      </a:r>
                      <a:endParaRPr lang="pt-BR" b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err="1" smtClean="0"/>
                        <a:t>c</a:t>
                      </a:r>
                      <a:r>
                        <a:rPr lang="pt-BR" b="1" baseline="-25000" dirty="0" err="1" smtClean="0"/>
                        <a:t>n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baseline="0" dirty="0" err="1" smtClean="0"/>
                        <a:t>s</a:t>
                      </a:r>
                      <a:r>
                        <a:rPr lang="pt-BR" b="1" baseline="-25000" dirty="0" err="1" smtClean="0"/>
                        <a:t>n</a:t>
                      </a:r>
                      <a:endParaRPr lang="pt-BR" b="1" baseline="-25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 smtClean="0"/>
                        <a:t>c</a:t>
                      </a:r>
                      <a:r>
                        <a:rPr lang="pt-BR" b="1" baseline="-25000" dirty="0" smtClean="0"/>
                        <a:t>OUT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tângulo de cantos arredondados 7"/>
          <p:cNvSpPr/>
          <p:nvPr/>
        </p:nvSpPr>
        <p:spPr>
          <a:xfrm>
            <a:off x="1187624" y="4627736"/>
            <a:ext cx="2592288" cy="288032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de cantos arredondados 8"/>
          <p:cNvSpPr/>
          <p:nvPr/>
        </p:nvSpPr>
        <p:spPr>
          <a:xfrm>
            <a:off x="1187624" y="4987776"/>
            <a:ext cx="2592288" cy="288032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de cantos arredondados 9"/>
          <p:cNvSpPr/>
          <p:nvPr/>
        </p:nvSpPr>
        <p:spPr>
          <a:xfrm>
            <a:off x="1187624" y="3873748"/>
            <a:ext cx="2592288" cy="288032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de cantos arredondados 10"/>
          <p:cNvSpPr/>
          <p:nvPr/>
        </p:nvSpPr>
        <p:spPr>
          <a:xfrm>
            <a:off x="1187624" y="5354164"/>
            <a:ext cx="2592288" cy="288032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CaixaDeTexto 11"/>
          <p:cNvSpPr txBox="1"/>
          <p:nvPr/>
        </p:nvSpPr>
        <p:spPr>
          <a:xfrm>
            <a:off x="3939576" y="2348880"/>
            <a:ext cx="4952904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c</a:t>
            </a:r>
            <a:r>
              <a:rPr lang="pt-BR" sz="2800" b="1" baseline="-25000" dirty="0" smtClean="0"/>
              <a:t>out</a:t>
            </a:r>
            <a:r>
              <a:rPr lang="pt-BR" sz="2800" b="1" dirty="0" smtClean="0"/>
              <a:t> =	(</a:t>
            </a:r>
            <a:r>
              <a:rPr lang="pt-BR" sz="2800" b="1" dirty="0" err="1" smtClean="0"/>
              <a:t>ā</a:t>
            </a:r>
            <a:r>
              <a:rPr lang="pt-BR" sz="2800" b="1" baseline="-25000" dirty="0" smtClean="0"/>
              <a:t>n</a:t>
            </a:r>
            <a:r>
              <a:rPr lang="pt-BR" sz="2800" b="1" dirty="0" smtClean="0"/>
              <a:t>⋅</a:t>
            </a:r>
            <a:r>
              <a:rPr lang="pt-BR" sz="2800" b="1" dirty="0" err="1" smtClean="0"/>
              <a:t>b</a:t>
            </a:r>
            <a:r>
              <a:rPr lang="pt-BR" sz="2800" b="1" baseline="-25000" dirty="0" err="1" smtClean="0"/>
              <a:t>n</a:t>
            </a:r>
            <a:r>
              <a:rPr lang="pt-BR" sz="2800" b="1" dirty="0" smtClean="0"/>
              <a:t>⋅</a:t>
            </a:r>
            <a:r>
              <a:rPr lang="pt-BR" sz="2800" b="1" dirty="0" err="1" smtClean="0"/>
              <a:t>c</a:t>
            </a:r>
            <a:r>
              <a:rPr lang="pt-BR" sz="2800" b="1" baseline="-25000" dirty="0" err="1" smtClean="0"/>
              <a:t>n</a:t>
            </a:r>
            <a:r>
              <a:rPr lang="pt-BR" sz="2800" b="1" dirty="0" smtClean="0"/>
              <a:t>)+ (</a:t>
            </a:r>
            <a:r>
              <a:rPr lang="pt-BR" sz="2800" b="1" dirty="0" err="1" smtClean="0"/>
              <a:t>a</a:t>
            </a:r>
            <a:r>
              <a:rPr lang="pt-BR" sz="2800" b="1" baseline="-25000" dirty="0" err="1" smtClean="0"/>
              <a:t>n</a:t>
            </a:r>
            <a:r>
              <a:rPr lang="pt-BR" sz="2800" b="1" dirty="0" smtClean="0"/>
              <a:t>⋅b̄</a:t>
            </a:r>
            <a:r>
              <a:rPr lang="pt-BR" sz="2800" b="1" baseline="-25000" dirty="0" smtClean="0"/>
              <a:t>n</a:t>
            </a:r>
            <a:r>
              <a:rPr lang="pt-BR" sz="2800" b="1" dirty="0" err="1" smtClean="0"/>
              <a:t>⋅c</a:t>
            </a:r>
            <a:r>
              <a:rPr lang="pt-BR" sz="2800" b="1" baseline="-25000" dirty="0" smtClean="0"/>
              <a:t>n</a:t>
            </a:r>
            <a:r>
              <a:rPr lang="pt-BR" sz="2800" b="1" dirty="0" smtClean="0"/>
              <a:t>)+</a:t>
            </a:r>
          </a:p>
          <a:p>
            <a:r>
              <a:rPr lang="pt-BR" sz="2800" b="1" baseline="-25000" dirty="0" smtClean="0"/>
              <a:t>	</a:t>
            </a:r>
            <a:r>
              <a:rPr lang="pt-BR" sz="2800" b="1" dirty="0" smtClean="0"/>
              <a:t>(</a:t>
            </a:r>
            <a:r>
              <a:rPr lang="pt-BR" sz="2800" b="1" dirty="0" err="1" smtClean="0"/>
              <a:t>a</a:t>
            </a:r>
            <a:r>
              <a:rPr lang="pt-BR" sz="2800" b="1" baseline="-25000" dirty="0" err="1" smtClean="0"/>
              <a:t>n</a:t>
            </a:r>
            <a:r>
              <a:rPr lang="pt-BR" sz="2800" b="1" dirty="0" smtClean="0"/>
              <a:t>⋅</a:t>
            </a:r>
            <a:r>
              <a:rPr lang="pt-BR" sz="2800" b="1" dirty="0" err="1" smtClean="0"/>
              <a:t>b</a:t>
            </a:r>
            <a:r>
              <a:rPr lang="pt-BR" sz="2800" b="1" baseline="-25000" dirty="0" err="1" smtClean="0"/>
              <a:t>n</a:t>
            </a:r>
            <a:r>
              <a:rPr lang="pt-BR" sz="2800" b="1" dirty="0" smtClean="0"/>
              <a:t>⋅c̄</a:t>
            </a:r>
            <a:r>
              <a:rPr lang="pt-BR" sz="2800" b="1" baseline="-25000" dirty="0" smtClean="0"/>
              <a:t>n</a:t>
            </a:r>
            <a:r>
              <a:rPr lang="pt-BR" sz="2800" b="1" dirty="0" smtClean="0"/>
              <a:t>)+ (</a:t>
            </a:r>
            <a:r>
              <a:rPr lang="pt-BR" sz="2800" b="1" dirty="0" err="1" smtClean="0"/>
              <a:t>a</a:t>
            </a:r>
            <a:r>
              <a:rPr lang="pt-BR" sz="2800" b="1" baseline="-25000" dirty="0" err="1" smtClean="0"/>
              <a:t>n</a:t>
            </a:r>
            <a:r>
              <a:rPr lang="pt-BR" sz="2800" b="1" dirty="0" smtClean="0"/>
              <a:t>⋅</a:t>
            </a:r>
            <a:r>
              <a:rPr lang="pt-BR" sz="2800" b="1" dirty="0" err="1" smtClean="0"/>
              <a:t>b</a:t>
            </a:r>
            <a:r>
              <a:rPr lang="pt-BR" sz="2800" b="1" baseline="-25000" dirty="0" err="1" smtClean="0"/>
              <a:t>n</a:t>
            </a:r>
            <a:r>
              <a:rPr lang="pt-BR" sz="2800" b="1" dirty="0" smtClean="0"/>
              <a:t>⋅</a:t>
            </a:r>
            <a:r>
              <a:rPr lang="pt-BR" sz="2800" b="1" dirty="0" err="1" smtClean="0"/>
              <a:t>c</a:t>
            </a:r>
            <a:r>
              <a:rPr lang="pt-BR" sz="2800" b="1" baseline="-25000" dirty="0" err="1" smtClean="0"/>
              <a:t>n</a:t>
            </a:r>
            <a:r>
              <a:rPr lang="pt-BR" sz="2800" b="1" dirty="0" smtClean="0"/>
              <a:t>)</a:t>
            </a:r>
            <a:endParaRPr lang="pt-BR" sz="2800" b="1" baseline="-25000" dirty="0"/>
          </a:p>
        </p:txBody>
      </p:sp>
      <p:grpSp>
        <p:nvGrpSpPr>
          <p:cNvPr id="40" name="Grupo 39"/>
          <p:cNvGrpSpPr/>
          <p:nvPr/>
        </p:nvGrpSpPr>
        <p:grpSpPr>
          <a:xfrm>
            <a:off x="5148064" y="3356992"/>
            <a:ext cx="2164402" cy="1593468"/>
            <a:chOff x="5148064" y="3356992"/>
            <a:chExt cx="2164402" cy="1593468"/>
          </a:xfrm>
        </p:grpSpPr>
        <p:sp>
          <p:nvSpPr>
            <p:cNvPr id="28" name="CaixaDeTexto 27"/>
            <p:cNvSpPr txBox="1"/>
            <p:nvPr/>
          </p:nvSpPr>
          <p:spPr>
            <a:xfrm>
              <a:off x="6300192" y="4581128"/>
              <a:ext cx="3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err="1" smtClean="0"/>
                <a:t>c</a:t>
              </a:r>
              <a:r>
                <a:rPr lang="pt-BR" b="1" baseline="-25000" dirty="0" err="1" smtClean="0"/>
                <a:t>n</a:t>
              </a:r>
              <a:endParaRPr lang="pt-BR" b="1" dirty="0"/>
            </a:p>
          </p:txBody>
        </p:sp>
        <p:grpSp>
          <p:nvGrpSpPr>
            <p:cNvPr id="39" name="Grupo 38"/>
            <p:cNvGrpSpPr/>
            <p:nvPr/>
          </p:nvGrpSpPr>
          <p:grpSpPr>
            <a:xfrm>
              <a:off x="5148064" y="3356992"/>
              <a:ext cx="2164402" cy="1593468"/>
              <a:chOff x="5148064" y="3356992"/>
              <a:chExt cx="2164402" cy="1593468"/>
            </a:xfrm>
          </p:grpSpPr>
          <p:sp>
            <p:nvSpPr>
              <p:cNvPr id="14" name="Retângulo 13"/>
              <p:cNvSpPr/>
              <p:nvPr/>
            </p:nvSpPr>
            <p:spPr>
              <a:xfrm>
                <a:off x="5580112" y="3717032"/>
                <a:ext cx="432048" cy="43204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Retângulo 14"/>
              <p:cNvSpPr/>
              <p:nvPr/>
            </p:nvSpPr>
            <p:spPr>
              <a:xfrm>
                <a:off x="6012160" y="3717032"/>
                <a:ext cx="432048" cy="43204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Retângulo 15"/>
              <p:cNvSpPr/>
              <p:nvPr/>
            </p:nvSpPr>
            <p:spPr>
              <a:xfrm>
                <a:off x="6444208" y="3717032"/>
                <a:ext cx="432048" cy="43204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dirty="0" smtClean="0">
                    <a:solidFill>
                      <a:schemeClr val="tx1"/>
                    </a:solidFill>
                  </a:rPr>
                  <a:t>1</a:t>
                </a:r>
                <a:endParaRPr lang="pt-BR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Retângulo 16"/>
              <p:cNvSpPr/>
              <p:nvPr/>
            </p:nvSpPr>
            <p:spPr>
              <a:xfrm>
                <a:off x="6876256" y="3717032"/>
                <a:ext cx="432048" cy="43204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Retângulo 17"/>
              <p:cNvSpPr/>
              <p:nvPr/>
            </p:nvSpPr>
            <p:spPr>
              <a:xfrm>
                <a:off x="5580112" y="4149080"/>
                <a:ext cx="432048" cy="43204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Retângulo 18"/>
              <p:cNvSpPr/>
              <p:nvPr/>
            </p:nvSpPr>
            <p:spPr>
              <a:xfrm>
                <a:off x="6012160" y="4149080"/>
                <a:ext cx="432048" cy="43204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dirty="0" smtClean="0">
                    <a:solidFill>
                      <a:schemeClr val="tx1"/>
                    </a:solidFill>
                  </a:rPr>
                  <a:t>1</a:t>
                </a:r>
                <a:endParaRPr lang="pt-BR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Retângulo 19"/>
              <p:cNvSpPr/>
              <p:nvPr/>
            </p:nvSpPr>
            <p:spPr>
              <a:xfrm>
                <a:off x="6444208" y="4149080"/>
                <a:ext cx="432048" cy="43204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dirty="0" smtClean="0">
                    <a:solidFill>
                      <a:schemeClr val="tx1"/>
                    </a:solidFill>
                  </a:rPr>
                  <a:t>1</a:t>
                </a:r>
                <a:endParaRPr lang="pt-BR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etângulo 20"/>
              <p:cNvSpPr/>
              <p:nvPr/>
            </p:nvSpPr>
            <p:spPr>
              <a:xfrm>
                <a:off x="6876256" y="4149080"/>
                <a:ext cx="432048" cy="43204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dirty="0" smtClean="0">
                    <a:solidFill>
                      <a:schemeClr val="tx1"/>
                    </a:solidFill>
                  </a:rPr>
                  <a:t>1</a:t>
                </a:r>
                <a:endParaRPr lang="pt-BR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2" name="Conector reto 21"/>
              <p:cNvCxnSpPr/>
              <p:nvPr/>
            </p:nvCxnSpPr>
            <p:spPr>
              <a:xfrm flipV="1">
                <a:off x="6444208" y="3356992"/>
                <a:ext cx="0" cy="36004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Conector reto 22"/>
              <p:cNvCxnSpPr/>
              <p:nvPr/>
            </p:nvCxnSpPr>
            <p:spPr>
              <a:xfrm flipH="1">
                <a:off x="5148064" y="4149080"/>
                <a:ext cx="432048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CaixaDeTexto 23"/>
              <p:cNvSpPr txBox="1"/>
              <p:nvPr/>
            </p:nvSpPr>
            <p:spPr>
              <a:xfrm>
                <a:off x="5148064" y="3717032"/>
                <a:ext cx="38183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b="1" dirty="0" err="1" smtClean="0"/>
                  <a:t>ā</a:t>
                </a:r>
                <a:r>
                  <a:rPr lang="pt-BR" b="1" baseline="-25000" dirty="0" smtClean="0"/>
                  <a:t>n</a:t>
                </a:r>
                <a:endParaRPr lang="pt-BR" b="1" dirty="0"/>
              </a:p>
            </p:txBody>
          </p:sp>
          <p:sp>
            <p:nvSpPr>
              <p:cNvPr id="25" name="CaixaDeTexto 24"/>
              <p:cNvSpPr txBox="1"/>
              <p:nvPr/>
            </p:nvSpPr>
            <p:spPr>
              <a:xfrm>
                <a:off x="5652120" y="4581128"/>
                <a:ext cx="36420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b="1" dirty="0" smtClean="0"/>
                  <a:t>c̄</a:t>
                </a:r>
                <a:r>
                  <a:rPr lang="pt-BR" b="1" baseline="-25000" dirty="0" smtClean="0"/>
                  <a:t>n</a:t>
                </a:r>
              </a:p>
            </p:txBody>
          </p:sp>
          <p:sp>
            <p:nvSpPr>
              <p:cNvPr id="26" name="CaixaDeTexto 25"/>
              <p:cNvSpPr txBox="1"/>
              <p:nvPr/>
            </p:nvSpPr>
            <p:spPr>
              <a:xfrm>
                <a:off x="5868144" y="3356992"/>
                <a:ext cx="39145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b="1" dirty="0" smtClean="0"/>
                  <a:t>b̄</a:t>
                </a:r>
                <a:r>
                  <a:rPr lang="pt-BR" b="1" baseline="-25000" dirty="0" smtClean="0"/>
                  <a:t>n</a:t>
                </a:r>
                <a:endParaRPr lang="pt-BR" b="1" dirty="0"/>
              </a:p>
            </p:txBody>
          </p:sp>
          <p:sp>
            <p:nvSpPr>
              <p:cNvPr id="27" name="CaixaDeTexto 26"/>
              <p:cNvSpPr txBox="1"/>
              <p:nvPr/>
            </p:nvSpPr>
            <p:spPr>
              <a:xfrm>
                <a:off x="6732240" y="3356992"/>
                <a:ext cx="39145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b="1" dirty="0" err="1" smtClean="0"/>
                  <a:t>b</a:t>
                </a:r>
                <a:r>
                  <a:rPr lang="pt-BR" b="1" baseline="-25000" dirty="0" err="1" smtClean="0"/>
                  <a:t>n</a:t>
                </a:r>
                <a:endParaRPr lang="pt-BR" b="1" baseline="-25000" dirty="0" smtClean="0"/>
              </a:p>
            </p:txBody>
          </p:sp>
          <p:cxnSp>
            <p:nvCxnSpPr>
              <p:cNvPr id="29" name="Conector reto 28"/>
              <p:cNvCxnSpPr/>
              <p:nvPr/>
            </p:nvCxnSpPr>
            <p:spPr>
              <a:xfrm flipV="1">
                <a:off x="6012160" y="4581128"/>
                <a:ext cx="0" cy="36004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Conector reto 29"/>
              <p:cNvCxnSpPr/>
              <p:nvPr/>
            </p:nvCxnSpPr>
            <p:spPr>
              <a:xfrm flipV="1">
                <a:off x="6876256" y="4581128"/>
                <a:ext cx="0" cy="36004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CaixaDeTexto 30"/>
              <p:cNvSpPr txBox="1"/>
              <p:nvPr/>
            </p:nvSpPr>
            <p:spPr>
              <a:xfrm>
                <a:off x="6948264" y="4581128"/>
                <a:ext cx="36420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b="1" dirty="0" smtClean="0"/>
                  <a:t>c̄</a:t>
                </a:r>
                <a:r>
                  <a:rPr lang="pt-BR" b="1" baseline="-25000" dirty="0" smtClean="0"/>
                  <a:t>n</a:t>
                </a:r>
                <a:endParaRPr lang="pt-BR" b="1" baseline="-25000" dirty="0"/>
              </a:p>
            </p:txBody>
          </p:sp>
          <p:sp>
            <p:nvSpPr>
              <p:cNvPr id="32" name="CaixaDeTexto 31"/>
              <p:cNvSpPr txBox="1"/>
              <p:nvPr/>
            </p:nvSpPr>
            <p:spPr>
              <a:xfrm>
                <a:off x="5148064" y="4211796"/>
                <a:ext cx="38183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b="1" dirty="0" smtClean="0"/>
                  <a:t>a</a:t>
                </a:r>
                <a:r>
                  <a:rPr lang="pt-BR" b="1" baseline="-25000" dirty="0" smtClean="0"/>
                  <a:t>n</a:t>
                </a:r>
                <a:endParaRPr lang="pt-BR" b="1" baseline="-25000" dirty="0" smtClean="0"/>
              </a:p>
            </p:txBody>
          </p:sp>
        </p:grpSp>
      </p:grpSp>
      <p:sp>
        <p:nvSpPr>
          <p:cNvPr id="33" name="Retângulo de cantos arredondados 32"/>
          <p:cNvSpPr/>
          <p:nvPr/>
        </p:nvSpPr>
        <p:spPr>
          <a:xfrm>
            <a:off x="6046068" y="4187180"/>
            <a:ext cx="792088" cy="360040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Seta para a direita 33"/>
          <p:cNvSpPr/>
          <p:nvPr/>
        </p:nvSpPr>
        <p:spPr>
          <a:xfrm rot="5400000">
            <a:off x="6228184" y="5119876"/>
            <a:ext cx="288032" cy="216024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6" name="Retângulo de cantos arredondados 35"/>
          <p:cNvSpPr/>
          <p:nvPr/>
        </p:nvSpPr>
        <p:spPr>
          <a:xfrm>
            <a:off x="6516216" y="3789040"/>
            <a:ext cx="288032" cy="720080"/>
          </a:xfrm>
          <a:prstGeom prst="round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7" name="Retângulo de cantos arredondados 36"/>
          <p:cNvSpPr/>
          <p:nvPr/>
        </p:nvSpPr>
        <p:spPr>
          <a:xfrm>
            <a:off x="6465168" y="4182988"/>
            <a:ext cx="792088" cy="360040"/>
          </a:xfrm>
          <a:prstGeom prst="roundRect">
            <a:avLst/>
          </a:prstGeom>
          <a:noFill/>
          <a:ln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8" name="CaixaDeTexto 37"/>
          <p:cNvSpPr txBox="1"/>
          <p:nvPr/>
        </p:nvSpPr>
        <p:spPr>
          <a:xfrm>
            <a:off x="4067944" y="5355213"/>
            <a:ext cx="495290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c</a:t>
            </a:r>
            <a:r>
              <a:rPr lang="pt-BR" sz="2800" b="1" baseline="-25000" dirty="0" smtClean="0"/>
              <a:t>out</a:t>
            </a:r>
            <a:r>
              <a:rPr lang="pt-BR" sz="2800" b="1" dirty="0" smtClean="0"/>
              <a:t> =	 (</a:t>
            </a:r>
            <a:r>
              <a:rPr lang="pt-BR" sz="2800" b="1" dirty="0" err="1" smtClean="0"/>
              <a:t>a</a:t>
            </a:r>
            <a:r>
              <a:rPr lang="pt-BR" sz="2800" b="1" baseline="-25000" dirty="0" err="1" smtClean="0"/>
              <a:t>n</a:t>
            </a:r>
            <a:r>
              <a:rPr lang="pt-BR" sz="2800" b="1" dirty="0" smtClean="0"/>
              <a:t>⋅</a:t>
            </a:r>
            <a:r>
              <a:rPr lang="pt-BR" sz="2800" b="1" dirty="0" err="1" smtClean="0"/>
              <a:t>c</a:t>
            </a:r>
            <a:r>
              <a:rPr lang="pt-BR" sz="2800" b="1" baseline="-25000" dirty="0" err="1" smtClean="0"/>
              <a:t>n</a:t>
            </a:r>
            <a:r>
              <a:rPr lang="pt-BR" sz="2800" b="1" dirty="0" smtClean="0"/>
              <a:t>)+(</a:t>
            </a:r>
            <a:r>
              <a:rPr lang="pt-BR" sz="2800" b="1" dirty="0" err="1" smtClean="0"/>
              <a:t>a</a:t>
            </a:r>
            <a:r>
              <a:rPr lang="pt-BR" sz="2800" b="1" baseline="-25000" dirty="0" err="1" smtClean="0"/>
              <a:t>n</a:t>
            </a:r>
            <a:r>
              <a:rPr lang="pt-BR" sz="2800" b="1" dirty="0" smtClean="0"/>
              <a:t>⋅</a:t>
            </a:r>
            <a:r>
              <a:rPr lang="pt-BR" sz="2800" b="1" dirty="0" err="1" smtClean="0"/>
              <a:t>b</a:t>
            </a:r>
            <a:r>
              <a:rPr lang="pt-BR" sz="2800" b="1" baseline="-25000" dirty="0" err="1" smtClean="0"/>
              <a:t>n</a:t>
            </a:r>
            <a:r>
              <a:rPr lang="pt-BR" sz="2800" b="1" dirty="0" smtClean="0"/>
              <a:t>)+(</a:t>
            </a:r>
            <a:r>
              <a:rPr lang="pt-BR" sz="2800" b="1" dirty="0" err="1" smtClean="0"/>
              <a:t>b</a:t>
            </a:r>
            <a:r>
              <a:rPr lang="pt-BR" sz="2800" b="1" baseline="-25000" dirty="0" err="1" smtClean="0"/>
              <a:t>n</a:t>
            </a:r>
            <a:r>
              <a:rPr lang="pt-BR" sz="2800" b="1" dirty="0" smtClean="0"/>
              <a:t>⋅</a:t>
            </a:r>
            <a:r>
              <a:rPr lang="pt-BR" sz="2800" b="1" dirty="0" err="1" smtClean="0"/>
              <a:t>c</a:t>
            </a:r>
            <a:r>
              <a:rPr lang="pt-BR" sz="2800" b="1" baseline="-25000" dirty="0" err="1" smtClean="0"/>
              <a:t>n</a:t>
            </a:r>
            <a:r>
              <a:rPr lang="pt-BR" sz="2800" b="1" dirty="0" smtClean="0"/>
              <a:t>)</a:t>
            </a:r>
            <a:endParaRPr lang="pt-BR" sz="2800" b="1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/>
      <p:bldP spid="33" grpId="0" animBg="1"/>
      <p:bldP spid="34" grpId="0" animBg="1"/>
      <p:bldP spid="36" grpId="0" animBg="1"/>
      <p:bldP spid="37" grpId="0" animBg="1"/>
      <p:bldP spid="3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Somador Completo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8</a:t>
            </a:fld>
            <a:endParaRPr lang="pt-BR" dirty="0"/>
          </a:p>
        </p:txBody>
      </p:sp>
      <p:sp>
        <p:nvSpPr>
          <p:cNvPr id="20" name="Retângulo 19"/>
          <p:cNvSpPr/>
          <p:nvPr/>
        </p:nvSpPr>
        <p:spPr>
          <a:xfrm>
            <a:off x="2123728" y="2348880"/>
            <a:ext cx="4392488" cy="3672408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97" name="Grupo 96"/>
          <p:cNvGrpSpPr/>
          <p:nvPr/>
        </p:nvGrpSpPr>
        <p:grpSpPr>
          <a:xfrm>
            <a:off x="1475656" y="2492896"/>
            <a:ext cx="5819559" cy="3456384"/>
            <a:chOff x="1475656" y="2492896"/>
            <a:chExt cx="5819559" cy="3456384"/>
          </a:xfrm>
        </p:grpSpPr>
        <p:sp>
          <p:nvSpPr>
            <p:cNvPr id="7" name="Fluxograma: Atraso 6"/>
            <p:cNvSpPr/>
            <p:nvPr/>
          </p:nvSpPr>
          <p:spPr>
            <a:xfrm>
              <a:off x="3491880" y="5408640"/>
              <a:ext cx="432048" cy="540640"/>
            </a:xfrm>
            <a:prstGeom prst="flowChartDelay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ln>
                  <a:solidFill>
                    <a:sysClr val="windowText" lastClr="000000"/>
                  </a:solidFill>
                </a:ln>
              </a:endParaRPr>
            </a:p>
          </p:txBody>
        </p:sp>
        <p:sp>
          <p:nvSpPr>
            <p:cNvPr id="11" name="Retângulo 10"/>
            <p:cNvSpPr/>
            <p:nvPr/>
          </p:nvSpPr>
          <p:spPr>
            <a:xfrm>
              <a:off x="1475656" y="2492896"/>
              <a:ext cx="41710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b="1" dirty="0" err="1" smtClean="0"/>
                <a:t>a</a:t>
              </a:r>
              <a:r>
                <a:rPr lang="pt-BR" b="1" baseline="-25000" dirty="0" err="1" smtClean="0"/>
                <a:t>n</a:t>
              </a:r>
              <a:r>
                <a:rPr lang="pt-BR" b="1" baseline="-25000" dirty="0" smtClean="0"/>
                <a:t> </a:t>
              </a:r>
              <a:endParaRPr lang="pt-BR" dirty="0"/>
            </a:p>
          </p:txBody>
        </p:sp>
        <p:sp>
          <p:nvSpPr>
            <p:cNvPr id="12" name="Retângulo 11"/>
            <p:cNvSpPr/>
            <p:nvPr/>
          </p:nvSpPr>
          <p:spPr>
            <a:xfrm>
              <a:off x="1475656" y="2780928"/>
              <a:ext cx="39305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pt-BR" b="1" dirty="0" err="1" smtClean="0"/>
                <a:t>b</a:t>
              </a:r>
              <a:r>
                <a:rPr lang="pt-BR" b="1" baseline="-25000" dirty="0" err="1" smtClean="0"/>
                <a:t>n</a:t>
              </a:r>
              <a:endParaRPr lang="pt-BR" b="1" baseline="-25000" dirty="0"/>
            </a:p>
          </p:txBody>
        </p:sp>
        <p:cxnSp>
          <p:nvCxnSpPr>
            <p:cNvPr id="13" name="Conector reto 12"/>
            <p:cNvCxnSpPr/>
            <p:nvPr/>
          </p:nvCxnSpPr>
          <p:spPr>
            <a:xfrm>
              <a:off x="1924816" y="2780928"/>
              <a:ext cx="149505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to 13"/>
            <p:cNvCxnSpPr/>
            <p:nvPr/>
          </p:nvCxnSpPr>
          <p:spPr>
            <a:xfrm>
              <a:off x="1907704" y="3068960"/>
              <a:ext cx="150356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Lua 14"/>
            <p:cNvSpPr/>
            <p:nvPr/>
          </p:nvSpPr>
          <p:spPr>
            <a:xfrm flipH="1">
              <a:off x="3448577" y="2622532"/>
              <a:ext cx="576064" cy="626368"/>
            </a:xfrm>
            <a:prstGeom prst="moon">
              <a:avLst>
                <a:gd name="adj" fmla="val 71510"/>
              </a:avLst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ln>
                  <a:solidFill>
                    <a:sysClr val="windowText" lastClr="000000"/>
                  </a:solidFill>
                </a:ln>
              </a:endParaRPr>
            </a:p>
          </p:txBody>
        </p:sp>
        <p:sp>
          <p:nvSpPr>
            <p:cNvPr id="16" name="Retângulo 15"/>
            <p:cNvSpPr/>
            <p:nvPr/>
          </p:nvSpPr>
          <p:spPr>
            <a:xfrm>
              <a:off x="6751996" y="2915652"/>
              <a:ext cx="41229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b="1" dirty="0" err="1" smtClean="0"/>
                <a:t>s</a:t>
              </a:r>
              <a:r>
                <a:rPr lang="pt-BR" b="1" baseline="-25000" dirty="0" err="1" smtClean="0"/>
                <a:t>n</a:t>
              </a:r>
              <a:r>
                <a:rPr lang="pt-BR" b="1" dirty="0" smtClean="0"/>
                <a:t> </a:t>
              </a:r>
              <a:endParaRPr lang="pt-BR" dirty="0"/>
            </a:p>
          </p:txBody>
        </p:sp>
        <p:sp>
          <p:nvSpPr>
            <p:cNvPr id="18" name="Retângulo 17"/>
            <p:cNvSpPr/>
            <p:nvPr/>
          </p:nvSpPr>
          <p:spPr>
            <a:xfrm>
              <a:off x="1475656" y="3275692"/>
              <a:ext cx="36420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pt-BR" b="1" dirty="0" err="1" smtClean="0"/>
                <a:t>c</a:t>
              </a:r>
              <a:r>
                <a:rPr lang="pt-BR" b="1" baseline="-25000" dirty="0" err="1" smtClean="0"/>
                <a:t>n</a:t>
              </a:r>
              <a:endParaRPr lang="pt-BR" b="1" baseline="-25000" dirty="0"/>
            </a:p>
          </p:txBody>
        </p:sp>
        <p:sp>
          <p:nvSpPr>
            <p:cNvPr id="19" name="Retângulo 18"/>
            <p:cNvSpPr/>
            <p:nvPr/>
          </p:nvSpPr>
          <p:spPr>
            <a:xfrm>
              <a:off x="6732240" y="4283804"/>
              <a:ext cx="56297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b="1" dirty="0" smtClean="0"/>
                <a:t>c</a:t>
              </a:r>
              <a:r>
                <a:rPr lang="pt-BR" b="1" baseline="-25000" dirty="0" smtClean="0"/>
                <a:t>OUT</a:t>
              </a:r>
              <a:endParaRPr lang="pt-BR" dirty="0"/>
            </a:p>
          </p:txBody>
        </p:sp>
        <p:cxnSp>
          <p:nvCxnSpPr>
            <p:cNvPr id="21" name="Conector reto 20"/>
            <p:cNvCxnSpPr/>
            <p:nvPr/>
          </p:nvCxnSpPr>
          <p:spPr>
            <a:xfrm>
              <a:off x="4022127" y="2932087"/>
              <a:ext cx="477865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Fluxograma: Atraso 22"/>
            <p:cNvSpPr/>
            <p:nvPr/>
          </p:nvSpPr>
          <p:spPr>
            <a:xfrm>
              <a:off x="3491880" y="4688560"/>
              <a:ext cx="432048" cy="540640"/>
            </a:xfrm>
            <a:prstGeom prst="flowChartDelay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ln>
                  <a:solidFill>
                    <a:sysClr val="windowText" lastClr="000000"/>
                  </a:solidFill>
                </a:ln>
              </a:endParaRPr>
            </a:p>
          </p:txBody>
        </p:sp>
        <p:sp>
          <p:nvSpPr>
            <p:cNvPr id="24" name="Fluxograma: Atraso 23"/>
            <p:cNvSpPr/>
            <p:nvPr/>
          </p:nvSpPr>
          <p:spPr>
            <a:xfrm>
              <a:off x="3491880" y="4005064"/>
              <a:ext cx="432048" cy="540640"/>
            </a:xfrm>
            <a:prstGeom prst="flowChartDelay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ln>
                  <a:solidFill>
                    <a:sysClr val="windowText" lastClr="000000"/>
                  </a:solidFill>
                </a:ln>
              </a:endParaRPr>
            </a:p>
          </p:txBody>
        </p:sp>
        <p:sp>
          <p:nvSpPr>
            <p:cNvPr id="25" name="Arco 24"/>
            <p:cNvSpPr/>
            <p:nvPr/>
          </p:nvSpPr>
          <p:spPr>
            <a:xfrm rot="2214787">
              <a:off x="2704995" y="2550525"/>
              <a:ext cx="720080" cy="864096"/>
            </a:xfrm>
            <a:prstGeom prst="arc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9" name="Lua 28"/>
            <p:cNvSpPr/>
            <p:nvPr/>
          </p:nvSpPr>
          <p:spPr>
            <a:xfrm flipH="1">
              <a:off x="4528697" y="2795307"/>
              <a:ext cx="576064" cy="626368"/>
            </a:xfrm>
            <a:prstGeom prst="moon">
              <a:avLst>
                <a:gd name="adj" fmla="val 71510"/>
              </a:avLst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ln>
                  <a:solidFill>
                    <a:sysClr val="windowText" lastClr="000000"/>
                  </a:solidFill>
                </a:ln>
              </a:endParaRPr>
            </a:p>
          </p:txBody>
        </p:sp>
        <p:cxnSp>
          <p:nvCxnSpPr>
            <p:cNvPr id="30" name="Conector reto 29"/>
            <p:cNvCxnSpPr/>
            <p:nvPr/>
          </p:nvCxnSpPr>
          <p:spPr>
            <a:xfrm>
              <a:off x="5102247" y="3140968"/>
              <a:ext cx="162999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Arco 30"/>
            <p:cNvSpPr/>
            <p:nvPr/>
          </p:nvSpPr>
          <p:spPr>
            <a:xfrm rot="2214787">
              <a:off x="3785115" y="2723300"/>
              <a:ext cx="720080" cy="864096"/>
            </a:xfrm>
            <a:prstGeom prst="arc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32" name="Conector reto 31"/>
            <p:cNvCxnSpPr/>
            <p:nvPr/>
          </p:nvCxnSpPr>
          <p:spPr>
            <a:xfrm>
              <a:off x="4067944" y="3284984"/>
              <a:ext cx="43204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ector reto 33"/>
            <p:cNvCxnSpPr/>
            <p:nvPr/>
          </p:nvCxnSpPr>
          <p:spPr>
            <a:xfrm>
              <a:off x="4067944" y="3264790"/>
              <a:ext cx="0" cy="27964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ector reto 36"/>
            <p:cNvCxnSpPr/>
            <p:nvPr/>
          </p:nvCxnSpPr>
          <p:spPr>
            <a:xfrm>
              <a:off x="1907704" y="3529586"/>
              <a:ext cx="216024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ector reto 40"/>
            <p:cNvCxnSpPr/>
            <p:nvPr/>
          </p:nvCxnSpPr>
          <p:spPr>
            <a:xfrm>
              <a:off x="2915816" y="4149080"/>
              <a:ext cx="57606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ector reto 41"/>
            <p:cNvCxnSpPr/>
            <p:nvPr/>
          </p:nvCxnSpPr>
          <p:spPr>
            <a:xfrm>
              <a:off x="2915816" y="2780928"/>
              <a:ext cx="0" cy="135976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ector reto 45"/>
            <p:cNvCxnSpPr/>
            <p:nvPr/>
          </p:nvCxnSpPr>
          <p:spPr>
            <a:xfrm>
              <a:off x="2771800" y="4365104"/>
              <a:ext cx="72008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ector reto 46"/>
            <p:cNvCxnSpPr/>
            <p:nvPr/>
          </p:nvCxnSpPr>
          <p:spPr>
            <a:xfrm>
              <a:off x="2771800" y="3513708"/>
              <a:ext cx="0" cy="85571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ector reto 52"/>
            <p:cNvCxnSpPr/>
            <p:nvPr/>
          </p:nvCxnSpPr>
          <p:spPr>
            <a:xfrm>
              <a:off x="2627784" y="4869160"/>
              <a:ext cx="86409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ector reto 53"/>
            <p:cNvCxnSpPr/>
            <p:nvPr/>
          </p:nvCxnSpPr>
          <p:spPr>
            <a:xfrm>
              <a:off x="2627784" y="2780928"/>
              <a:ext cx="0" cy="20755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ector reto 54"/>
            <p:cNvCxnSpPr/>
            <p:nvPr/>
          </p:nvCxnSpPr>
          <p:spPr>
            <a:xfrm>
              <a:off x="2483768" y="5085184"/>
              <a:ext cx="100811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ector reto 55"/>
            <p:cNvCxnSpPr/>
            <p:nvPr/>
          </p:nvCxnSpPr>
          <p:spPr>
            <a:xfrm>
              <a:off x="2483768" y="3068960"/>
              <a:ext cx="0" cy="201622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ector reto 61"/>
            <p:cNvCxnSpPr/>
            <p:nvPr/>
          </p:nvCxnSpPr>
          <p:spPr>
            <a:xfrm>
              <a:off x="2339752" y="5589240"/>
              <a:ext cx="115212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ector reto 62"/>
            <p:cNvCxnSpPr/>
            <p:nvPr/>
          </p:nvCxnSpPr>
          <p:spPr>
            <a:xfrm>
              <a:off x="2339752" y="3068960"/>
              <a:ext cx="0" cy="250758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onector reto 63"/>
            <p:cNvCxnSpPr/>
            <p:nvPr/>
          </p:nvCxnSpPr>
          <p:spPr>
            <a:xfrm>
              <a:off x="2195736" y="5805264"/>
              <a:ext cx="129614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Conector reto 64"/>
            <p:cNvCxnSpPr/>
            <p:nvPr/>
          </p:nvCxnSpPr>
          <p:spPr>
            <a:xfrm>
              <a:off x="2195736" y="3520058"/>
              <a:ext cx="0" cy="230425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Elipse 71"/>
            <p:cNvSpPr/>
            <p:nvPr/>
          </p:nvSpPr>
          <p:spPr>
            <a:xfrm>
              <a:off x="2867623" y="274226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3" name="Elipse 72"/>
            <p:cNvSpPr/>
            <p:nvPr/>
          </p:nvSpPr>
          <p:spPr>
            <a:xfrm>
              <a:off x="2584354" y="2742824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4" name="Elipse 73"/>
            <p:cNvSpPr/>
            <p:nvPr/>
          </p:nvSpPr>
          <p:spPr>
            <a:xfrm>
              <a:off x="2445664" y="3025530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5" name="Elipse 74"/>
            <p:cNvSpPr/>
            <p:nvPr/>
          </p:nvSpPr>
          <p:spPr>
            <a:xfrm>
              <a:off x="2296322" y="3030293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6" name="Elipse 75"/>
            <p:cNvSpPr/>
            <p:nvPr/>
          </p:nvSpPr>
          <p:spPr>
            <a:xfrm>
              <a:off x="2733696" y="3491482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7" name="Elipse 76"/>
            <p:cNvSpPr/>
            <p:nvPr/>
          </p:nvSpPr>
          <p:spPr>
            <a:xfrm>
              <a:off x="2157632" y="3496245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8" name="Lua 77"/>
            <p:cNvSpPr/>
            <p:nvPr/>
          </p:nvSpPr>
          <p:spPr>
            <a:xfrm flipH="1">
              <a:off x="4355976" y="4098776"/>
              <a:ext cx="576064" cy="626368"/>
            </a:xfrm>
            <a:prstGeom prst="moon">
              <a:avLst>
                <a:gd name="adj" fmla="val 71510"/>
              </a:avLst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ln>
                  <a:solidFill>
                    <a:sysClr val="windowText" lastClr="000000"/>
                  </a:solidFill>
                </a:ln>
              </a:endParaRPr>
            </a:p>
          </p:txBody>
        </p:sp>
        <p:cxnSp>
          <p:nvCxnSpPr>
            <p:cNvPr id="79" name="Conector reto 78"/>
            <p:cNvCxnSpPr/>
            <p:nvPr/>
          </p:nvCxnSpPr>
          <p:spPr>
            <a:xfrm>
              <a:off x="3923928" y="4293096"/>
              <a:ext cx="57606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Conector reto 79"/>
            <p:cNvCxnSpPr/>
            <p:nvPr/>
          </p:nvCxnSpPr>
          <p:spPr>
            <a:xfrm>
              <a:off x="3923928" y="4941168"/>
              <a:ext cx="28803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Conector reto 81"/>
            <p:cNvCxnSpPr/>
            <p:nvPr/>
          </p:nvCxnSpPr>
          <p:spPr>
            <a:xfrm>
              <a:off x="4211960" y="4581128"/>
              <a:ext cx="8384" cy="36004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Conector reto 83"/>
            <p:cNvCxnSpPr/>
            <p:nvPr/>
          </p:nvCxnSpPr>
          <p:spPr>
            <a:xfrm>
              <a:off x="4196720" y="4581128"/>
              <a:ext cx="28803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Lua 84"/>
            <p:cNvSpPr/>
            <p:nvPr/>
          </p:nvSpPr>
          <p:spPr>
            <a:xfrm flipH="1">
              <a:off x="5364088" y="4221088"/>
              <a:ext cx="576064" cy="626368"/>
            </a:xfrm>
            <a:prstGeom prst="moon">
              <a:avLst>
                <a:gd name="adj" fmla="val 71510"/>
              </a:avLst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ln>
                  <a:solidFill>
                    <a:sysClr val="windowText" lastClr="000000"/>
                  </a:solidFill>
                </a:ln>
              </a:endParaRPr>
            </a:p>
          </p:txBody>
        </p:sp>
        <p:cxnSp>
          <p:nvCxnSpPr>
            <p:cNvPr id="86" name="Conector reto 85"/>
            <p:cNvCxnSpPr/>
            <p:nvPr/>
          </p:nvCxnSpPr>
          <p:spPr>
            <a:xfrm>
              <a:off x="4941565" y="4412729"/>
              <a:ext cx="57606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Conector reto 86"/>
            <p:cNvCxnSpPr/>
            <p:nvPr/>
          </p:nvCxnSpPr>
          <p:spPr>
            <a:xfrm>
              <a:off x="3923928" y="5661248"/>
              <a:ext cx="129614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Conector reto 87"/>
            <p:cNvCxnSpPr/>
            <p:nvPr/>
          </p:nvCxnSpPr>
          <p:spPr>
            <a:xfrm>
              <a:off x="5220072" y="4653136"/>
              <a:ext cx="0" cy="99972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Conector reto 89"/>
            <p:cNvCxnSpPr/>
            <p:nvPr/>
          </p:nvCxnSpPr>
          <p:spPr>
            <a:xfrm>
              <a:off x="5220072" y="4653136"/>
              <a:ext cx="28803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Conector reto 91"/>
            <p:cNvCxnSpPr/>
            <p:nvPr/>
          </p:nvCxnSpPr>
          <p:spPr>
            <a:xfrm>
              <a:off x="5940152" y="4509120"/>
              <a:ext cx="79208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Somador de 8 bits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9</a:t>
            </a:fld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666874"/>
            <a:ext cx="8206014" cy="4282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Projeto de Circuitos Combinacionais&amp;#x0D;&amp;#x0A;Aritméticos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Na Aula Anterior ...&amp;quot;&quot;/&gt;&lt;property id=&quot;20307&quot; value=&quot;257&quot;/&gt;&lt;/object&gt;&lt;object type=&quot;3&quot; unique_id=&quot;10006&quot;&gt;&lt;property id=&quot;20148&quot; value=&quot;5&quot;/&gt;&lt;property id=&quot;20300&quot; value=&quot;Slide 3 - &amp;quot;Nesta Aula&amp;quot;&quot;/&gt;&lt;property id=&quot;20307&quot; value=&quot;258&quot;/&gt;&lt;/object&gt;&lt;object type=&quot;3&quot; unique_id=&quot;10007&quot;&gt;&lt;property id=&quot;20148&quot; value=&quot;5&quot;/&gt;&lt;property id=&quot;20300&quot; value=&quot;Slide 4 - &amp;quot;Problema&amp;quot;&quot;/&gt;&lt;property id=&quot;20307&quot; value=&quot;259&quot;/&gt;&lt;/object&gt;&lt;object type=&quot;3&quot; unique_id=&quot;10008&quot;&gt;&lt;property id=&quot;20148&quot; value=&quot;5&quot;/&gt;&lt;property id=&quot;20300&quot; value=&quot;Slide 5 - &amp;quot;Meio Somador&amp;quot;&quot;/&gt;&lt;property id=&quot;20307&quot; value=&quot;260&quot;/&gt;&lt;/object&gt;&lt;object type=&quot;3&quot; unique_id=&quot;10009&quot;&gt;&lt;property id=&quot;20148&quot; value=&quot;5&quot;/&gt;&lt;property id=&quot;20300&quot; value=&quot;Slide 6 - &amp;quot;Somador Completo&amp;quot;&quot;/&gt;&lt;property id=&quot;20307&quot; value=&quot;271&quot;/&gt;&lt;/object&gt;&lt;object type=&quot;3&quot; unique_id=&quot;10010&quot;&gt;&lt;property id=&quot;20148&quot; value=&quot;5&quot;/&gt;&lt;property id=&quot;20300&quot; value=&quot;Slide 7 - &amp;quot;Somador Completo&amp;quot;&quot;/&gt;&lt;property id=&quot;20307&quot; value=&quot;261&quot;/&gt;&lt;/object&gt;&lt;object type=&quot;3&quot; unique_id=&quot;10011&quot;&gt;&lt;property id=&quot;20148&quot; value=&quot;5&quot;/&gt;&lt;property id=&quot;20300&quot; value=&quot;Slide 8 - &amp;quot;Somador Completo&amp;quot;&quot;/&gt;&lt;property id=&quot;20307&quot; value=&quot;262&quot;/&gt;&lt;/object&gt;&lt;object type=&quot;3&quot; unique_id=&quot;10012&quot;&gt;&lt;property id=&quot;20148&quot; value=&quot;5&quot;/&gt;&lt;property id=&quot;20300&quot; value=&quot;Slide 9 - &amp;quot;Somador de 8 bits&amp;quot;&quot;/&gt;&lt;property id=&quot;20307&quot; value=&quot;263&quot;/&gt;&lt;/object&gt;&lt;object type=&quot;3&quot; unique_id=&quot;10013&quot;&gt;&lt;property id=&quot;20148&quot; value=&quot;5&quot;/&gt;&lt;property id=&quot;20300&quot; value=&quot;Slide 10 - &amp;quot;Meio Subtrator&amp;quot;&quot;/&gt;&lt;property id=&quot;20307&quot; value=&quot;272&quot;/&gt;&lt;/object&gt;&lt;object type=&quot;3&quot; unique_id=&quot;10014&quot;&gt;&lt;property id=&quot;20148&quot; value=&quot;5&quot;/&gt;&lt;property id=&quot;20300&quot; value=&quot;Slide 11 - &amp;quot;Subtrator Completo&amp;quot;&quot;/&gt;&lt;property id=&quot;20307&quot; value=&quot;273&quot;/&gt;&lt;/object&gt;&lt;object type=&quot;3&quot; unique_id=&quot;10015&quot;&gt;&lt;property id=&quot;20148&quot; value=&quot;5&quot;/&gt;&lt;property id=&quot;20300&quot; value=&quot;Slide 12 - &amp;quot;Subtrator Completo&amp;quot;&quot;/&gt;&lt;property id=&quot;20307&quot; value=&quot;274&quot;/&gt;&lt;/object&gt;&lt;object type=&quot;3&quot; unique_id=&quot;10016&quot;&gt;&lt;property id=&quot;20148&quot; value=&quot;5&quot;/&gt;&lt;property id=&quot;20300&quot; value=&quot;Slide 13 - &amp;quot;Subtrator Completo&amp;quot;&quot;/&gt;&lt;property id=&quot;20307&quot; value=&quot;275&quot;/&gt;&lt;/object&gt;&lt;object type=&quot;3&quot; unique_id=&quot;10017&quot;&gt;&lt;property id=&quot;20148&quot; value=&quot;5&quot;/&gt;&lt;property id=&quot;20300&quot; value=&quot;Slide 14 - &amp;quot;Subtrator de 8 bits&amp;quot;&quot;/&gt;&lt;property id=&quot;20307&quot; value=&quot;264&quot;/&gt;&lt;/object&gt;&lt;object type=&quot;3&quot; unique_id=&quot;10018&quot;&gt;&lt;property id=&quot;20148&quot; value=&quot;5&quot;/&gt;&lt;property id=&quot;20300&quot; value=&quot;Slide 15 - &amp;quot;Pro Lar&amp;quot;&quot;/&gt;&lt;property id=&quot;20307&quot; value=&quot;276&quot;/&gt;&lt;/object&gt;&lt;object type=&quot;3&quot; unique_id=&quot;11029&quot;&gt;&lt;property id=&quot;20148&quot; value=&quot;5&quot;/&gt;&lt;property id=&quot;20300&quot; value=&quot;Slide 16 - &amp;quot;Bibliografia Comentada&amp;quot;&quot;/&gt;&lt;property id=&quot;20307&quot; value=&quot;279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ufu_model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ufu_modelo</Template>
  <TotalTime>563</TotalTime>
  <Words>817</Words>
  <Application>Microsoft Office PowerPoint</Application>
  <PresentationFormat>On-screen Show (4:3)</PresentationFormat>
  <Paragraphs>419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ufu_modelo</vt:lpstr>
      <vt:lpstr>Projeto de Circuitos Combinacionais Aritméticos</vt:lpstr>
      <vt:lpstr>Na Aula Anterior ...</vt:lpstr>
      <vt:lpstr>Nesta Aula</vt:lpstr>
      <vt:lpstr>Problema</vt:lpstr>
      <vt:lpstr>Meio Somador</vt:lpstr>
      <vt:lpstr>Somador Completo</vt:lpstr>
      <vt:lpstr>Somador Completo</vt:lpstr>
      <vt:lpstr>Somador Completo</vt:lpstr>
      <vt:lpstr>Somador de 8 bits</vt:lpstr>
      <vt:lpstr>Meio Subtrator</vt:lpstr>
      <vt:lpstr>Subtrator Completo</vt:lpstr>
      <vt:lpstr>Subtrator Completo</vt:lpstr>
      <vt:lpstr>Subtrator Completo</vt:lpstr>
      <vt:lpstr>Subtrator de 8 bits</vt:lpstr>
      <vt:lpstr>Pro Lar</vt:lpstr>
      <vt:lpstr>Bibliografia Comentada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Daniel Duarte Abdala</dc:creator>
  <cp:lastModifiedBy>Daniel</cp:lastModifiedBy>
  <cp:revision>33</cp:revision>
  <dcterms:created xsi:type="dcterms:W3CDTF">2012-07-13T23:11:31Z</dcterms:created>
  <dcterms:modified xsi:type="dcterms:W3CDTF">2014-01-07T23:50:44Z</dcterms:modified>
</cp:coreProperties>
</file>