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62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277" r:id="rId29"/>
    <p:sldId id="279" r:id="rId30"/>
    <p:sldId id="278" r:id="rId31"/>
    <p:sldId id="263" r:id="rId32"/>
    <p:sldId id="264" r:id="rId33"/>
    <p:sldId id="265" r:id="rId34"/>
    <p:sldId id="280" r:id="rId35"/>
    <p:sldId id="266" r:id="rId36"/>
    <p:sldId id="267" r:id="rId37"/>
    <p:sldId id="268" r:id="rId38"/>
    <p:sldId id="274" r:id="rId39"/>
    <p:sldId id="275" r:id="rId40"/>
    <p:sldId id="269" r:id="rId41"/>
    <p:sldId id="276" r:id="rId42"/>
    <p:sldId id="271" r:id="rId43"/>
    <p:sldId id="259" r:id="rId44"/>
    <p:sldId id="260" r:id="rId45"/>
    <p:sldId id="281" r:id="rId46"/>
  </p:sldIdLst>
  <p:sldSz cx="9144000" cy="6858000" type="screen4x3"/>
  <p:notesSz cx="6858000" cy="9144000"/>
  <p:custDataLst>
    <p:tags r:id="rId48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6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04/12/2013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386" name="Picture 2" descr="https://encrypted-tbn1.gstatic.com/images?q=tbn:ANd9GcQ-fx2CbaRcaKfFc-nf56_n-JRE4ikT1u5hHnL-RW3VD2kujvs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1304" y="0"/>
            <a:ext cx="692696" cy="69269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Circuitos </a:t>
            </a:r>
            <a:r>
              <a:rPr lang="pt-BR" dirty="0" err="1" smtClean="0"/>
              <a:t>Combinacionais</a:t>
            </a:r>
            <a:r>
              <a:rPr lang="pt-BR" dirty="0" smtClean="0"/>
              <a:t> de</a:t>
            </a:r>
            <a:br>
              <a:rPr lang="pt-BR" dirty="0" smtClean="0"/>
            </a:br>
            <a:r>
              <a:rPr lang="pt-BR" dirty="0" smtClean="0"/>
              <a:t>Controle e Correção de Erros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Deseja-se transmitir a mensagem “</a:t>
            </a:r>
            <a:r>
              <a:rPr lang="pt-BR" dirty="0" err="1" smtClean="0"/>
              <a:t>´Gol</a:t>
            </a:r>
            <a:r>
              <a:rPr lang="pt-BR" dirty="0" smtClean="0"/>
              <a:t> do </a:t>
            </a:r>
            <a:r>
              <a:rPr lang="pt-BR" dirty="0" err="1" smtClean="0"/>
              <a:t>Verdao</a:t>
            </a:r>
            <a:r>
              <a:rPr lang="pt-BR" dirty="0" smtClean="0"/>
              <a:t>” representada em ASCII de um computador A para outro B.</a:t>
            </a:r>
          </a:p>
          <a:p>
            <a:r>
              <a:rPr lang="pt-BR" dirty="0" smtClean="0"/>
              <a:t>Quais seriam as cadeias de caracteres a serem transmitidas utilizando-se a paridade par?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2339752" y="1628800"/>
          <a:ext cx="4968552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</a:tblGrid>
              <a:tr h="247398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Caractere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/>
                        <a:t>Cod</a:t>
                      </a:r>
                      <a:r>
                        <a:rPr lang="pt-BR" sz="1500" b="1" dirty="0" smtClean="0"/>
                        <a:t>.</a:t>
                      </a:r>
                      <a:r>
                        <a:rPr lang="pt-BR" sz="1500" b="1" baseline="0" dirty="0" smtClean="0"/>
                        <a:t> ASCII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ASCII com par. </a:t>
                      </a:r>
                      <a:r>
                        <a:rPr lang="pt-BR" sz="1500" b="1" dirty="0" err="1" smtClean="0"/>
                        <a:t>par</a:t>
                      </a:r>
                      <a:endParaRPr lang="pt-BR" sz="1500" b="1" dirty="0"/>
                    </a:p>
                  </a:txBody>
                  <a:tcPr/>
                </a:tc>
              </a:tr>
              <a:tr h="247398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‘G’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0100 0111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0100 0111</a:t>
                      </a:r>
                      <a:endParaRPr lang="pt-BR" sz="1500" b="1" dirty="0"/>
                    </a:p>
                  </a:txBody>
                  <a:tcPr/>
                </a:tc>
              </a:tr>
              <a:tr h="247398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‘o’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0110 1111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0110 1111</a:t>
                      </a:r>
                      <a:endParaRPr lang="pt-BR" sz="1500" b="1" dirty="0"/>
                    </a:p>
                  </a:txBody>
                  <a:tcPr/>
                </a:tc>
              </a:tr>
              <a:tr h="247398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‘l’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0110</a:t>
                      </a:r>
                      <a:r>
                        <a:rPr lang="pt-BR" sz="1500" b="1" baseline="0" dirty="0" smtClean="0"/>
                        <a:t> 1100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0110</a:t>
                      </a:r>
                      <a:r>
                        <a:rPr lang="pt-BR" sz="1500" b="1" baseline="0" dirty="0" smtClean="0"/>
                        <a:t> 1100</a:t>
                      </a:r>
                      <a:endParaRPr lang="pt-BR" sz="1500" b="1" dirty="0"/>
                    </a:p>
                  </a:txBody>
                  <a:tcPr/>
                </a:tc>
              </a:tr>
              <a:tr h="247398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‘ ‘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0010 0000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1010 0000</a:t>
                      </a:r>
                      <a:endParaRPr lang="pt-BR" sz="1500" b="1" dirty="0"/>
                    </a:p>
                  </a:txBody>
                  <a:tcPr/>
                </a:tc>
              </a:tr>
              <a:tr h="247398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‘d’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0110</a:t>
                      </a:r>
                      <a:r>
                        <a:rPr lang="pt-BR" sz="1500" b="1" baseline="0" dirty="0" smtClean="0"/>
                        <a:t> 0100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1110</a:t>
                      </a:r>
                      <a:r>
                        <a:rPr lang="pt-BR" sz="1500" b="1" baseline="0" dirty="0" smtClean="0"/>
                        <a:t> 0100</a:t>
                      </a:r>
                      <a:endParaRPr lang="pt-BR" sz="1500" b="1" dirty="0"/>
                    </a:p>
                  </a:txBody>
                  <a:tcPr/>
                </a:tc>
              </a:tr>
              <a:tr h="247398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‘o’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/>
                        <a:t>0110 1111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/>
                        <a:t>0110 1111</a:t>
                      </a:r>
                    </a:p>
                  </a:txBody>
                  <a:tcPr/>
                </a:tc>
              </a:tr>
              <a:tr h="247398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‘ ‘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0010 0000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1010 0000</a:t>
                      </a:r>
                      <a:endParaRPr lang="pt-BR" sz="1500" b="1" dirty="0"/>
                    </a:p>
                  </a:txBody>
                  <a:tcPr/>
                </a:tc>
              </a:tr>
              <a:tr h="247398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‘V’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0101 0110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0101 0110</a:t>
                      </a:r>
                      <a:endParaRPr lang="pt-BR" sz="1500" b="1" dirty="0"/>
                    </a:p>
                  </a:txBody>
                  <a:tcPr/>
                </a:tc>
              </a:tr>
              <a:tr h="247398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‘e’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/>
                        <a:t>0110</a:t>
                      </a:r>
                      <a:r>
                        <a:rPr lang="pt-BR" sz="1500" b="1" baseline="0" dirty="0" smtClean="0"/>
                        <a:t> 0101</a:t>
                      </a:r>
                      <a:endParaRPr lang="pt-BR" sz="15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/>
                        <a:t>0110</a:t>
                      </a:r>
                      <a:r>
                        <a:rPr lang="pt-BR" sz="1500" b="1" baseline="0" dirty="0" smtClean="0"/>
                        <a:t> 0101</a:t>
                      </a:r>
                      <a:endParaRPr lang="pt-BR" sz="1500" b="1" dirty="0" smtClean="0"/>
                    </a:p>
                  </a:txBody>
                  <a:tcPr/>
                </a:tc>
              </a:tr>
              <a:tr h="247398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‘r’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0111 0010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0111 0010</a:t>
                      </a:r>
                      <a:endParaRPr lang="pt-BR" sz="1500" b="1" dirty="0"/>
                    </a:p>
                  </a:txBody>
                  <a:tcPr/>
                </a:tc>
              </a:tr>
              <a:tr h="247398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‘d’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/>
                        <a:t>0110</a:t>
                      </a:r>
                      <a:r>
                        <a:rPr lang="pt-BR" sz="1500" b="1" baseline="0" dirty="0" smtClean="0"/>
                        <a:t> 0100</a:t>
                      </a:r>
                      <a:endParaRPr lang="pt-BR" sz="15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/>
                        <a:t>1110</a:t>
                      </a:r>
                      <a:r>
                        <a:rPr lang="pt-BR" sz="1500" b="1" baseline="0" dirty="0" smtClean="0"/>
                        <a:t> 0100</a:t>
                      </a:r>
                      <a:endParaRPr lang="pt-BR" sz="1500" b="1" dirty="0" smtClean="0"/>
                    </a:p>
                  </a:txBody>
                  <a:tcPr/>
                </a:tc>
              </a:tr>
              <a:tr h="247398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‘a’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0110</a:t>
                      </a:r>
                      <a:r>
                        <a:rPr lang="pt-BR" sz="1500" b="1" baseline="0" dirty="0" smtClean="0"/>
                        <a:t> 0001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1110</a:t>
                      </a:r>
                      <a:r>
                        <a:rPr lang="pt-BR" sz="1500" b="1" baseline="0" dirty="0" smtClean="0"/>
                        <a:t> 0001</a:t>
                      </a:r>
                      <a:endParaRPr lang="pt-BR" sz="1500" b="1" dirty="0"/>
                    </a:p>
                  </a:txBody>
                  <a:tcPr/>
                </a:tc>
              </a:tr>
              <a:tr h="247398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‘o’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/>
                        <a:t>0110 1111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/>
                        <a:t>0110 1111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800" dirty="0" smtClean="0"/>
              <a:t>Problemas com o Método de Paridade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Permite identificar que erros de transmissão ocorreram;</a:t>
            </a:r>
          </a:p>
          <a:p>
            <a:r>
              <a:rPr lang="pt-BR" dirty="0" smtClean="0"/>
              <a:t>O que acontece se ocorrem um número par de erros?</a:t>
            </a:r>
          </a:p>
          <a:p>
            <a:r>
              <a:rPr lang="pt-BR" dirty="0" smtClean="0"/>
              <a:t>Não permite identificar quais bits foram transmitidos erroneamente;</a:t>
            </a:r>
          </a:p>
          <a:p>
            <a:r>
              <a:rPr lang="pt-BR" dirty="0" smtClean="0"/>
              <a:t>Solução: </a:t>
            </a:r>
            <a:r>
              <a:rPr lang="pt-BR" dirty="0" smtClean="0">
                <a:solidFill>
                  <a:srgbClr val="FF0000"/>
                </a:solidFill>
              </a:rPr>
              <a:t>RETRANSMISSÃO</a:t>
            </a:r>
            <a:r>
              <a:rPr lang="pt-BR" dirty="0" smtClean="0"/>
              <a:t>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Correção de Erros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Saber que há um erro é bom;</a:t>
            </a:r>
          </a:p>
          <a:p>
            <a:r>
              <a:rPr lang="pt-BR" dirty="0" smtClean="0"/>
              <a:t>Melhor ainda é saber onde está o erro;</a:t>
            </a:r>
          </a:p>
          <a:p>
            <a:r>
              <a:rPr lang="pt-BR" dirty="0" smtClean="0"/>
              <a:t>Sabendo-se que bit ou bits estão errados, como poderíamos proceder para corrigi-los?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Código de </a:t>
            </a:r>
            <a:r>
              <a:rPr lang="pt-BR" dirty="0" err="1" smtClean="0"/>
              <a:t>Hamming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Código linear binário;</a:t>
            </a:r>
          </a:p>
          <a:p>
            <a:r>
              <a:rPr lang="pt-BR" dirty="0" smtClean="0"/>
              <a:t>Permite identificar até dois erros de transmissão e corrigir até um erro;</a:t>
            </a:r>
          </a:p>
          <a:p>
            <a:r>
              <a:rPr lang="pt-BR" dirty="0" smtClean="0"/>
              <a:t>Baseia-se na ideia de que apenas algumas combinações de bits são possíveis;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Hamming</a:t>
            </a:r>
            <a:r>
              <a:rPr lang="pt-BR" dirty="0" smtClean="0"/>
              <a:t>(7,4)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85313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No código </a:t>
            </a:r>
            <a:r>
              <a:rPr lang="pt-BR" dirty="0" err="1" smtClean="0"/>
              <a:t>Hamming</a:t>
            </a:r>
            <a:r>
              <a:rPr lang="pt-BR" dirty="0" smtClean="0"/>
              <a:t>(7,4), 7 bits são usados sendo 3 para paridade e 4 para dados;</a:t>
            </a:r>
          </a:p>
          <a:p>
            <a:r>
              <a:rPr lang="pt-BR" dirty="0" smtClean="0"/>
              <a:t>Dado uma mensagem  </a:t>
            </a:r>
            <a:r>
              <a:rPr lang="pt-BR" i="1" dirty="0" smtClean="0"/>
              <a:t>d</a:t>
            </a:r>
            <a:r>
              <a:rPr lang="pt-BR" i="1" baseline="-25000" dirty="0" smtClean="0"/>
              <a:t>1</a:t>
            </a:r>
            <a:r>
              <a:rPr lang="pt-BR" i="1" dirty="0" smtClean="0"/>
              <a:t>d</a:t>
            </a:r>
            <a:r>
              <a:rPr lang="pt-BR" i="1" baseline="-25000" dirty="0" smtClean="0"/>
              <a:t>2</a:t>
            </a:r>
            <a:r>
              <a:rPr lang="pt-BR" i="1" dirty="0" smtClean="0"/>
              <a:t>d</a:t>
            </a:r>
            <a:r>
              <a:rPr lang="pt-BR" i="1" baseline="-25000" dirty="0" smtClean="0"/>
              <a:t>3</a:t>
            </a:r>
            <a:r>
              <a:rPr lang="pt-BR" i="1" dirty="0" smtClean="0"/>
              <a:t>d</a:t>
            </a:r>
            <a:r>
              <a:rPr lang="pt-BR" i="1" baseline="-25000" dirty="0" smtClean="0"/>
              <a:t>4</a:t>
            </a:r>
            <a:r>
              <a:rPr lang="pt-BR" dirty="0" smtClean="0"/>
              <a:t> formamos a mensagem de </a:t>
            </a:r>
            <a:r>
              <a:rPr lang="pt-BR" dirty="0" err="1" smtClean="0"/>
              <a:t>Hamming</a:t>
            </a:r>
            <a:r>
              <a:rPr lang="pt-BR" dirty="0" smtClean="0"/>
              <a:t>(7,4) alocando para cada uma das posições correspondentes as potências de 2 (1,2,4,8,16,...) os bits de paridade, tal como mostrado na figura abaixo: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Os bits x</a:t>
            </a:r>
            <a:r>
              <a:rPr lang="pt-BR" baseline="-25000" dirty="0" smtClean="0"/>
              <a:t>1</a:t>
            </a:r>
            <a:r>
              <a:rPr lang="pt-BR" dirty="0" smtClean="0"/>
              <a:t>...x</a:t>
            </a:r>
            <a:r>
              <a:rPr lang="pt-BR" baseline="-25000" dirty="0" smtClean="0"/>
              <a:t>7</a:t>
            </a:r>
            <a:r>
              <a:rPr lang="pt-BR" dirty="0" smtClean="0"/>
              <a:t> correspondem a mensagem codificada em </a:t>
            </a:r>
            <a:r>
              <a:rPr lang="pt-BR" dirty="0" err="1" smtClean="0"/>
              <a:t>Hamming</a:t>
            </a:r>
            <a:r>
              <a:rPr lang="pt-BR" dirty="0" smtClean="0"/>
              <a:t>(7,4)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15</a:t>
            </a:fld>
            <a:endParaRPr lang="pt-BR" dirty="0"/>
          </a:p>
        </p:txBody>
      </p:sp>
      <p:grpSp>
        <p:nvGrpSpPr>
          <p:cNvPr id="7" name="Grupo 32"/>
          <p:cNvGrpSpPr/>
          <p:nvPr/>
        </p:nvGrpSpPr>
        <p:grpSpPr>
          <a:xfrm>
            <a:off x="2699792" y="4149080"/>
            <a:ext cx="3484962" cy="1016823"/>
            <a:chOff x="2339752" y="3645024"/>
            <a:chExt cx="3484962" cy="1016823"/>
          </a:xfrm>
        </p:grpSpPr>
        <p:grpSp>
          <p:nvGrpSpPr>
            <p:cNvPr id="8" name="Grupo 12"/>
            <p:cNvGrpSpPr/>
            <p:nvPr/>
          </p:nvGrpSpPr>
          <p:grpSpPr>
            <a:xfrm>
              <a:off x="3754971" y="4077072"/>
              <a:ext cx="648072" cy="584775"/>
              <a:chOff x="2718842" y="4102472"/>
              <a:chExt cx="648072" cy="584775"/>
            </a:xfrm>
          </p:grpSpPr>
          <p:sp>
            <p:nvSpPr>
              <p:cNvPr id="9" name="Retângulo de cantos arredondados 8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3</a:t>
                </a:r>
                <a:endParaRPr lang="pt-BR" sz="3200" b="1" baseline="-25000" dirty="0"/>
              </a:p>
            </p:txBody>
          </p:sp>
        </p:grpSp>
        <p:grpSp>
          <p:nvGrpSpPr>
            <p:cNvPr id="11" name="Grupo 13"/>
            <p:cNvGrpSpPr/>
            <p:nvPr/>
          </p:nvGrpSpPr>
          <p:grpSpPr>
            <a:xfrm>
              <a:off x="3284819" y="4077072"/>
              <a:ext cx="648072" cy="584775"/>
              <a:chOff x="2718842" y="4102472"/>
              <a:chExt cx="648072" cy="584775"/>
            </a:xfrm>
          </p:grpSpPr>
          <p:sp>
            <p:nvSpPr>
              <p:cNvPr id="15" name="Retângulo de cantos arredondados 14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CaixaDeTexto 15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1</a:t>
                </a:r>
                <a:endParaRPr lang="pt-BR" sz="3200" b="1" baseline="-25000" dirty="0"/>
              </a:p>
            </p:txBody>
          </p:sp>
        </p:grpSp>
        <p:grpSp>
          <p:nvGrpSpPr>
            <p:cNvPr id="12" name="Grupo 16"/>
            <p:cNvGrpSpPr/>
            <p:nvPr/>
          </p:nvGrpSpPr>
          <p:grpSpPr>
            <a:xfrm>
              <a:off x="4229886" y="4077072"/>
              <a:ext cx="648072" cy="584775"/>
              <a:chOff x="2718842" y="4102472"/>
              <a:chExt cx="648072" cy="584775"/>
            </a:xfrm>
          </p:grpSpPr>
          <p:sp>
            <p:nvSpPr>
              <p:cNvPr id="18" name="Retângulo de cantos arredondados 17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2</a:t>
                </a:r>
                <a:endParaRPr lang="pt-BR" sz="3200" b="1" baseline="-25000" dirty="0"/>
              </a:p>
            </p:txBody>
          </p:sp>
        </p:grpSp>
        <p:grpSp>
          <p:nvGrpSpPr>
            <p:cNvPr id="13" name="Grupo 19"/>
            <p:cNvGrpSpPr/>
            <p:nvPr/>
          </p:nvGrpSpPr>
          <p:grpSpPr>
            <a:xfrm>
              <a:off x="4701727" y="4077072"/>
              <a:ext cx="648072" cy="584775"/>
              <a:chOff x="2718842" y="4102472"/>
              <a:chExt cx="648072" cy="584775"/>
            </a:xfrm>
          </p:grpSpPr>
          <p:sp>
            <p:nvSpPr>
              <p:cNvPr id="21" name="Retângulo de cantos arredondados 20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3</a:t>
                </a:r>
                <a:endParaRPr lang="pt-BR" sz="3200" b="1" baseline="-25000" dirty="0"/>
              </a:p>
            </p:txBody>
          </p:sp>
        </p:grpSp>
        <p:grpSp>
          <p:nvGrpSpPr>
            <p:cNvPr id="14" name="Grupo 22"/>
            <p:cNvGrpSpPr/>
            <p:nvPr/>
          </p:nvGrpSpPr>
          <p:grpSpPr>
            <a:xfrm>
              <a:off x="5176642" y="4077072"/>
              <a:ext cx="648072" cy="584775"/>
              <a:chOff x="2718842" y="4102472"/>
              <a:chExt cx="648072" cy="584775"/>
            </a:xfrm>
          </p:grpSpPr>
          <p:sp>
            <p:nvSpPr>
              <p:cNvPr id="24" name="Retângulo de cantos arredondados 23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4</a:t>
                </a:r>
                <a:endParaRPr lang="pt-BR" sz="3200" b="1" baseline="-25000" dirty="0"/>
              </a:p>
            </p:txBody>
          </p:sp>
        </p:grpSp>
        <p:grpSp>
          <p:nvGrpSpPr>
            <p:cNvPr id="17" name="Grupo 25"/>
            <p:cNvGrpSpPr/>
            <p:nvPr/>
          </p:nvGrpSpPr>
          <p:grpSpPr>
            <a:xfrm>
              <a:off x="2814667" y="4077072"/>
              <a:ext cx="648072" cy="584775"/>
              <a:chOff x="2718842" y="4102472"/>
              <a:chExt cx="648072" cy="584775"/>
            </a:xfrm>
          </p:grpSpPr>
          <p:sp>
            <p:nvSpPr>
              <p:cNvPr id="27" name="Retângulo de cantos arredondados 26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" name="CaixaDeTexto 27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2</a:t>
                </a:r>
                <a:endParaRPr lang="pt-BR" sz="3200" b="1" baseline="-25000" dirty="0"/>
              </a:p>
            </p:txBody>
          </p:sp>
        </p:grpSp>
        <p:grpSp>
          <p:nvGrpSpPr>
            <p:cNvPr id="20" name="Grupo 28"/>
            <p:cNvGrpSpPr/>
            <p:nvPr/>
          </p:nvGrpSpPr>
          <p:grpSpPr>
            <a:xfrm>
              <a:off x="2339752" y="4077072"/>
              <a:ext cx="648072" cy="584775"/>
              <a:chOff x="2718842" y="4102472"/>
              <a:chExt cx="648072" cy="584775"/>
            </a:xfrm>
          </p:grpSpPr>
          <p:sp>
            <p:nvSpPr>
              <p:cNvPr id="30" name="Retângulo de cantos arredondados 29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1</a:t>
                </a:r>
                <a:endParaRPr lang="pt-BR" sz="3200" b="1" baseline="-25000" dirty="0"/>
              </a:p>
            </p:txBody>
          </p:sp>
        </p:grpSp>
        <p:sp>
          <p:nvSpPr>
            <p:cNvPr id="32" name="CaixaDeTexto 31"/>
            <p:cNvSpPr txBox="1"/>
            <p:nvPr/>
          </p:nvSpPr>
          <p:spPr>
            <a:xfrm>
              <a:off x="2339752" y="3645024"/>
              <a:ext cx="33843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 x</a:t>
              </a:r>
              <a:r>
                <a:rPr lang="pt-BR" sz="3200" b="1" baseline="-25000" dirty="0" smtClean="0"/>
                <a:t>1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2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3 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4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5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6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7</a:t>
              </a:r>
              <a:endParaRPr lang="pt-BR" sz="3200" b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Codificando uma Mensagem em </a:t>
            </a:r>
            <a:r>
              <a:rPr lang="pt-BR" dirty="0" err="1" smtClean="0"/>
              <a:t>Hamming</a:t>
            </a:r>
            <a:r>
              <a:rPr lang="pt-BR" dirty="0" smtClean="0"/>
              <a:t>(7,4)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pt-BR" dirty="0" smtClean="0"/>
              <a:t>Identificar bits de dados e paridades</a:t>
            </a:r>
          </a:p>
          <a:p>
            <a:pPr marL="514350" indent="-514350">
              <a:buFont typeface="+mj-lt"/>
              <a:buAutoNum type="arabicParenR"/>
            </a:pPr>
            <a:r>
              <a:rPr lang="pt-BR" dirty="0" smtClean="0"/>
              <a:t>Identificar as operações de paridades</a:t>
            </a:r>
          </a:p>
          <a:p>
            <a:pPr marL="514350" indent="-514350">
              <a:buFont typeface="+mj-lt"/>
              <a:buAutoNum type="arabicParenR"/>
            </a:pPr>
            <a:r>
              <a:rPr lang="pt-BR" dirty="0" smtClean="0"/>
              <a:t>Computar as paridades</a:t>
            </a:r>
          </a:p>
          <a:p>
            <a:pPr marL="514350" indent="-514350">
              <a:buFont typeface="+mj-lt"/>
              <a:buAutoNum type="arabicParenR"/>
            </a:pPr>
            <a:r>
              <a:rPr lang="pt-BR" dirty="0" smtClean="0"/>
              <a:t>Verificar erro / identificar posição do erro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Hamming</a:t>
            </a:r>
            <a:r>
              <a:rPr lang="pt-BR" dirty="0" smtClean="0"/>
              <a:t>(7,4)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Para computar os bits de paridade (p</a:t>
            </a:r>
            <a:r>
              <a:rPr lang="pt-BR" baseline="-25000" dirty="0" smtClean="0"/>
              <a:t>1</a:t>
            </a:r>
            <a:r>
              <a:rPr lang="pt-BR" dirty="0" smtClean="0"/>
              <a:t>, p</a:t>
            </a:r>
            <a:r>
              <a:rPr lang="pt-BR" baseline="-25000" dirty="0" smtClean="0"/>
              <a:t>2</a:t>
            </a:r>
            <a:r>
              <a:rPr lang="pt-BR" dirty="0" smtClean="0"/>
              <a:t> e p</a:t>
            </a:r>
            <a:r>
              <a:rPr lang="pt-BR" baseline="-25000" dirty="0" smtClean="0"/>
              <a:t>3</a:t>
            </a:r>
            <a:r>
              <a:rPr lang="pt-BR" dirty="0" smtClean="0"/>
              <a:t>) adotamos o seguinte procedimento:</a:t>
            </a:r>
          </a:p>
          <a:p>
            <a:pPr marL="971550" lvl="1" indent="-514350"/>
            <a:r>
              <a:rPr lang="pt-BR" dirty="0" smtClean="0"/>
              <a:t>Observamos as posições das casas na mensagem onde os bits de dados estão alocados</a:t>
            </a:r>
          </a:p>
          <a:p>
            <a:pPr marL="971550" lvl="1" indent="-514350">
              <a:buNone/>
            </a:pPr>
            <a:endParaRPr lang="pt-BR" dirty="0" smtClean="0"/>
          </a:p>
          <a:p>
            <a:pPr marL="971550" lvl="1" indent="-514350">
              <a:buNone/>
            </a:pPr>
            <a:endParaRPr lang="pt-BR" dirty="0" smtClean="0"/>
          </a:p>
          <a:p>
            <a:pPr marL="971550" lvl="1" indent="-514350"/>
            <a:r>
              <a:rPr lang="pt-BR" dirty="0" smtClean="0"/>
              <a:t>Para computar p</a:t>
            </a:r>
            <a:r>
              <a:rPr lang="pt-BR" baseline="-25000" dirty="0" smtClean="0"/>
              <a:t>1 </a:t>
            </a:r>
            <a:r>
              <a:rPr lang="pt-BR" dirty="0" smtClean="0"/>
              <a:t>adotamos apenas os bits de dados que possuem valor “1” correspondentes a primeira casa da representação binária da posição da casa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17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2699792" y="3429000"/>
            <a:ext cx="3528392" cy="800799"/>
            <a:chOff x="2339752" y="3861048"/>
            <a:chExt cx="3528392" cy="800799"/>
          </a:xfrm>
        </p:grpSpPr>
        <p:grpSp>
          <p:nvGrpSpPr>
            <p:cNvPr id="8" name="Grupo 12"/>
            <p:cNvGrpSpPr/>
            <p:nvPr/>
          </p:nvGrpSpPr>
          <p:grpSpPr>
            <a:xfrm>
              <a:off x="3754971" y="4077072"/>
              <a:ext cx="648072" cy="584775"/>
              <a:chOff x="2718842" y="4102472"/>
              <a:chExt cx="648072" cy="584775"/>
            </a:xfrm>
          </p:grpSpPr>
          <p:sp>
            <p:nvSpPr>
              <p:cNvPr id="28" name="Retângulo de cantos arredondados 8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9" name="CaixaDeTexto 28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3</a:t>
                </a:r>
                <a:endParaRPr lang="pt-BR" sz="3200" b="1" baseline="-25000" dirty="0"/>
              </a:p>
            </p:txBody>
          </p:sp>
        </p:grpSp>
        <p:grpSp>
          <p:nvGrpSpPr>
            <p:cNvPr id="9" name="Grupo 13"/>
            <p:cNvGrpSpPr/>
            <p:nvPr/>
          </p:nvGrpSpPr>
          <p:grpSpPr>
            <a:xfrm>
              <a:off x="3284819" y="4077072"/>
              <a:ext cx="648072" cy="584775"/>
              <a:chOff x="2718842" y="4102472"/>
              <a:chExt cx="648072" cy="584775"/>
            </a:xfrm>
          </p:grpSpPr>
          <p:sp>
            <p:nvSpPr>
              <p:cNvPr id="26" name="Retângulo de cantos arredondados 25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1</a:t>
                </a:r>
                <a:endParaRPr lang="pt-BR" sz="3200" b="1" baseline="-25000" dirty="0"/>
              </a:p>
            </p:txBody>
          </p:sp>
        </p:grpSp>
        <p:grpSp>
          <p:nvGrpSpPr>
            <p:cNvPr id="10" name="Grupo 16"/>
            <p:cNvGrpSpPr/>
            <p:nvPr/>
          </p:nvGrpSpPr>
          <p:grpSpPr>
            <a:xfrm>
              <a:off x="4229886" y="4077072"/>
              <a:ext cx="648072" cy="584775"/>
              <a:chOff x="2718842" y="4102472"/>
              <a:chExt cx="648072" cy="584775"/>
            </a:xfrm>
          </p:grpSpPr>
          <p:sp>
            <p:nvSpPr>
              <p:cNvPr id="24" name="Retângulo de cantos arredondados 23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2</a:t>
                </a:r>
                <a:endParaRPr lang="pt-BR" sz="3200" b="1" baseline="-25000" dirty="0"/>
              </a:p>
            </p:txBody>
          </p:sp>
        </p:grpSp>
        <p:grpSp>
          <p:nvGrpSpPr>
            <p:cNvPr id="11" name="Grupo 19"/>
            <p:cNvGrpSpPr/>
            <p:nvPr/>
          </p:nvGrpSpPr>
          <p:grpSpPr>
            <a:xfrm>
              <a:off x="4701727" y="4077072"/>
              <a:ext cx="648072" cy="584775"/>
              <a:chOff x="2718842" y="4102472"/>
              <a:chExt cx="648072" cy="584775"/>
            </a:xfrm>
          </p:grpSpPr>
          <p:sp>
            <p:nvSpPr>
              <p:cNvPr id="22" name="Retângulo de cantos arredondados 21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3</a:t>
                </a:r>
                <a:endParaRPr lang="pt-BR" sz="3200" b="1" baseline="-25000" dirty="0"/>
              </a:p>
            </p:txBody>
          </p:sp>
        </p:grpSp>
        <p:grpSp>
          <p:nvGrpSpPr>
            <p:cNvPr id="12" name="Grupo 22"/>
            <p:cNvGrpSpPr/>
            <p:nvPr/>
          </p:nvGrpSpPr>
          <p:grpSpPr>
            <a:xfrm>
              <a:off x="5176642" y="4077072"/>
              <a:ext cx="648072" cy="584775"/>
              <a:chOff x="2718842" y="4102472"/>
              <a:chExt cx="648072" cy="584775"/>
            </a:xfrm>
          </p:grpSpPr>
          <p:sp>
            <p:nvSpPr>
              <p:cNvPr id="20" name="Retângulo de cantos arredondados 19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4</a:t>
                </a:r>
                <a:endParaRPr lang="pt-BR" sz="3200" b="1" baseline="-25000" dirty="0"/>
              </a:p>
            </p:txBody>
          </p:sp>
        </p:grpSp>
        <p:grpSp>
          <p:nvGrpSpPr>
            <p:cNvPr id="13" name="Grupo 25"/>
            <p:cNvGrpSpPr/>
            <p:nvPr/>
          </p:nvGrpSpPr>
          <p:grpSpPr>
            <a:xfrm>
              <a:off x="2814667" y="4077072"/>
              <a:ext cx="648072" cy="584775"/>
              <a:chOff x="2718842" y="4102472"/>
              <a:chExt cx="648072" cy="584775"/>
            </a:xfrm>
          </p:grpSpPr>
          <p:sp>
            <p:nvSpPr>
              <p:cNvPr id="18" name="Retângulo de cantos arredondados 17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2</a:t>
                </a:r>
                <a:endParaRPr lang="pt-BR" sz="3200" b="1" baseline="-25000" dirty="0"/>
              </a:p>
            </p:txBody>
          </p:sp>
        </p:grpSp>
        <p:grpSp>
          <p:nvGrpSpPr>
            <p:cNvPr id="14" name="Grupo 28"/>
            <p:cNvGrpSpPr/>
            <p:nvPr/>
          </p:nvGrpSpPr>
          <p:grpSpPr>
            <a:xfrm>
              <a:off x="2339752" y="4077072"/>
              <a:ext cx="648072" cy="584775"/>
              <a:chOff x="2718842" y="4102472"/>
              <a:chExt cx="648072" cy="584775"/>
            </a:xfrm>
          </p:grpSpPr>
          <p:sp>
            <p:nvSpPr>
              <p:cNvPr id="16" name="Retângulo de cantos arredondados 15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CaixaDeTexto 16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1</a:t>
                </a:r>
                <a:endParaRPr lang="pt-BR" sz="3200" b="1" baseline="-25000" dirty="0"/>
              </a:p>
            </p:txBody>
          </p:sp>
        </p:grpSp>
        <p:sp>
          <p:nvSpPr>
            <p:cNvPr id="15" name="CaixaDeTexto 14"/>
            <p:cNvSpPr txBox="1"/>
            <p:nvPr/>
          </p:nvSpPr>
          <p:spPr>
            <a:xfrm>
              <a:off x="2339752" y="3861048"/>
              <a:ext cx="35283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 001    010    01</a:t>
              </a:r>
              <a:r>
                <a:rPr lang="pt-BR" sz="1600" b="1" dirty="0" smtClean="0">
                  <a:solidFill>
                    <a:srgbClr val="FF0000"/>
                  </a:solidFill>
                </a:rPr>
                <a:t>1</a:t>
              </a:r>
              <a:r>
                <a:rPr lang="pt-BR" sz="1600" b="1" dirty="0" smtClean="0"/>
                <a:t>   100   10</a:t>
              </a:r>
              <a:r>
                <a:rPr lang="pt-BR" sz="1600" b="1" dirty="0" smtClean="0">
                  <a:solidFill>
                    <a:srgbClr val="FF0000"/>
                  </a:solidFill>
                </a:rPr>
                <a:t>1</a:t>
              </a:r>
              <a:r>
                <a:rPr lang="pt-BR" sz="1600" b="1" dirty="0" smtClean="0"/>
                <a:t>    11</a:t>
              </a:r>
              <a:r>
                <a:rPr lang="pt-BR" sz="1600" b="1" dirty="0" smtClean="0">
                  <a:solidFill>
                    <a:srgbClr val="FF0000"/>
                  </a:solidFill>
                </a:rPr>
                <a:t>0</a:t>
              </a:r>
              <a:r>
                <a:rPr lang="pt-BR" sz="1600" b="1" dirty="0" smtClean="0"/>
                <a:t>    11</a:t>
              </a:r>
              <a:r>
                <a:rPr lang="pt-BR" sz="1600" b="1" dirty="0" smtClean="0">
                  <a:solidFill>
                    <a:srgbClr val="FF0000"/>
                  </a:solidFill>
                </a:rPr>
                <a:t>1</a:t>
              </a:r>
              <a:endParaRPr lang="pt-BR" sz="1600" b="1" baseline="-25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Hamming</a:t>
            </a:r>
            <a:r>
              <a:rPr lang="pt-BR" dirty="0" smtClean="0"/>
              <a:t>(7,4)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388424" cy="4525963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Fazemos um </a:t>
            </a:r>
            <a:r>
              <a:rPr lang="pt-BR" dirty="0" err="1" smtClean="0"/>
              <a:t>ou-exclusivo</a:t>
            </a:r>
            <a:r>
              <a:rPr lang="pt-BR" dirty="0" smtClean="0"/>
              <a:t> ⊕ com todos os bits correspondentes a casa a ser configurada, definida para 1</a:t>
            </a:r>
          </a:p>
          <a:p>
            <a:r>
              <a:rPr lang="pt-BR" dirty="0" smtClean="0"/>
              <a:t>P</a:t>
            </a:r>
            <a:r>
              <a:rPr lang="pt-BR" baseline="-25000" dirty="0" smtClean="0"/>
              <a:t>1</a:t>
            </a:r>
            <a:r>
              <a:rPr lang="pt-BR" dirty="0" smtClean="0"/>
              <a:t> = d</a:t>
            </a:r>
            <a:r>
              <a:rPr lang="pt-BR" baseline="-25000" dirty="0" smtClean="0"/>
              <a:t>1</a:t>
            </a:r>
            <a:r>
              <a:rPr lang="pt-BR" dirty="0" smtClean="0"/>
              <a:t> ⊕ d</a:t>
            </a:r>
            <a:r>
              <a:rPr lang="pt-BR" baseline="-25000" dirty="0" smtClean="0"/>
              <a:t>2</a:t>
            </a:r>
            <a:r>
              <a:rPr lang="pt-BR" dirty="0" smtClean="0"/>
              <a:t> ⊕ d</a:t>
            </a:r>
            <a:r>
              <a:rPr lang="pt-BR" baseline="-25000" dirty="0" smtClean="0"/>
              <a:t>4</a:t>
            </a:r>
            <a:r>
              <a:rPr lang="pt-BR" dirty="0" smtClean="0"/>
              <a:t> = x</a:t>
            </a:r>
            <a:r>
              <a:rPr lang="pt-BR" baseline="-25000" dirty="0" smtClean="0"/>
              <a:t>3</a:t>
            </a:r>
            <a:r>
              <a:rPr lang="pt-BR" dirty="0" smtClean="0"/>
              <a:t> ⊕ x</a:t>
            </a:r>
            <a:r>
              <a:rPr lang="pt-BR" baseline="-25000" dirty="0" smtClean="0"/>
              <a:t>5</a:t>
            </a:r>
            <a:r>
              <a:rPr lang="pt-BR" dirty="0" smtClean="0"/>
              <a:t> ⊕ x</a:t>
            </a:r>
            <a:r>
              <a:rPr lang="pt-BR" baseline="-25000" dirty="0" smtClean="0"/>
              <a:t>7</a:t>
            </a:r>
            <a:r>
              <a:rPr lang="pt-BR" dirty="0" smtClean="0"/>
              <a:t> </a:t>
            </a:r>
          </a:p>
          <a:p>
            <a:r>
              <a:rPr lang="pt-BR" dirty="0" smtClean="0"/>
              <a:t>P</a:t>
            </a:r>
            <a:r>
              <a:rPr lang="pt-BR" baseline="-25000" dirty="0" smtClean="0"/>
              <a:t>1</a:t>
            </a:r>
            <a:r>
              <a:rPr lang="pt-BR" dirty="0" smtClean="0"/>
              <a:t> = d</a:t>
            </a:r>
            <a:r>
              <a:rPr lang="pt-BR" baseline="-25000" dirty="0" smtClean="0"/>
              <a:t>1</a:t>
            </a:r>
            <a:r>
              <a:rPr lang="pt-BR" dirty="0" smtClean="0"/>
              <a:t> ⊕ d</a:t>
            </a:r>
            <a:r>
              <a:rPr lang="pt-BR" baseline="-25000" dirty="0" smtClean="0"/>
              <a:t>3</a:t>
            </a:r>
            <a:r>
              <a:rPr lang="pt-BR" dirty="0" smtClean="0"/>
              <a:t> ⊕ d</a:t>
            </a:r>
            <a:r>
              <a:rPr lang="pt-BR" baseline="-25000" dirty="0" smtClean="0"/>
              <a:t>4</a:t>
            </a:r>
            <a:r>
              <a:rPr lang="pt-BR" dirty="0" smtClean="0"/>
              <a:t> = x</a:t>
            </a:r>
            <a:r>
              <a:rPr lang="pt-BR" baseline="-25000" dirty="0" smtClean="0"/>
              <a:t>3</a:t>
            </a:r>
            <a:r>
              <a:rPr lang="pt-BR" dirty="0" smtClean="0"/>
              <a:t> ⊕ x</a:t>
            </a:r>
            <a:r>
              <a:rPr lang="pt-BR" baseline="-25000" dirty="0" smtClean="0"/>
              <a:t>6</a:t>
            </a:r>
            <a:r>
              <a:rPr lang="pt-BR" dirty="0" smtClean="0"/>
              <a:t> ⊕ x</a:t>
            </a:r>
            <a:r>
              <a:rPr lang="pt-BR" baseline="-25000" dirty="0" smtClean="0"/>
              <a:t>7</a:t>
            </a:r>
          </a:p>
          <a:p>
            <a:r>
              <a:rPr lang="pt-BR" dirty="0" smtClean="0"/>
              <a:t>P</a:t>
            </a:r>
            <a:r>
              <a:rPr lang="pt-BR" baseline="-25000" dirty="0" smtClean="0"/>
              <a:t>1</a:t>
            </a:r>
            <a:r>
              <a:rPr lang="pt-BR" dirty="0" smtClean="0"/>
              <a:t> = d</a:t>
            </a:r>
            <a:r>
              <a:rPr lang="pt-BR" baseline="-25000" dirty="0" smtClean="0"/>
              <a:t>2</a:t>
            </a:r>
            <a:r>
              <a:rPr lang="pt-BR" dirty="0" smtClean="0"/>
              <a:t> ⊕ d</a:t>
            </a:r>
            <a:r>
              <a:rPr lang="pt-BR" baseline="-25000" dirty="0" smtClean="0"/>
              <a:t>3</a:t>
            </a:r>
            <a:r>
              <a:rPr lang="pt-BR" dirty="0" smtClean="0"/>
              <a:t> ⊕ d</a:t>
            </a:r>
            <a:r>
              <a:rPr lang="pt-BR" baseline="-25000" dirty="0" smtClean="0"/>
              <a:t>4</a:t>
            </a:r>
            <a:r>
              <a:rPr lang="pt-BR" dirty="0" smtClean="0"/>
              <a:t> = x</a:t>
            </a:r>
            <a:r>
              <a:rPr lang="pt-BR" baseline="-25000" dirty="0" smtClean="0"/>
              <a:t>5</a:t>
            </a:r>
            <a:r>
              <a:rPr lang="pt-BR" dirty="0" smtClean="0"/>
              <a:t> ⊕ x</a:t>
            </a:r>
            <a:r>
              <a:rPr lang="pt-BR" baseline="-25000" dirty="0" smtClean="0"/>
              <a:t>6</a:t>
            </a:r>
            <a:r>
              <a:rPr lang="pt-BR" dirty="0" smtClean="0"/>
              <a:t> ⊕ </a:t>
            </a:r>
            <a:r>
              <a:rPr lang="pt-BR" u="sng" dirty="0" smtClean="0"/>
              <a:t>x</a:t>
            </a:r>
            <a:r>
              <a:rPr lang="pt-BR" u="sng" baseline="-25000" dirty="0" smtClean="0"/>
              <a:t>7</a:t>
            </a:r>
            <a:endParaRPr lang="pt-BR" u="sng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18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5148064" y="1484784"/>
            <a:ext cx="3528392" cy="800799"/>
            <a:chOff x="2339752" y="3861048"/>
            <a:chExt cx="3528392" cy="800799"/>
          </a:xfrm>
        </p:grpSpPr>
        <p:grpSp>
          <p:nvGrpSpPr>
            <p:cNvPr id="8" name="Grupo 12"/>
            <p:cNvGrpSpPr/>
            <p:nvPr/>
          </p:nvGrpSpPr>
          <p:grpSpPr>
            <a:xfrm>
              <a:off x="3754971" y="4077072"/>
              <a:ext cx="648072" cy="584775"/>
              <a:chOff x="2718842" y="4102472"/>
              <a:chExt cx="648072" cy="584775"/>
            </a:xfrm>
          </p:grpSpPr>
          <p:sp>
            <p:nvSpPr>
              <p:cNvPr id="28" name="Retângulo de cantos arredondados 8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9" name="CaixaDeTexto 28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3</a:t>
                </a:r>
                <a:endParaRPr lang="pt-BR" sz="3200" b="1" baseline="-25000" dirty="0"/>
              </a:p>
            </p:txBody>
          </p:sp>
        </p:grpSp>
        <p:grpSp>
          <p:nvGrpSpPr>
            <p:cNvPr id="9" name="Grupo 13"/>
            <p:cNvGrpSpPr/>
            <p:nvPr/>
          </p:nvGrpSpPr>
          <p:grpSpPr>
            <a:xfrm>
              <a:off x="3284819" y="4077072"/>
              <a:ext cx="648072" cy="584775"/>
              <a:chOff x="2718842" y="4102472"/>
              <a:chExt cx="648072" cy="584775"/>
            </a:xfrm>
          </p:grpSpPr>
          <p:sp>
            <p:nvSpPr>
              <p:cNvPr id="26" name="Retângulo de cantos arredondados 25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1</a:t>
                </a:r>
                <a:endParaRPr lang="pt-BR" sz="3200" b="1" baseline="-25000" dirty="0"/>
              </a:p>
            </p:txBody>
          </p:sp>
        </p:grpSp>
        <p:grpSp>
          <p:nvGrpSpPr>
            <p:cNvPr id="10" name="Grupo 16"/>
            <p:cNvGrpSpPr/>
            <p:nvPr/>
          </p:nvGrpSpPr>
          <p:grpSpPr>
            <a:xfrm>
              <a:off x="4229886" y="4077072"/>
              <a:ext cx="648072" cy="584775"/>
              <a:chOff x="2718842" y="4102472"/>
              <a:chExt cx="648072" cy="584775"/>
            </a:xfrm>
          </p:grpSpPr>
          <p:sp>
            <p:nvSpPr>
              <p:cNvPr id="24" name="Retângulo de cantos arredondados 23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2</a:t>
                </a:r>
                <a:endParaRPr lang="pt-BR" sz="3200" b="1" baseline="-25000" dirty="0"/>
              </a:p>
            </p:txBody>
          </p:sp>
        </p:grpSp>
        <p:grpSp>
          <p:nvGrpSpPr>
            <p:cNvPr id="11" name="Grupo 19"/>
            <p:cNvGrpSpPr/>
            <p:nvPr/>
          </p:nvGrpSpPr>
          <p:grpSpPr>
            <a:xfrm>
              <a:off x="4701727" y="4077072"/>
              <a:ext cx="648072" cy="584775"/>
              <a:chOff x="2718842" y="4102472"/>
              <a:chExt cx="648072" cy="584775"/>
            </a:xfrm>
          </p:grpSpPr>
          <p:sp>
            <p:nvSpPr>
              <p:cNvPr id="22" name="Retângulo de cantos arredondados 21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3</a:t>
                </a:r>
                <a:endParaRPr lang="pt-BR" sz="3200" b="1" baseline="-25000" dirty="0"/>
              </a:p>
            </p:txBody>
          </p:sp>
        </p:grpSp>
        <p:grpSp>
          <p:nvGrpSpPr>
            <p:cNvPr id="12" name="Grupo 22"/>
            <p:cNvGrpSpPr/>
            <p:nvPr/>
          </p:nvGrpSpPr>
          <p:grpSpPr>
            <a:xfrm>
              <a:off x="5176642" y="4077072"/>
              <a:ext cx="648072" cy="584775"/>
              <a:chOff x="2718842" y="4102472"/>
              <a:chExt cx="648072" cy="584775"/>
            </a:xfrm>
          </p:grpSpPr>
          <p:sp>
            <p:nvSpPr>
              <p:cNvPr id="20" name="Retângulo de cantos arredondados 19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4</a:t>
                </a:r>
                <a:endParaRPr lang="pt-BR" sz="3200" b="1" baseline="-25000" dirty="0"/>
              </a:p>
            </p:txBody>
          </p:sp>
        </p:grpSp>
        <p:grpSp>
          <p:nvGrpSpPr>
            <p:cNvPr id="13" name="Grupo 25"/>
            <p:cNvGrpSpPr/>
            <p:nvPr/>
          </p:nvGrpSpPr>
          <p:grpSpPr>
            <a:xfrm>
              <a:off x="2814667" y="4077072"/>
              <a:ext cx="648072" cy="584775"/>
              <a:chOff x="2718842" y="4102472"/>
              <a:chExt cx="648072" cy="584775"/>
            </a:xfrm>
          </p:grpSpPr>
          <p:sp>
            <p:nvSpPr>
              <p:cNvPr id="18" name="Retângulo de cantos arredondados 17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2</a:t>
                </a:r>
                <a:endParaRPr lang="pt-BR" sz="3200" b="1" baseline="-25000" dirty="0"/>
              </a:p>
            </p:txBody>
          </p:sp>
        </p:grpSp>
        <p:grpSp>
          <p:nvGrpSpPr>
            <p:cNvPr id="14" name="Grupo 28"/>
            <p:cNvGrpSpPr/>
            <p:nvPr/>
          </p:nvGrpSpPr>
          <p:grpSpPr>
            <a:xfrm>
              <a:off x="2339752" y="4077072"/>
              <a:ext cx="648072" cy="584775"/>
              <a:chOff x="2718842" y="4102472"/>
              <a:chExt cx="648072" cy="584775"/>
            </a:xfrm>
          </p:grpSpPr>
          <p:sp>
            <p:nvSpPr>
              <p:cNvPr id="16" name="Retângulo de cantos arredondados 15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CaixaDeTexto 16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1</a:t>
                </a:r>
                <a:endParaRPr lang="pt-BR" sz="3200" b="1" baseline="-25000" dirty="0"/>
              </a:p>
            </p:txBody>
          </p:sp>
        </p:grpSp>
        <p:sp>
          <p:nvSpPr>
            <p:cNvPr id="15" name="CaixaDeTexto 14"/>
            <p:cNvSpPr txBox="1"/>
            <p:nvPr/>
          </p:nvSpPr>
          <p:spPr>
            <a:xfrm>
              <a:off x="2339752" y="3861048"/>
              <a:ext cx="35283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 001    010    01</a:t>
              </a:r>
              <a:r>
                <a:rPr lang="pt-BR" sz="1600" b="1" dirty="0" smtClean="0">
                  <a:solidFill>
                    <a:srgbClr val="FF0000"/>
                  </a:solidFill>
                </a:rPr>
                <a:t>1</a:t>
              </a:r>
              <a:r>
                <a:rPr lang="pt-BR" sz="1600" b="1" dirty="0" smtClean="0"/>
                <a:t>   100   10</a:t>
              </a:r>
              <a:r>
                <a:rPr lang="pt-BR" sz="1600" b="1" dirty="0" smtClean="0">
                  <a:solidFill>
                    <a:srgbClr val="FF0000"/>
                  </a:solidFill>
                </a:rPr>
                <a:t>1</a:t>
              </a:r>
              <a:r>
                <a:rPr lang="pt-BR" sz="1600" b="1" dirty="0" smtClean="0"/>
                <a:t>    11</a:t>
              </a:r>
              <a:r>
                <a:rPr lang="pt-BR" sz="1600" b="1" dirty="0" smtClean="0">
                  <a:solidFill>
                    <a:srgbClr val="FF0000"/>
                  </a:solidFill>
                </a:rPr>
                <a:t>0</a:t>
              </a:r>
              <a:r>
                <a:rPr lang="pt-BR" sz="1600" b="1" dirty="0" smtClean="0"/>
                <a:t>    11</a:t>
              </a:r>
              <a:r>
                <a:rPr lang="pt-BR" sz="1600" b="1" dirty="0" smtClean="0">
                  <a:solidFill>
                    <a:srgbClr val="FF0000"/>
                  </a:solidFill>
                </a:rPr>
                <a:t>1</a:t>
              </a:r>
              <a:endParaRPr lang="pt-BR" sz="1600" b="1" baseline="-25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Hamming</a:t>
            </a:r>
            <a:r>
              <a:rPr lang="pt-BR" dirty="0" smtClean="0"/>
              <a:t>(7,4)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2411760" y="2276872"/>
          <a:ext cx="489654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22"/>
                <a:gridCol w="452622"/>
                <a:gridCol w="452622"/>
                <a:gridCol w="452622"/>
                <a:gridCol w="452622"/>
                <a:gridCol w="452622"/>
                <a:gridCol w="452622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x3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Hamming</a:t>
                      </a:r>
                      <a:r>
                        <a:rPr lang="pt-BR" b="1" dirty="0" smtClean="0"/>
                        <a:t>(7,4)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00</a:t>
                      </a:r>
                      <a:r>
                        <a:rPr lang="pt-BR" b="1" dirty="0" smtClean="0"/>
                        <a:t>0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b="1" dirty="0" smtClean="0"/>
                        <a:t>000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11</a:t>
                      </a:r>
                      <a:r>
                        <a:rPr lang="pt-BR" b="1" dirty="0" smtClean="0"/>
                        <a:t>0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b="1" dirty="0" smtClean="0"/>
                        <a:t>001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01</a:t>
                      </a:r>
                      <a:r>
                        <a:rPr lang="pt-BR" b="1" dirty="0" smtClean="0"/>
                        <a:t>0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b="1" dirty="0" smtClean="0"/>
                        <a:t>010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pt-BR" b="1" dirty="0" smtClean="0"/>
                        <a:t>0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b="1" dirty="0" smtClean="0"/>
                        <a:t>011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pt-BR" b="1" dirty="0" smtClean="0"/>
                        <a:t>0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b="1" dirty="0" smtClean="0"/>
                        <a:t>100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01</a:t>
                      </a:r>
                      <a:r>
                        <a:rPr lang="pt-BR" b="1" dirty="0" smtClean="0"/>
                        <a:t>0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b="1" dirty="0" smtClean="0"/>
                        <a:t>101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11</a:t>
                      </a:r>
                      <a:r>
                        <a:rPr lang="pt-BR" b="1" dirty="0" smtClean="0"/>
                        <a:t>0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b="1" dirty="0" smtClean="0"/>
                        <a:t>110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00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111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Anterior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Circuito para o Meio Somador;</a:t>
            </a:r>
          </a:p>
          <a:p>
            <a:r>
              <a:rPr lang="pt-BR" dirty="0" smtClean="0"/>
              <a:t>Circuito para o Somador Completo;</a:t>
            </a:r>
          </a:p>
          <a:p>
            <a:r>
              <a:rPr lang="pt-BR" dirty="0" smtClean="0"/>
              <a:t>Circuito para o Somador de 8 bits;</a:t>
            </a:r>
          </a:p>
          <a:p>
            <a:r>
              <a:rPr lang="pt-BR" dirty="0" smtClean="0"/>
              <a:t>Circuito para o Meio Subtrator;</a:t>
            </a:r>
          </a:p>
          <a:p>
            <a:r>
              <a:rPr lang="pt-BR" dirty="0" smtClean="0"/>
              <a:t>Circuito para o Subtrator Completo;</a:t>
            </a:r>
          </a:p>
          <a:p>
            <a:r>
              <a:rPr lang="pt-BR" dirty="0" smtClean="0"/>
              <a:t>Circuito para o Subtrator de 8 bits.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Hamming</a:t>
            </a:r>
            <a:r>
              <a:rPr lang="pt-BR" dirty="0" smtClean="0"/>
              <a:t>(7,4)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20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2411760" y="2276872"/>
          <a:ext cx="489654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22"/>
                <a:gridCol w="452622"/>
                <a:gridCol w="452622"/>
                <a:gridCol w="452622"/>
                <a:gridCol w="452622"/>
                <a:gridCol w="452622"/>
                <a:gridCol w="452622"/>
                <a:gridCol w="172819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x3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Hamming</a:t>
                      </a:r>
                      <a:r>
                        <a:rPr lang="pt-BR" b="1" dirty="0" smtClean="0"/>
                        <a:t>(7,4)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11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b="1" dirty="0" smtClean="0"/>
                        <a:t>000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00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b="1" dirty="0" smtClean="0"/>
                        <a:t>001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b="1" dirty="0" smtClean="0"/>
                        <a:t>010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01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b="1" dirty="0" smtClean="0"/>
                        <a:t>011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01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b="1" dirty="0" smtClean="0"/>
                        <a:t>100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b="1" dirty="0" smtClean="0"/>
                        <a:t>101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00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b="1" dirty="0" smtClean="0"/>
                        <a:t>110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11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111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Considere a seguinte informação a ser codificada usando </a:t>
            </a:r>
            <a:r>
              <a:rPr lang="pt-BR" sz="2800" dirty="0" err="1" smtClean="0"/>
              <a:t>Hamming</a:t>
            </a:r>
            <a:r>
              <a:rPr lang="pt-BR" sz="2800" dirty="0" smtClean="0"/>
              <a:t>(7,4)</a:t>
            </a:r>
          </a:p>
          <a:p>
            <a:r>
              <a:rPr lang="pt-BR" sz="2800" dirty="0" smtClean="0"/>
              <a:t>Primeiramente, alocamos os bits de dados em suas posições correspondentes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Em seguida computamos os bits de paridade</a:t>
            </a:r>
          </a:p>
          <a:p>
            <a:pPr lvl="1"/>
            <a:r>
              <a:rPr lang="pt-BR" sz="2400" dirty="0" smtClean="0"/>
              <a:t>P</a:t>
            </a:r>
            <a:r>
              <a:rPr lang="pt-BR" sz="2400" baseline="-25000" dirty="0" smtClean="0"/>
              <a:t>1</a:t>
            </a:r>
            <a:r>
              <a:rPr lang="pt-BR" sz="2400" dirty="0" smtClean="0"/>
              <a:t> = d</a:t>
            </a:r>
            <a:r>
              <a:rPr lang="pt-BR" sz="2400" baseline="-25000" dirty="0" smtClean="0"/>
              <a:t>1</a:t>
            </a:r>
            <a:r>
              <a:rPr lang="pt-BR" sz="2400" dirty="0" smtClean="0"/>
              <a:t> ⊕ d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⊕ d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= x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 ⊕ x</a:t>
            </a:r>
            <a:r>
              <a:rPr lang="pt-BR" sz="2400" baseline="-25000" dirty="0" smtClean="0"/>
              <a:t>5</a:t>
            </a:r>
            <a:r>
              <a:rPr lang="pt-BR" sz="2400" dirty="0" smtClean="0"/>
              <a:t> ⊕ </a:t>
            </a:r>
            <a:r>
              <a:rPr lang="pt-BR" sz="2400" dirty="0" smtClean="0"/>
              <a:t>x</a:t>
            </a:r>
            <a:r>
              <a:rPr lang="pt-BR" sz="2400" baseline="-25000" dirty="0" smtClean="0"/>
              <a:t>7</a:t>
            </a:r>
            <a:r>
              <a:rPr lang="pt-BR" sz="2400" dirty="0" smtClean="0"/>
              <a:t> </a:t>
            </a:r>
            <a:r>
              <a:rPr lang="pt-BR" sz="2400" dirty="0" smtClean="0"/>
              <a:t>= 1⊕1⊕1 = 1 </a:t>
            </a:r>
          </a:p>
          <a:p>
            <a:pPr lvl="1"/>
            <a:r>
              <a:rPr lang="pt-BR" sz="2400" dirty="0" smtClean="0"/>
              <a:t>P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</a:t>
            </a:r>
            <a:r>
              <a:rPr lang="pt-BR" sz="2400" dirty="0" smtClean="0"/>
              <a:t>= d</a:t>
            </a:r>
            <a:r>
              <a:rPr lang="pt-BR" sz="2400" baseline="-25000" dirty="0" smtClean="0"/>
              <a:t>1</a:t>
            </a:r>
            <a:r>
              <a:rPr lang="pt-BR" sz="2400" dirty="0" smtClean="0"/>
              <a:t> ⊕ d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 ⊕ d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= x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 ⊕ x</a:t>
            </a:r>
            <a:r>
              <a:rPr lang="pt-BR" sz="2400" baseline="-25000" dirty="0" smtClean="0"/>
              <a:t>6</a:t>
            </a:r>
            <a:r>
              <a:rPr lang="pt-BR" sz="2400" dirty="0" smtClean="0"/>
              <a:t> ⊕ </a:t>
            </a:r>
            <a:r>
              <a:rPr lang="pt-BR" sz="2400" dirty="0" smtClean="0"/>
              <a:t>x</a:t>
            </a:r>
            <a:r>
              <a:rPr lang="pt-BR" sz="2400" baseline="-25000" dirty="0" smtClean="0"/>
              <a:t>7</a:t>
            </a:r>
            <a:r>
              <a:rPr lang="pt-BR" sz="2400" dirty="0" smtClean="0"/>
              <a:t> </a:t>
            </a:r>
            <a:r>
              <a:rPr lang="pt-BR" sz="2400" dirty="0" smtClean="0"/>
              <a:t>= 1⊕0⊕1 = 0</a:t>
            </a:r>
          </a:p>
          <a:p>
            <a:pPr lvl="1"/>
            <a:r>
              <a:rPr lang="pt-BR" sz="2400" dirty="0" smtClean="0"/>
              <a:t>P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 </a:t>
            </a:r>
            <a:r>
              <a:rPr lang="pt-BR" sz="2400" dirty="0" smtClean="0"/>
              <a:t>= d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⊕ d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 ⊕ d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= x</a:t>
            </a:r>
            <a:r>
              <a:rPr lang="pt-BR" sz="2400" baseline="-25000" dirty="0" smtClean="0"/>
              <a:t>5</a:t>
            </a:r>
            <a:r>
              <a:rPr lang="pt-BR" sz="2400" dirty="0" smtClean="0"/>
              <a:t> ⊕ x</a:t>
            </a:r>
            <a:r>
              <a:rPr lang="pt-BR" sz="2400" baseline="-25000" dirty="0" smtClean="0"/>
              <a:t>6</a:t>
            </a:r>
            <a:r>
              <a:rPr lang="pt-BR" sz="2400" dirty="0" smtClean="0"/>
              <a:t> </a:t>
            </a:r>
            <a:r>
              <a:rPr lang="pt-BR" sz="2400" smtClean="0"/>
              <a:t>⊕ </a:t>
            </a:r>
            <a:r>
              <a:rPr lang="pt-BR" sz="2400" smtClean="0"/>
              <a:t>x</a:t>
            </a:r>
            <a:r>
              <a:rPr lang="pt-BR" sz="2400" baseline="-25000" smtClean="0"/>
              <a:t>7</a:t>
            </a:r>
            <a:r>
              <a:rPr lang="pt-BR" sz="2400" smtClean="0"/>
              <a:t> </a:t>
            </a:r>
            <a:r>
              <a:rPr lang="pt-BR" sz="2400" dirty="0" smtClean="0"/>
              <a:t>= 1⊕0⊕1 = 0</a:t>
            </a:r>
          </a:p>
          <a:p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21</a:t>
            </a:fld>
            <a:endParaRPr lang="pt-BR" dirty="0"/>
          </a:p>
        </p:txBody>
      </p:sp>
      <p:grpSp>
        <p:nvGrpSpPr>
          <p:cNvPr id="7" name="Grupo 9"/>
          <p:cNvGrpSpPr/>
          <p:nvPr/>
        </p:nvGrpSpPr>
        <p:grpSpPr>
          <a:xfrm>
            <a:off x="4499992" y="1988840"/>
            <a:ext cx="1440160" cy="584775"/>
            <a:chOff x="2987824" y="3573016"/>
            <a:chExt cx="1296144" cy="584775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2987824" y="3645024"/>
              <a:ext cx="1296144" cy="432048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987824" y="3573016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1 1 0 1</a:t>
              </a:r>
              <a:r>
                <a:rPr lang="pt-BR" sz="3200" b="1" baseline="-25000" dirty="0" smtClean="0"/>
                <a:t>2</a:t>
              </a:r>
              <a:endParaRPr lang="pt-BR" sz="3200" b="1" baseline="-25000" dirty="0"/>
            </a:p>
          </p:txBody>
        </p:sp>
      </p:grpSp>
      <p:grpSp>
        <p:nvGrpSpPr>
          <p:cNvPr id="10" name="Grupo 12"/>
          <p:cNvGrpSpPr/>
          <p:nvPr/>
        </p:nvGrpSpPr>
        <p:grpSpPr>
          <a:xfrm>
            <a:off x="2915816" y="3212976"/>
            <a:ext cx="3504014" cy="1056305"/>
            <a:chOff x="2339752" y="3645024"/>
            <a:chExt cx="3504014" cy="1056305"/>
          </a:xfrm>
        </p:grpSpPr>
        <p:grpSp>
          <p:nvGrpSpPr>
            <p:cNvPr id="11" name="Grupo 12"/>
            <p:cNvGrpSpPr/>
            <p:nvPr/>
          </p:nvGrpSpPr>
          <p:grpSpPr>
            <a:xfrm>
              <a:off x="3754971" y="4077072"/>
              <a:ext cx="648072" cy="584775"/>
              <a:chOff x="2718842" y="4102472"/>
              <a:chExt cx="648072" cy="584775"/>
            </a:xfrm>
          </p:grpSpPr>
          <p:sp>
            <p:nvSpPr>
              <p:cNvPr id="34" name="Retângulo de cantos arredondados 8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CaixaDeTexto 34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3</a:t>
                </a:r>
                <a:endParaRPr lang="pt-BR" sz="3200" b="1" baseline="-25000" dirty="0"/>
              </a:p>
            </p:txBody>
          </p:sp>
        </p:grpSp>
        <p:grpSp>
          <p:nvGrpSpPr>
            <p:cNvPr id="12" name="Grupo 13"/>
            <p:cNvGrpSpPr/>
            <p:nvPr/>
          </p:nvGrpSpPr>
          <p:grpSpPr>
            <a:xfrm>
              <a:off x="3303871" y="4116554"/>
              <a:ext cx="648072" cy="584775"/>
              <a:chOff x="2737894" y="4141954"/>
              <a:chExt cx="648072" cy="584775"/>
            </a:xfrm>
          </p:grpSpPr>
          <p:sp>
            <p:nvSpPr>
              <p:cNvPr id="32" name="Retângulo de cantos arredondados 31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  </a:t>
                </a:r>
                <a:endParaRPr lang="pt-BR" dirty="0"/>
              </a:p>
            </p:txBody>
          </p:sp>
          <p:sp>
            <p:nvSpPr>
              <p:cNvPr id="33" name="CaixaDeTexto 32"/>
              <p:cNvSpPr txBox="1"/>
              <p:nvPr/>
            </p:nvSpPr>
            <p:spPr>
              <a:xfrm>
                <a:off x="2737894" y="4141954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 1</a:t>
                </a:r>
                <a:endParaRPr lang="pt-BR" sz="3200" b="1" baseline="-25000" dirty="0"/>
              </a:p>
            </p:txBody>
          </p:sp>
        </p:grpSp>
        <p:grpSp>
          <p:nvGrpSpPr>
            <p:cNvPr id="13" name="Grupo 16"/>
            <p:cNvGrpSpPr/>
            <p:nvPr/>
          </p:nvGrpSpPr>
          <p:grpSpPr>
            <a:xfrm>
              <a:off x="4248938" y="4116554"/>
              <a:ext cx="648072" cy="584775"/>
              <a:chOff x="2737894" y="4141954"/>
              <a:chExt cx="648072" cy="584775"/>
            </a:xfrm>
          </p:grpSpPr>
          <p:sp>
            <p:nvSpPr>
              <p:cNvPr id="30" name="Retângulo de cantos arredondados 29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2737894" y="4141954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 1</a:t>
                </a:r>
                <a:endParaRPr lang="pt-BR" sz="3200" b="1" baseline="-25000" dirty="0"/>
              </a:p>
            </p:txBody>
          </p:sp>
        </p:grpSp>
        <p:grpSp>
          <p:nvGrpSpPr>
            <p:cNvPr id="14" name="Grupo 19"/>
            <p:cNvGrpSpPr/>
            <p:nvPr/>
          </p:nvGrpSpPr>
          <p:grpSpPr>
            <a:xfrm>
              <a:off x="4720779" y="4116554"/>
              <a:ext cx="648072" cy="584775"/>
              <a:chOff x="2737894" y="4141954"/>
              <a:chExt cx="648072" cy="584775"/>
            </a:xfrm>
          </p:grpSpPr>
          <p:sp>
            <p:nvSpPr>
              <p:cNvPr id="28" name="Retângulo de cantos arredondados 27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9" name="CaixaDeTexto 28"/>
              <p:cNvSpPr txBox="1"/>
              <p:nvPr/>
            </p:nvSpPr>
            <p:spPr>
              <a:xfrm>
                <a:off x="2737894" y="4141954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 0</a:t>
                </a:r>
                <a:endParaRPr lang="pt-BR" sz="3200" b="1" baseline="-25000" dirty="0"/>
              </a:p>
            </p:txBody>
          </p:sp>
        </p:grpSp>
        <p:grpSp>
          <p:nvGrpSpPr>
            <p:cNvPr id="15" name="Grupo 22"/>
            <p:cNvGrpSpPr/>
            <p:nvPr/>
          </p:nvGrpSpPr>
          <p:grpSpPr>
            <a:xfrm>
              <a:off x="5195694" y="4116554"/>
              <a:ext cx="648072" cy="584775"/>
              <a:chOff x="2737894" y="4141954"/>
              <a:chExt cx="648072" cy="584775"/>
            </a:xfrm>
          </p:grpSpPr>
          <p:sp>
            <p:nvSpPr>
              <p:cNvPr id="26" name="Retângulo de cantos arredondados 25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/>
              <p:cNvSpPr txBox="1"/>
              <p:nvPr/>
            </p:nvSpPr>
            <p:spPr>
              <a:xfrm>
                <a:off x="2737894" y="4141954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 1</a:t>
                </a:r>
                <a:endParaRPr lang="pt-BR" sz="3200" b="1" baseline="-25000" dirty="0"/>
              </a:p>
            </p:txBody>
          </p:sp>
        </p:grpSp>
        <p:grpSp>
          <p:nvGrpSpPr>
            <p:cNvPr id="16" name="Grupo 25"/>
            <p:cNvGrpSpPr/>
            <p:nvPr/>
          </p:nvGrpSpPr>
          <p:grpSpPr>
            <a:xfrm>
              <a:off x="2814667" y="4077072"/>
              <a:ext cx="648072" cy="584775"/>
              <a:chOff x="2718842" y="4102472"/>
              <a:chExt cx="648072" cy="584775"/>
            </a:xfrm>
          </p:grpSpPr>
          <p:sp>
            <p:nvSpPr>
              <p:cNvPr id="24" name="Retângulo de cantos arredondados 23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2</a:t>
                </a:r>
                <a:endParaRPr lang="pt-BR" sz="3200" b="1" baseline="-25000" dirty="0"/>
              </a:p>
            </p:txBody>
          </p:sp>
        </p:grpSp>
        <p:grpSp>
          <p:nvGrpSpPr>
            <p:cNvPr id="17" name="Grupo 28"/>
            <p:cNvGrpSpPr/>
            <p:nvPr/>
          </p:nvGrpSpPr>
          <p:grpSpPr>
            <a:xfrm>
              <a:off x="2339752" y="4077072"/>
              <a:ext cx="648072" cy="584775"/>
              <a:chOff x="2718842" y="4102472"/>
              <a:chExt cx="648072" cy="584775"/>
            </a:xfrm>
          </p:grpSpPr>
          <p:sp>
            <p:nvSpPr>
              <p:cNvPr id="22" name="Retângulo de cantos arredondados 21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1</a:t>
                </a:r>
                <a:endParaRPr lang="pt-BR" sz="3200" b="1" baseline="-25000" dirty="0"/>
              </a:p>
            </p:txBody>
          </p:sp>
        </p:grpSp>
        <p:sp>
          <p:nvSpPr>
            <p:cNvPr id="21" name="CaixaDeTexto 20"/>
            <p:cNvSpPr txBox="1"/>
            <p:nvPr/>
          </p:nvSpPr>
          <p:spPr>
            <a:xfrm>
              <a:off x="2339752" y="3645024"/>
              <a:ext cx="33843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 x</a:t>
              </a:r>
              <a:r>
                <a:rPr lang="pt-BR" sz="3200" b="1" baseline="-25000" dirty="0" smtClean="0"/>
                <a:t>1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2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3 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4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5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6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7</a:t>
              </a:r>
              <a:endParaRPr lang="pt-BR" sz="3200" b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A seguir completamos a mensagem com os bits de paridade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Para decodificar fazermos o processo inverso</a:t>
            </a:r>
          </a:p>
          <a:p>
            <a:r>
              <a:rPr lang="pt-BR" sz="2800" dirty="0" smtClean="0"/>
              <a:t>Com base na mensagem, calculamos os bits de paridade k</a:t>
            </a:r>
            <a:r>
              <a:rPr lang="pt-BR" sz="2800" baseline="-25000" dirty="0" smtClean="0"/>
              <a:t>1</a:t>
            </a:r>
            <a:r>
              <a:rPr lang="pt-BR" sz="2800" dirty="0" smtClean="0"/>
              <a:t>, k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 e k</a:t>
            </a:r>
            <a:r>
              <a:rPr lang="pt-BR" sz="2800" baseline="-25000" dirty="0" smtClean="0"/>
              <a:t>3</a:t>
            </a:r>
          </a:p>
          <a:p>
            <a:r>
              <a:rPr lang="pt-BR" sz="2800" dirty="0" smtClean="0"/>
              <a:t>No cálculo dos ⊕’s consideramos também o bit de paridade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22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2699792" y="2132856"/>
            <a:ext cx="3504014" cy="1056305"/>
            <a:chOff x="2339752" y="3645024"/>
            <a:chExt cx="3504014" cy="1056305"/>
          </a:xfrm>
        </p:grpSpPr>
        <p:grpSp>
          <p:nvGrpSpPr>
            <p:cNvPr id="8" name="Grupo 12"/>
            <p:cNvGrpSpPr/>
            <p:nvPr/>
          </p:nvGrpSpPr>
          <p:grpSpPr>
            <a:xfrm>
              <a:off x="3807929" y="4116554"/>
              <a:ext cx="692063" cy="584775"/>
              <a:chOff x="2771800" y="4141954"/>
              <a:chExt cx="692063" cy="584775"/>
            </a:xfrm>
          </p:grpSpPr>
          <p:sp>
            <p:nvSpPr>
              <p:cNvPr id="28" name="Retângulo de cantos arredondados 8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9" name="CaixaDeTexto 28"/>
              <p:cNvSpPr txBox="1"/>
              <p:nvPr/>
            </p:nvSpPr>
            <p:spPr>
              <a:xfrm>
                <a:off x="2815791" y="4141954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0</a:t>
                </a:r>
                <a:endParaRPr lang="pt-BR" sz="3200" b="1" baseline="-25000" dirty="0"/>
              </a:p>
            </p:txBody>
          </p:sp>
        </p:grpSp>
        <p:grpSp>
          <p:nvGrpSpPr>
            <p:cNvPr id="9" name="Grupo 13"/>
            <p:cNvGrpSpPr/>
            <p:nvPr/>
          </p:nvGrpSpPr>
          <p:grpSpPr>
            <a:xfrm>
              <a:off x="3303871" y="4116554"/>
              <a:ext cx="648072" cy="584775"/>
              <a:chOff x="2737894" y="4141954"/>
              <a:chExt cx="648072" cy="584775"/>
            </a:xfrm>
          </p:grpSpPr>
          <p:sp>
            <p:nvSpPr>
              <p:cNvPr id="26" name="Retângulo de cantos arredondados 25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/>
                  <a:t>  </a:t>
                </a:r>
                <a:endParaRPr lang="pt-BR" dirty="0"/>
              </a:p>
            </p:txBody>
          </p:sp>
          <p:sp>
            <p:nvSpPr>
              <p:cNvPr id="27" name="CaixaDeTexto 26"/>
              <p:cNvSpPr txBox="1"/>
              <p:nvPr/>
            </p:nvSpPr>
            <p:spPr>
              <a:xfrm>
                <a:off x="2737894" y="4141954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 1</a:t>
                </a:r>
                <a:endParaRPr lang="pt-BR" sz="3200" b="1" baseline="-25000" dirty="0"/>
              </a:p>
            </p:txBody>
          </p:sp>
        </p:grpSp>
        <p:grpSp>
          <p:nvGrpSpPr>
            <p:cNvPr id="10" name="Grupo 16"/>
            <p:cNvGrpSpPr/>
            <p:nvPr/>
          </p:nvGrpSpPr>
          <p:grpSpPr>
            <a:xfrm>
              <a:off x="4248938" y="4116554"/>
              <a:ext cx="648072" cy="584775"/>
              <a:chOff x="2737894" y="4141954"/>
              <a:chExt cx="648072" cy="584775"/>
            </a:xfrm>
          </p:grpSpPr>
          <p:sp>
            <p:nvSpPr>
              <p:cNvPr id="24" name="Retângulo de cantos arredondados 23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2737894" y="4141954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 1</a:t>
                </a:r>
                <a:endParaRPr lang="pt-BR" sz="3200" b="1" baseline="-25000" dirty="0"/>
              </a:p>
            </p:txBody>
          </p:sp>
        </p:grpSp>
        <p:grpSp>
          <p:nvGrpSpPr>
            <p:cNvPr id="11" name="Grupo 19"/>
            <p:cNvGrpSpPr/>
            <p:nvPr/>
          </p:nvGrpSpPr>
          <p:grpSpPr>
            <a:xfrm>
              <a:off x="4720779" y="4116554"/>
              <a:ext cx="648072" cy="584775"/>
              <a:chOff x="2737894" y="4141954"/>
              <a:chExt cx="648072" cy="584775"/>
            </a:xfrm>
          </p:grpSpPr>
          <p:sp>
            <p:nvSpPr>
              <p:cNvPr id="22" name="Retângulo de cantos arredondados 21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2737894" y="4141954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 0</a:t>
                </a:r>
                <a:endParaRPr lang="pt-BR" sz="3200" b="1" baseline="-25000" dirty="0"/>
              </a:p>
            </p:txBody>
          </p:sp>
        </p:grpSp>
        <p:grpSp>
          <p:nvGrpSpPr>
            <p:cNvPr id="12" name="Grupo 22"/>
            <p:cNvGrpSpPr/>
            <p:nvPr/>
          </p:nvGrpSpPr>
          <p:grpSpPr>
            <a:xfrm>
              <a:off x="5195694" y="4116554"/>
              <a:ext cx="648072" cy="584775"/>
              <a:chOff x="2737894" y="4141954"/>
              <a:chExt cx="648072" cy="584775"/>
            </a:xfrm>
          </p:grpSpPr>
          <p:sp>
            <p:nvSpPr>
              <p:cNvPr id="20" name="Retângulo de cantos arredondados 19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2737894" y="4141954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 1</a:t>
                </a:r>
                <a:endParaRPr lang="pt-BR" sz="3200" b="1" baseline="-25000" dirty="0"/>
              </a:p>
            </p:txBody>
          </p:sp>
        </p:grpSp>
        <p:grpSp>
          <p:nvGrpSpPr>
            <p:cNvPr id="13" name="Grupo 25"/>
            <p:cNvGrpSpPr/>
            <p:nvPr/>
          </p:nvGrpSpPr>
          <p:grpSpPr>
            <a:xfrm>
              <a:off x="2867625" y="4116554"/>
              <a:ext cx="692063" cy="584775"/>
              <a:chOff x="2771800" y="4141954"/>
              <a:chExt cx="692063" cy="584775"/>
            </a:xfrm>
          </p:grpSpPr>
          <p:sp>
            <p:nvSpPr>
              <p:cNvPr id="18" name="Retângulo de cantos arredondados 17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2815791" y="4141954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0</a:t>
                </a:r>
                <a:endParaRPr lang="pt-BR" sz="3200" b="1" baseline="-25000" dirty="0"/>
              </a:p>
            </p:txBody>
          </p:sp>
        </p:grpSp>
        <p:grpSp>
          <p:nvGrpSpPr>
            <p:cNvPr id="14" name="Grupo 28"/>
            <p:cNvGrpSpPr/>
            <p:nvPr/>
          </p:nvGrpSpPr>
          <p:grpSpPr>
            <a:xfrm>
              <a:off x="2392710" y="4116554"/>
              <a:ext cx="692063" cy="584775"/>
              <a:chOff x="2771800" y="4141954"/>
              <a:chExt cx="692063" cy="584775"/>
            </a:xfrm>
          </p:grpSpPr>
          <p:sp>
            <p:nvSpPr>
              <p:cNvPr id="16" name="Retângulo de cantos arredondados 15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CaixaDeTexto 16"/>
              <p:cNvSpPr txBox="1"/>
              <p:nvPr/>
            </p:nvSpPr>
            <p:spPr>
              <a:xfrm>
                <a:off x="2815791" y="4141954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1</a:t>
                </a:r>
                <a:endParaRPr lang="pt-BR" sz="3200" b="1" baseline="-25000" dirty="0"/>
              </a:p>
            </p:txBody>
          </p:sp>
        </p:grpSp>
        <p:sp>
          <p:nvSpPr>
            <p:cNvPr id="15" name="CaixaDeTexto 14"/>
            <p:cNvSpPr txBox="1"/>
            <p:nvPr/>
          </p:nvSpPr>
          <p:spPr>
            <a:xfrm>
              <a:off x="2339752" y="3645024"/>
              <a:ext cx="33843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 x</a:t>
              </a:r>
              <a:r>
                <a:rPr lang="pt-BR" sz="3200" b="1" baseline="-25000" dirty="0" smtClean="0"/>
                <a:t>1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2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3 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4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5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6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7</a:t>
              </a:r>
              <a:endParaRPr lang="pt-BR" sz="3200" b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Converta a mensagem</a:t>
            </a:r>
          </a:p>
          <a:p>
            <a:pPr>
              <a:buNone/>
            </a:pPr>
            <a:r>
              <a:rPr lang="pt-BR" dirty="0" smtClean="0"/>
              <a:t>para a informação original em binário.</a:t>
            </a:r>
          </a:p>
          <a:p>
            <a:r>
              <a:rPr lang="pt-BR" dirty="0" smtClean="0"/>
              <a:t>Considere que pode haver até 1 erro na mensagem.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23</a:t>
            </a:fld>
            <a:endParaRPr lang="pt-BR" dirty="0"/>
          </a:p>
        </p:txBody>
      </p:sp>
      <p:grpSp>
        <p:nvGrpSpPr>
          <p:cNvPr id="7" name="Grupo 9"/>
          <p:cNvGrpSpPr/>
          <p:nvPr/>
        </p:nvGrpSpPr>
        <p:grpSpPr>
          <a:xfrm>
            <a:off x="5004048" y="1620089"/>
            <a:ext cx="3888432" cy="584775"/>
            <a:chOff x="4499992" y="1988840"/>
            <a:chExt cx="3888432" cy="584775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4499992" y="2060848"/>
              <a:ext cx="2088232" cy="432048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4499992" y="1988840"/>
              <a:ext cx="38884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0 1 1 0 1 1 1</a:t>
              </a:r>
              <a:r>
                <a:rPr lang="pt-BR" sz="3200" b="1" baseline="-25000" dirty="0" smtClean="0"/>
                <a:t>Hamming(7,4)</a:t>
              </a:r>
              <a:endParaRPr lang="pt-BR" sz="3200" b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Estrutura da Composição das Mensagens</a:t>
            </a:r>
            <a:endParaRPr lang="pt-BR" sz="36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24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relação entre N e k é descrita pela seguinte equação:</a:t>
            </a:r>
          </a:p>
        </p:txBody>
      </p:sp>
      <p:graphicFrame>
        <p:nvGraphicFramePr>
          <p:cNvPr id="9" name="Espaço Reservado para Conteúdo 6"/>
          <p:cNvGraphicFramePr>
            <a:graphicFrameLocks/>
          </p:cNvGraphicFramePr>
          <p:nvPr/>
        </p:nvGraphicFramePr>
        <p:xfrm>
          <a:off x="3707904" y="3429000"/>
          <a:ext cx="525658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5"/>
                <a:gridCol w="1440160"/>
                <a:gridCol w="25922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dados</a:t>
                      </a:r>
                      <a:r>
                        <a:rPr lang="pt-BR" b="1" baseline="0" dirty="0" smtClean="0"/>
                        <a:t> (n)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paridade (k)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mensagem (N = n+k)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15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127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247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255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3491880" y="2708920"/>
            <a:ext cx="1872208" cy="57606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800" b="1" dirty="0" smtClean="0">
                <a:solidFill>
                  <a:srgbClr val="00B050"/>
                </a:solidFill>
              </a:rPr>
              <a:t>N = 2</a:t>
            </a:r>
            <a:r>
              <a:rPr lang="pt-BR" sz="2800" b="1" baseline="30000" dirty="0" smtClean="0">
                <a:solidFill>
                  <a:srgbClr val="00B050"/>
                </a:solidFill>
              </a:rPr>
              <a:t>k</a:t>
            </a:r>
            <a:r>
              <a:rPr lang="pt-BR" sz="2800" b="1" dirty="0" smtClean="0">
                <a:solidFill>
                  <a:srgbClr val="00B050"/>
                </a:solidFill>
              </a:rPr>
              <a:t> -1 </a:t>
            </a:r>
            <a:endParaRPr lang="pt-BR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Taxa Dados/Controle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Indica quanta informação é possível ser codificada com base no tamanho total da mensagem</a:t>
            </a:r>
          </a:p>
          <a:p>
            <a:r>
              <a:rPr lang="pt-BR" dirty="0" smtClean="0"/>
              <a:t>Também conhecida como taxa de </a:t>
            </a:r>
            <a:r>
              <a:rPr lang="pt-BR" dirty="0" err="1" smtClean="0"/>
              <a:t>Hamming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3"/>
          </p:nvPr>
        </p:nvGraphicFramePr>
        <p:xfrm>
          <a:off x="3779912" y="4005064"/>
          <a:ext cx="403244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899"/>
                <a:gridCol w="1183437"/>
                <a:gridCol w="100811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bits de dados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bits totais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taxa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≈0,333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≈0,571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≈0,733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≈0,839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≈0,904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25</a:t>
            </a:fld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187624" y="4437112"/>
            <a:ext cx="1872208" cy="57606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800" b="1" dirty="0" smtClean="0">
                <a:solidFill>
                  <a:srgbClr val="00B050"/>
                </a:solidFill>
              </a:rPr>
              <a:t>R = </a:t>
            </a:r>
            <a:r>
              <a:rPr lang="pt-BR" sz="2800" b="1" dirty="0" err="1" smtClean="0">
                <a:solidFill>
                  <a:srgbClr val="00B050"/>
                </a:solidFill>
              </a:rPr>
              <a:t>n/N</a:t>
            </a:r>
            <a:r>
              <a:rPr lang="pt-BR" sz="2800" b="1" dirty="0" smtClean="0">
                <a:solidFill>
                  <a:srgbClr val="00B050"/>
                </a:solidFill>
              </a:rPr>
              <a:t> </a:t>
            </a:r>
            <a:endParaRPr lang="pt-BR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 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Leitura: (</a:t>
            </a:r>
            <a:r>
              <a:rPr lang="pt-BR" dirty="0" err="1" smtClean="0"/>
              <a:t>Tocci</a:t>
            </a:r>
            <a:r>
              <a:rPr lang="pt-BR" dirty="0" smtClean="0"/>
              <a:t>) 2.9 (</a:t>
            </a:r>
            <a:r>
              <a:rPr lang="pt-BR" dirty="0" err="1" smtClean="0"/>
              <a:t>pgs</a:t>
            </a:r>
            <a:r>
              <a:rPr lang="pt-BR" dirty="0" smtClean="0"/>
              <a:t>. 38 – 40)</a:t>
            </a:r>
          </a:p>
          <a:p>
            <a:r>
              <a:rPr lang="pt-BR" dirty="0" smtClean="0"/>
              <a:t>Exercícios: (</a:t>
            </a:r>
            <a:r>
              <a:rPr lang="pt-BR" dirty="0" err="1" smtClean="0"/>
              <a:t>Tocci</a:t>
            </a:r>
            <a:r>
              <a:rPr lang="pt-BR" dirty="0" smtClean="0"/>
              <a:t>): 	E={2.24 – 2.29 }</a:t>
            </a:r>
            <a:r>
              <a:rPr lang="pt-BR" sz="1800" dirty="0" smtClean="0"/>
              <a:t> 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Extra!!!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Será considerado para fins de ajuste de notas;</a:t>
            </a:r>
          </a:p>
          <a:p>
            <a:r>
              <a:rPr lang="pt-BR" dirty="0" smtClean="0"/>
              <a:t>Individual;</a:t>
            </a:r>
          </a:p>
          <a:p>
            <a:r>
              <a:rPr lang="pt-BR" dirty="0" smtClean="0"/>
              <a:t>Entregar via e-mail;</a:t>
            </a:r>
          </a:p>
          <a:p>
            <a:r>
              <a:rPr lang="pt-BR" dirty="0" smtClean="0"/>
              <a:t>Escreva um programa que recebe uma informação de n bits a serem transmitidos. O programa deve verificar que tamanho de mensagem de </a:t>
            </a:r>
            <a:r>
              <a:rPr lang="pt-BR" dirty="0" err="1" smtClean="0"/>
              <a:t>Hamming</a:t>
            </a:r>
            <a:r>
              <a:rPr lang="pt-BR" dirty="0" smtClean="0"/>
              <a:t> deve ser computado, computar a conversão para mensagem em </a:t>
            </a:r>
            <a:r>
              <a:rPr lang="pt-BR" dirty="0" err="1" smtClean="0"/>
              <a:t>Hamming</a:t>
            </a:r>
            <a:r>
              <a:rPr lang="pt-BR" dirty="0" smtClean="0"/>
              <a:t>(N,n) e apresentar a mensagem codificada.</a:t>
            </a:r>
          </a:p>
          <a:p>
            <a:r>
              <a:rPr lang="pt-BR" dirty="0" smtClean="0"/>
              <a:t>Uma segunda função do programa deve receber mensagens N bits, contendo no máximo um erro, decodificar e converter a mensagem para a informação original.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ParityGen</a:t>
            </a:r>
            <a:r>
              <a:rPr lang="pt-BR" dirty="0" smtClean="0"/>
              <a:t> – VHDL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28</a:t>
            </a:fld>
            <a:endParaRPr lang="pt-BR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4117" y="1850120"/>
            <a:ext cx="5268203" cy="3883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ParityGen2 – VHDL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29</a:t>
            </a:fld>
            <a:endParaRPr lang="pt-BR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44823"/>
            <a:ext cx="5526726" cy="38136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Motivação do Problema de correção de erros;</a:t>
            </a:r>
          </a:p>
          <a:p>
            <a:r>
              <a:rPr lang="pt-BR" dirty="0" smtClean="0"/>
              <a:t>Método de Paridade;</a:t>
            </a:r>
          </a:p>
          <a:p>
            <a:r>
              <a:rPr lang="pt-BR" dirty="0" smtClean="0"/>
              <a:t>Código de </a:t>
            </a:r>
            <a:r>
              <a:rPr lang="pt-BR" dirty="0" err="1" smtClean="0"/>
              <a:t>Hamming</a:t>
            </a:r>
            <a:r>
              <a:rPr lang="pt-BR" dirty="0" smtClean="0"/>
              <a:t>;</a:t>
            </a:r>
          </a:p>
          <a:p>
            <a:r>
              <a:rPr lang="pt-BR" dirty="0" smtClean="0"/>
              <a:t>Circuito gerador de paridade;</a:t>
            </a:r>
          </a:p>
          <a:p>
            <a:r>
              <a:rPr lang="pt-BR" dirty="0" smtClean="0"/>
              <a:t>Circuito verificador de paridade;</a:t>
            </a:r>
          </a:p>
          <a:p>
            <a:r>
              <a:rPr lang="pt-BR" dirty="0" smtClean="0"/>
              <a:t>Circuitos para habilitar/desabilitar;</a:t>
            </a:r>
          </a:p>
          <a:p>
            <a:r>
              <a:rPr lang="pt-BR" dirty="0" smtClean="0"/>
              <a:t>Gerador de código de </a:t>
            </a:r>
            <a:r>
              <a:rPr lang="pt-BR" dirty="0" err="1" smtClean="0"/>
              <a:t>Hamming</a:t>
            </a:r>
            <a:r>
              <a:rPr lang="pt-BR" dirty="0" smtClean="0"/>
              <a:t>(7,4);</a:t>
            </a:r>
          </a:p>
          <a:p>
            <a:r>
              <a:rPr lang="pt-BR" dirty="0" smtClean="0"/>
              <a:t>Verificador de código de </a:t>
            </a:r>
            <a:r>
              <a:rPr lang="pt-BR" dirty="0" err="1" smtClean="0"/>
              <a:t>Hamming</a:t>
            </a:r>
            <a:r>
              <a:rPr lang="pt-BR" dirty="0" smtClean="0"/>
              <a:t>(7,4).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ParityGen3 – VHDL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30</a:t>
            </a:fld>
            <a:endParaRPr lang="pt-BR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572644"/>
            <a:ext cx="4176464" cy="48806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Verificador de Paridade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31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259632" y="1600200"/>
          <a:ext cx="324036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"/>
                <a:gridCol w="540060"/>
                <a:gridCol w="540060"/>
                <a:gridCol w="540060"/>
                <a:gridCol w="540060"/>
                <a:gridCol w="540060"/>
              </a:tblGrid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B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C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P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Erro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Espaço Reservado para Conteúdo 6"/>
          <p:cNvGraphicFramePr>
            <a:graphicFrameLocks/>
          </p:cNvGraphicFramePr>
          <p:nvPr/>
        </p:nvGraphicFramePr>
        <p:xfrm>
          <a:off x="5148064" y="1628800"/>
          <a:ext cx="324036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"/>
                <a:gridCol w="540060"/>
                <a:gridCol w="540060"/>
                <a:gridCol w="540060"/>
                <a:gridCol w="540060"/>
                <a:gridCol w="540060"/>
              </a:tblGrid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B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C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P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Erro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Verificador de Paridade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32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2411760" y="2204864"/>
            <a:ext cx="2023509" cy="1968073"/>
            <a:chOff x="5724128" y="1700808"/>
            <a:chExt cx="2023509" cy="1968073"/>
          </a:xfrm>
        </p:grpSpPr>
        <p:sp>
          <p:nvSpPr>
            <p:cNvPr id="8" name="Retângulo 7"/>
            <p:cNvSpPr/>
            <p:nvPr/>
          </p:nvSpPr>
          <p:spPr>
            <a:xfrm>
              <a:off x="6054902" y="1976453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9" name="Retângulo 8"/>
            <p:cNvSpPr/>
            <p:nvPr/>
          </p:nvSpPr>
          <p:spPr>
            <a:xfrm>
              <a:off x="6385676" y="1976453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6716450" y="1976453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7047224" y="1976453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6054902" y="2307227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6385676" y="2307227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6716450" y="2307227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7047224" y="2307227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6054902" y="2638001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6385676" y="2638001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6716450" y="2638001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7047224" y="2638001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6054902" y="2968775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6385676" y="2968775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6716450" y="2968775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7047224" y="2968775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Conector reto 23"/>
            <p:cNvCxnSpPr/>
            <p:nvPr/>
          </p:nvCxnSpPr>
          <p:spPr>
            <a:xfrm flipV="1">
              <a:off x="6716450" y="1700808"/>
              <a:ext cx="0" cy="2756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/>
            <p:nvPr/>
          </p:nvCxnSpPr>
          <p:spPr>
            <a:xfrm flipV="1">
              <a:off x="6385676" y="3306663"/>
              <a:ext cx="0" cy="2756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 flipV="1">
              <a:off x="7047224" y="3306663"/>
              <a:ext cx="0" cy="2756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 flipH="1">
              <a:off x="5724128" y="2638001"/>
              <a:ext cx="3307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/>
            <p:nvPr/>
          </p:nvCxnSpPr>
          <p:spPr>
            <a:xfrm flipH="1">
              <a:off x="7377998" y="2307227"/>
              <a:ext cx="3307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 flipH="1">
              <a:off x="7377998" y="2968775"/>
              <a:ext cx="3307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ixaDeTexto 29"/>
            <p:cNvSpPr txBox="1"/>
            <p:nvPr/>
          </p:nvSpPr>
          <p:spPr>
            <a:xfrm>
              <a:off x="5751622" y="214184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5751622" y="2803388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7433127" y="2527743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7433127" y="302390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7433127" y="1976453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6275418" y="170080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6936966" y="170080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6606192" y="3299549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6054902" y="3299549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7102353" y="3299549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graphicFrame>
        <p:nvGraphicFramePr>
          <p:cNvPr id="40" name="Espaço Reservado para Conteúdo 42"/>
          <p:cNvGraphicFramePr>
            <a:graphicFrameLocks noChangeAspect="1"/>
          </p:cNvGraphicFramePr>
          <p:nvPr>
            <p:ph idx="13"/>
          </p:nvPr>
        </p:nvGraphicFramePr>
        <p:xfrm>
          <a:off x="2987675" y="5207000"/>
          <a:ext cx="3186113" cy="474663"/>
        </p:xfrm>
        <a:graphic>
          <a:graphicData uri="http://schemas.openxmlformats.org/presentationml/2006/ole">
            <p:oleObj spid="_x0000_s2050" name="Equation" r:id="rId3" imgW="1447560" imgH="215640" progId="Equation.3">
              <p:embed/>
            </p:oleObj>
          </a:graphicData>
        </a:graphic>
      </p:graphicFrame>
      <p:grpSp>
        <p:nvGrpSpPr>
          <p:cNvPr id="76" name="Grupo 75"/>
          <p:cNvGrpSpPr/>
          <p:nvPr/>
        </p:nvGrpSpPr>
        <p:grpSpPr>
          <a:xfrm>
            <a:off x="4780739" y="2204864"/>
            <a:ext cx="2023509" cy="1968073"/>
            <a:chOff x="4780739" y="2204864"/>
            <a:chExt cx="2023509" cy="1968073"/>
          </a:xfrm>
        </p:grpSpPr>
        <p:sp>
          <p:nvSpPr>
            <p:cNvPr id="42" name="Retângulo 41"/>
            <p:cNvSpPr/>
            <p:nvPr/>
          </p:nvSpPr>
          <p:spPr>
            <a:xfrm>
              <a:off x="5111513" y="2480509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43" name="Retângulo 42"/>
            <p:cNvSpPr/>
            <p:nvPr/>
          </p:nvSpPr>
          <p:spPr>
            <a:xfrm>
              <a:off x="5442287" y="2480509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5773061" y="2480509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45" name="Retângulo 44"/>
            <p:cNvSpPr/>
            <p:nvPr/>
          </p:nvSpPr>
          <p:spPr>
            <a:xfrm>
              <a:off x="6103835" y="2480509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46" name="Retângulo 45"/>
            <p:cNvSpPr/>
            <p:nvPr/>
          </p:nvSpPr>
          <p:spPr>
            <a:xfrm>
              <a:off x="5111513" y="2811283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47" name="Retângulo 46"/>
            <p:cNvSpPr/>
            <p:nvPr/>
          </p:nvSpPr>
          <p:spPr>
            <a:xfrm>
              <a:off x="5442287" y="2811283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48" name="Retângulo 47"/>
            <p:cNvSpPr/>
            <p:nvPr/>
          </p:nvSpPr>
          <p:spPr>
            <a:xfrm>
              <a:off x="5773061" y="2811283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49" name="Retângulo 48"/>
            <p:cNvSpPr/>
            <p:nvPr/>
          </p:nvSpPr>
          <p:spPr>
            <a:xfrm>
              <a:off x="6103835" y="2811283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50" name="Retângulo 49"/>
            <p:cNvSpPr/>
            <p:nvPr/>
          </p:nvSpPr>
          <p:spPr>
            <a:xfrm>
              <a:off x="5111513" y="3142057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51" name="Retângulo 50"/>
            <p:cNvSpPr/>
            <p:nvPr/>
          </p:nvSpPr>
          <p:spPr>
            <a:xfrm>
              <a:off x="5442287" y="3142057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52" name="Retângulo 51"/>
            <p:cNvSpPr/>
            <p:nvPr/>
          </p:nvSpPr>
          <p:spPr>
            <a:xfrm>
              <a:off x="5773061" y="3142057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6103835" y="3142057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54" name="Retângulo 53"/>
            <p:cNvSpPr/>
            <p:nvPr/>
          </p:nvSpPr>
          <p:spPr>
            <a:xfrm>
              <a:off x="5111513" y="3472831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55" name="Retângulo 54"/>
            <p:cNvSpPr/>
            <p:nvPr/>
          </p:nvSpPr>
          <p:spPr>
            <a:xfrm>
              <a:off x="5442287" y="3472831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56" name="Retângulo 55"/>
            <p:cNvSpPr/>
            <p:nvPr/>
          </p:nvSpPr>
          <p:spPr>
            <a:xfrm>
              <a:off x="5773061" y="3472831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57" name="Retângulo 56"/>
            <p:cNvSpPr/>
            <p:nvPr/>
          </p:nvSpPr>
          <p:spPr>
            <a:xfrm>
              <a:off x="6103835" y="3472831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Conector reto 57"/>
            <p:cNvCxnSpPr/>
            <p:nvPr/>
          </p:nvCxnSpPr>
          <p:spPr>
            <a:xfrm flipV="1">
              <a:off x="5773061" y="2204864"/>
              <a:ext cx="0" cy="2756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to 58"/>
            <p:cNvCxnSpPr/>
            <p:nvPr/>
          </p:nvCxnSpPr>
          <p:spPr>
            <a:xfrm flipV="1">
              <a:off x="5442287" y="3810719"/>
              <a:ext cx="0" cy="2756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to 59"/>
            <p:cNvCxnSpPr/>
            <p:nvPr/>
          </p:nvCxnSpPr>
          <p:spPr>
            <a:xfrm flipV="1">
              <a:off x="6103835" y="3810719"/>
              <a:ext cx="0" cy="2756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to 60"/>
            <p:cNvCxnSpPr/>
            <p:nvPr/>
          </p:nvCxnSpPr>
          <p:spPr>
            <a:xfrm flipH="1">
              <a:off x="4780739" y="3142057"/>
              <a:ext cx="3307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to 61"/>
            <p:cNvCxnSpPr/>
            <p:nvPr/>
          </p:nvCxnSpPr>
          <p:spPr>
            <a:xfrm flipH="1">
              <a:off x="6434609" y="2811283"/>
              <a:ext cx="3307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to 62"/>
            <p:cNvCxnSpPr/>
            <p:nvPr/>
          </p:nvCxnSpPr>
          <p:spPr>
            <a:xfrm flipH="1">
              <a:off x="6434609" y="3472831"/>
              <a:ext cx="3307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CaixaDeTexto 63"/>
            <p:cNvSpPr txBox="1"/>
            <p:nvPr/>
          </p:nvSpPr>
          <p:spPr>
            <a:xfrm>
              <a:off x="4808233" y="264589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65" name="CaixaDeTexto 64"/>
            <p:cNvSpPr txBox="1"/>
            <p:nvPr/>
          </p:nvSpPr>
          <p:spPr>
            <a:xfrm>
              <a:off x="4808233" y="3307444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66" name="CaixaDeTexto 65"/>
            <p:cNvSpPr txBox="1"/>
            <p:nvPr/>
          </p:nvSpPr>
          <p:spPr>
            <a:xfrm>
              <a:off x="6489738" y="303179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67" name="CaixaDeTexto 66"/>
            <p:cNvSpPr txBox="1"/>
            <p:nvPr/>
          </p:nvSpPr>
          <p:spPr>
            <a:xfrm>
              <a:off x="6489738" y="352796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68" name="CaixaDeTexto 67"/>
            <p:cNvSpPr txBox="1"/>
            <p:nvPr/>
          </p:nvSpPr>
          <p:spPr>
            <a:xfrm>
              <a:off x="6489738" y="24805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69" name="CaixaDeTexto 68"/>
            <p:cNvSpPr txBox="1"/>
            <p:nvPr/>
          </p:nvSpPr>
          <p:spPr>
            <a:xfrm>
              <a:off x="5332029" y="220486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70" name="CaixaDeTexto 69"/>
            <p:cNvSpPr txBox="1"/>
            <p:nvPr/>
          </p:nvSpPr>
          <p:spPr>
            <a:xfrm>
              <a:off x="5993577" y="220486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71" name="CaixaDeTexto 70"/>
            <p:cNvSpPr txBox="1"/>
            <p:nvPr/>
          </p:nvSpPr>
          <p:spPr>
            <a:xfrm>
              <a:off x="5662803" y="3803605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72" name="CaixaDeTexto 71"/>
            <p:cNvSpPr txBox="1"/>
            <p:nvPr/>
          </p:nvSpPr>
          <p:spPr>
            <a:xfrm>
              <a:off x="5111513" y="3803605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73" name="CaixaDeTexto 72"/>
            <p:cNvSpPr txBox="1"/>
            <p:nvPr/>
          </p:nvSpPr>
          <p:spPr>
            <a:xfrm>
              <a:off x="6158964" y="3803605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cxnSp>
        <p:nvCxnSpPr>
          <p:cNvPr id="75" name="Conector reto 74"/>
          <p:cNvCxnSpPr/>
          <p:nvPr/>
        </p:nvCxnSpPr>
        <p:spPr>
          <a:xfrm>
            <a:off x="4644008" y="1844824"/>
            <a:ext cx="0" cy="2448272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2" name="Espaço Reservado para Conteúdo 42"/>
          <p:cNvGraphicFramePr>
            <a:graphicFrameLocks noChangeAspect="1"/>
          </p:cNvGraphicFramePr>
          <p:nvPr/>
        </p:nvGraphicFramePr>
        <p:xfrm>
          <a:off x="4283968" y="1758776"/>
          <a:ext cx="727075" cy="446088"/>
        </p:xfrm>
        <a:graphic>
          <a:graphicData uri="http://schemas.openxmlformats.org/presentationml/2006/ole">
            <p:oleObj spid="_x0000_s2052" name="Equation" r:id="rId4" imgW="330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Verificador de Paridade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33</a:t>
            </a:fld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564904"/>
            <a:ext cx="7524677" cy="242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ParityVerify</a:t>
            </a:r>
            <a:r>
              <a:rPr lang="pt-BR" dirty="0" smtClean="0"/>
              <a:t> – VHDL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34</a:t>
            </a:fld>
            <a:endParaRPr lang="pt-BR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1535" y="2420888"/>
            <a:ext cx="5610646" cy="29523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Circuitos para Habilitar e Desabilitar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1"/>
            <a:ext cx="7931224" cy="2044824"/>
          </a:xfrm>
        </p:spPr>
        <p:txBody>
          <a:bodyPr/>
          <a:lstStyle/>
          <a:p>
            <a:r>
              <a:rPr lang="pt-BR" dirty="0" smtClean="0"/>
              <a:t>Idea: projetar um circuito que receba como entrada um sinal de controle </a:t>
            </a:r>
            <a:r>
              <a:rPr lang="pt-BR" dirty="0" err="1" smtClean="0">
                <a:solidFill>
                  <a:srgbClr val="00B050"/>
                </a:solidFill>
              </a:rPr>
              <a:t>Ctr</a:t>
            </a:r>
            <a:r>
              <a:rPr lang="pt-BR" dirty="0" smtClean="0"/>
              <a:t> e um sinal de dados </a:t>
            </a:r>
            <a:r>
              <a:rPr lang="pt-BR" dirty="0" err="1" smtClean="0">
                <a:solidFill>
                  <a:srgbClr val="00B050"/>
                </a:solidFill>
              </a:rPr>
              <a:t>Dta</a:t>
            </a:r>
            <a:r>
              <a:rPr lang="pt-BR" dirty="0" smtClean="0"/>
              <a:t>. </a:t>
            </a:r>
            <a:r>
              <a:rPr lang="pt-BR" dirty="0" err="1" smtClean="0">
                <a:solidFill>
                  <a:srgbClr val="00B050"/>
                </a:solidFill>
              </a:rPr>
              <a:t>Dta</a:t>
            </a:r>
            <a:r>
              <a:rPr lang="pt-BR" dirty="0" smtClean="0"/>
              <a:t> será copiado para a saída do circuito apenas de </a:t>
            </a:r>
            <a:r>
              <a:rPr lang="pt-BR" dirty="0" err="1" smtClean="0">
                <a:solidFill>
                  <a:srgbClr val="00B050"/>
                </a:solidFill>
              </a:rPr>
              <a:t>Ctr</a:t>
            </a:r>
            <a:r>
              <a:rPr lang="pt-BR" dirty="0" smtClean="0"/>
              <a:t> estiver habilitado.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35</a:t>
            </a:fld>
            <a:endParaRPr lang="pt-BR" dirty="0"/>
          </a:p>
        </p:txBody>
      </p:sp>
      <p:grpSp>
        <p:nvGrpSpPr>
          <p:cNvPr id="19" name="Grupo 18"/>
          <p:cNvGrpSpPr/>
          <p:nvPr/>
        </p:nvGrpSpPr>
        <p:grpSpPr>
          <a:xfrm>
            <a:off x="1475656" y="4221088"/>
            <a:ext cx="1656184" cy="1368152"/>
            <a:chOff x="1475656" y="4221088"/>
            <a:chExt cx="1656184" cy="1368152"/>
          </a:xfrm>
        </p:grpSpPr>
        <p:sp>
          <p:nvSpPr>
            <p:cNvPr id="8" name="Retângulo 7"/>
            <p:cNvSpPr/>
            <p:nvPr/>
          </p:nvSpPr>
          <p:spPr>
            <a:xfrm>
              <a:off x="1763688" y="4221088"/>
              <a:ext cx="1080120" cy="10801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Conector reto 8"/>
            <p:cNvCxnSpPr/>
            <p:nvPr/>
          </p:nvCxnSpPr>
          <p:spPr>
            <a:xfrm>
              <a:off x="1475656" y="4725144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2267744" y="5301208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>
              <a:off x="2843808" y="4725144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1763688" y="4509120"/>
              <a:ext cx="522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err="1" smtClean="0"/>
                <a:t>Dta</a:t>
              </a:r>
              <a:endParaRPr lang="pt-BR" b="1" dirty="0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2622146" y="4509120"/>
              <a:ext cx="2936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S</a:t>
              </a:r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2051720" y="5013176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err="1" smtClean="0"/>
                <a:t>Ctr</a:t>
              </a:r>
              <a:endParaRPr lang="pt-BR" b="1" dirty="0" smtClean="0"/>
            </a:p>
          </p:txBody>
        </p:sp>
      </p:grpSp>
      <p:sp>
        <p:nvSpPr>
          <p:cNvPr id="20" name="CaixaDeTexto 19"/>
          <p:cNvSpPr txBox="1"/>
          <p:nvPr/>
        </p:nvSpPr>
        <p:spPr>
          <a:xfrm>
            <a:off x="4067944" y="4365104"/>
            <a:ext cx="3567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S = </a:t>
            </a:r>
            <a:r>
              <a:rPr lang="pt-BR" sz="2400" dirty="0" err="1" smtClean="0"/>
              <a:t>Dta</a:t>
            </a:r>
            <a:r>
              <a:rPr lang="pt-BR" sz="2400" dirty="0" smtClean="0"/>
              <a:t>, se </a:t>
            </a:r>
            <a:r>
              <a:rPr lang="pt-BR" sz="2400" dirty="0" err="1" smtClean="0"/>
              <a:t>Ctr</a:t>
            </a:r>
            <a:r>
              <a:rPr lang="pt-BR" sz="2400" dirty="0" smtClean="0"/>
              <a:t> = habilitado</a:t>
            </a:r>
            <a:endParaRPr lang="pt-BR" sz="24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067944" y="4797152"/>
            <a:ext cx="387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S = --,     se </a:t>
            </a:r>
            <a:r>
              <a:rPr lang="pt-BR" sz="2400" dirty="0" err="1" smtClean="0"/>
              <a:t>Ctr</a:t>
            </a:r>
            <a:r>
              <a:rPr lang="pt-BR" sz="2400" dirty="0" smtClean="0"/>
              <a:t> = desabilitado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Circuitos para Habilitar e Desabilitar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36</a:t>
            </a:fld>
            <a:endParaRPr lang="pt-BR" dirty="0"/>
          </a:p>
        </p:txBody>
      </p:sp>
      <p:grpSp>
        <p:nvGrpSpPr>
          <p:cNvPr id="95" name="Grupo 94"/>
          <p:cNvGrpSpPr/>
          <p:nvPr/>
        </p:nvGrpSpPr>
        <p:grpSpPr>
          <a:xfrm>
            <a:off x="1475656" y="2060848"/>
            <a:ext cx="1805838" cy="1449452"/>
            <a:chOff x="1475656" y="2060848"/>
            <a:chExt cx="1805838" cy="1449452"/>
          </a:xfrm>
        </p:grpSpPr>
        <p:sp>
          <p:nvSpPr>
            <p:cNvPr id="8" name="Retângulo 7"/>
            <p:cNvSpPr/>
            <p:nvPr/>
          </p:nvSpPr>
          <p:spPr>
            <a:xfrm>
              <a:off x="1907704" y="2060848"/>
              <a:ext cx="1080120" cy="10801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Conector reto 8"/>
            <p:cNvCxnSpPr/>
            <p:nvPr/>
          </p:nvCxnSpPr>
          <p:spPr>
            <a:xfrm>
              <a:off x="1619672" y="2420888"/>
              <a:ext cx="5760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2051720" y="2708920"/>
              <a:ext cx="0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>
              <a:stCxn id="15" idx="3"/>
            </p:cNvCxnSpPr>
            <p:nvPr/>
          </p:nvCxnSpPr>
          <p:spPr>
            <a:xfrm>
              <a:off x="2771800" y="2564904"/>
              <a:ext cx="5040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ixaDeTexto 11"/>
            <p:cNvSpPr txBox="1"/>
            <p:nvPr/>
          </p:nvSpPr>
          <p:spPr>
            <a:xfrm>
              <a:off x="1475656" y="2060848"/>
              <a:ext cx="522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err="1" smtClean="0"/>
                <a:t>Dta</a:t>
              </a:r>
              <a:endParaRPr lang="pt-BR" b="1" dirty="0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2987824" y="2564904"/>
              <a:ext cx="2936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S</a:t>
              </a: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2051720" y="3140968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err="1" smtClean="0"/>
                <a:t>Ctr</a:t>
              </a:r>
              <a:endParaRPr lang="pt-BR" b="1" dirty="0" smtClean="0"/>
            </a:p>
          </p:txBody>
        </p:sp>
        <p:sp>
          <p:nvSpPr>
            <p:cNvPr id="15" name="Fluxograma: Atraso 14"/>
            <p:cNvSpPr/>
            <p:nvPr/>
          </p:nvSpPr>
          <p:spPr>
            <a:xfrm>
              <a:off x="2195736" y="2276872"/>
              <a:ext cx="576064" cy="576064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.</a:t>
              </a:r>
              <a:endParaRPr lang="pt-BR" dirty="0"/>
            </a:p>
          </p:txBody>
        </p:sp>
        <p:cxnSp>
          <p:nvCxnSpPr>
            <p:cNvPr id="31" name="Conector reto 30"/>
            <p:cNvCxnSpPr/>
            <p:nvPr/>
          </p:nvCxnSpPr>
          <p:spPr>
            <a:xfrm flipV="1">
              <a:off x="2033588" y="2708921"/>
              <a:ext cx="162148" cy="94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upo 93"/>
          <p:cNvGrpSpPr/>
          <p:nvPr/>
        </p:nvGrpSpPr>
        <p:grpSpPr>
          <a:xfrm>
            <a:off x="1470018" y="3779748"/>
            <a:ext cx="1805838" cy="1449452"/>
            <a:chOff x="1470018" y="3779748"/>
            <a:chExt cx="1805838" cy="1449452"/>
          </a:xfrm>
        </p:grpSpPr>
        <p:sp>
          <p:nvSpPr>
            <p:cNvPr id="39" name="Retângulo 38"/>
            <p:cNvSpPr/>
            <p:nvPr/>
          </p:nvSpPr>
          <p:spPr>
            <a:xfrm>
              <a:off x="1902066" y="3779748"/>
              <a:ext cx="1080120" cy="10801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Conector reto 39"/>
            <p:cNvCxnSpPr/>
            <p:nvPr/>
          </p:nvCxnSpPr>
          <p:spPr>
            <a:xfrm>
              <a:off x="1619672" y="4077072"/>
              <a:ext cx="6480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>
              <a:off x="2046082" y="4427820"/>
              <a:ext cx="0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to 41"/>
            <p:cNvCxnSpPr/>
            <p:nvPr/>
          </p:nvCxnSpPr>
          <p:spPr>
            <a:xfrm>
              <a:off x="2766162" y="4283804"/>
              <a:ext cx="5040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CaixaDeTexto 42"/>
            <p:cNvSpPr txBox="1"/>
            <p:nvPr/>
          </p:nvSpPr>
          <p:spPr>
            <a:xfrm>
              <a:off x="1470018" y="3779748"/>
              <a:ext cx="522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err="1" smtClean="0"/>
                <a:t>Dta</a:t>
              </a:r>
              <a:endParaRPr lang="pt-BR" b="1" dirty="0"/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982186" y="4283804"/>
              <a:ext cx="2936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S</a:t>
              </a:r>
            </a:p>
          </p:txBody>
        </p:sp>
        <p:sp>
          <p:nvSpPr>
            <p:cNvPr id="45" name="Retângulo 44"/>
            <p:cNvSpPr/>
            <p:nvPr/>
          </p:nvSpPr>
          <p:spPr>
            <a:xfrm>
              <a:off x="2046082" y="4859868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err="1" smtClean="0"/>
                <a:t>Ctr</a:t>
              </a:r>
              <a:endParaRPr lang="pt-BR" b="1" dirty="0" smtClean="0"/>
            </a:p>
          </p:txBody>
        </p:sp>
        <p:sp>
          <p:nvSpPr>
            <p:cNvPr id="48" name="Fluxograma: Dados armazenados 47"/>
            <p:cNvSpPr/>
            <p:nvPr/>
          </p:nvSpPr>
          <p:spPr>
            <a:xfrm rot="10800000">
              <a:off x="2195736" y="4005064"/>
              <a:ext cx="576064" cy="504056"/>
            </a:xfrm>
            <a:prstGeom prst="flowChartOnlineStorag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53" name="Conector reto 52"/>
            <p:cNvCxnSpPr/>
            <p:nvPr/>
          </p:nvCxnSpPr>
          <p:spPr>
            <a:xfrm>
              <a:off x="2051720" y="4437112"/>
              <a:ext cx="2160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upo 67"/>
          <p:cNvGrpSpPr/>
          <p:nvPr/>
        </p:nvGrpSpPr>
        <p:grpSpPr>
          <a:xfrm>
            <a:off x="899592" y="1844824"/>
            <a:ext cx="792088" cy="220024"/>
            <a:chOff x="3851920" y="2492896"/>
            <a:chExt cx="1296144" cy="360040"/>
          </a:xfrm>
        </p:grpSpPr>
        <p:cxnSp>
          <p:nvCxnSpPr>
            <p:cNvPr id="57" name="Conector reto 56"/>
            <p:cNvCxnSpPr/>
            <p:nvPr/>
          </p:nvCxnSpPr>
          <p:spPr>
            <a:xfrm>
              <a:off x="3851920" y="2852936"/>
              <a:ext cx="4320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to 57"/>
            <p:cNvCxnSpPr/>
            <p:nvPr/>
          </p:nvCxnSpPr>
          <p:spPr>
            <a:xfrm>
              <a:off x="4283968" y="2492896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to 62"/>
            <p:cNvCxnSpPr/>
            <p:nvPr/>
          </p:nvCxnSpPr>
          <p:spPr>
            <a:xfrm>
              <a:off x="4283968" y="2492896"/>
              <a:ext cx="4320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to 63"/>
            <p:cNvCxnSpPr/>
            <p:nvPr/>
          </p:nvCxnSpPr>
          <p:spPr>
            <a:xfrm>
              <a:off x="4716016" y="2492896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to 65"/>
            <p:cNvCxnSpPr/>
            <p:nvPr/>
          </p:nvCxnSpPr>
          <p:spPr>
            <a:xfrm>
              <a:off x="4716016" y="2852936"/>
              <a:ext cx="4320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to 66"/>
            <p:cNvCxnSpPr/>
            <p:nvPr/>
          </p:nvCxnSpPr>
          <p:spPr>
            <a:xfrm>
              <a:off x="5148064" y="2492896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upo 68"/>
          <p:cNvGrpSpPr/>
          <p:nvPr/>
        </p:nvGrpSpPr>
        <p:grpSpPr>
          <a:xfrm>
            <a:off x="3419872" y="2348880"/>
            <a:ext cx="792088" cy="220024"/>
            <a:chOff x="3851920" y="2492896"/>
            <a:chExt cx="1296144" cy="360040"/>
          </a:xfrm>
        </p:grpSpPr>
        <p:cxnSp>
          <p:nvCxnSpPr>
            <p:cNvPr id="70" name="Conector reto 69"/>
            <p:cNvCxnSpPr/>
            <p:nvPr/>
          </p:nvCxnSpPr>
          <p:spPr>
            <a:xfrm>
              <a:off x="3851920" y="2852936"/>
              <a:ext cx="4320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to 70"/>
            <p:cNvCxnSpPr/>
            <p:nvPr/>
          </p:nvCxnSpPr>
          <p:spPr>
            <a:xfrm>
              <a:off x="4283968" y="2492896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to 71"/>
            <p:cNvCxnSpPr/>
            <p:nvPr/>
          </p:nvCxnSpPr>
          <p:spPr>
            <a:xfrm>
              <a:off x="4283968" y="2492896"/>
              <a:ext cx="4320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to 72"/>
            <p:cNvCxnSpPr/>
            <p:nvPr/>
          </p:nvCxnSpPr>
          <p:spPr>
            <a:xfrm>
              <a:off x="4716016" y="2492896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to 73"/>
            <p:cNvCxnSpPr/>
            <p:nvPr/>
          </p:nvCxnSpPr>
          <p:spPr>
            <a:xfrm>
              <a:off x="4716016" y="2852936"/>
              <a:ext cx="4320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to 74"/>
            <p:cNvCxnSpPr/>
            <p:nvPr/>
          </p:nvCxnSpPr>
          <p:spPr>
            <a:xfrm>
              <a:off x="5148064" y="2492896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upo 75"/>
          <p:cNvGrpSpPr/>
          <p:nvPr/>
        </p:nvGrpSpPr>
        <p:grpSpPr>
          <a:xfrm>
            <a:off x="827584" y="3573016"/>
            <a:ext cx="792088" cy="220024"/>
            <a:chOff x="3851920" y="2492896"/>
            <a:chExt cx="1296144" cy="360040"/>
          </a:xfrm>
        </p:grpSpPr>
        <p:cxnSp>
          <p:nvCxnSpPr>
            <p:cNvPr id="77" name="Conector reto 76"/>
            <p:cNvCxnSpPr/>
            <p:nvPr/>
          </p:nvCxnSpPr>
          <p:spPr>
            <a:xfrm>
              <a:off x="3851920" y="2852936"/>
              <a:ext cx="4320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to 77"/>
            <p:cNvCxnSpPr/>
            <p:nvPr/>
          </p:nvCxnSpPr>
          <p:spPr>
            <a:xfrm>
              <a:off x="4283968" y="2492896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to 78"/>
            <p:cNvCxnSpPr/>
            <p:nvPr/>
          </p:nvCxnSpPr>
          <p:spPr>
            <a:xfrm>
              <a:off x="4283968" y="2492896"/>
              <a:ext cx="4320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to 79"/>
            <p:cNvCxnSpPr/>
            <p:nvPr/>
          </p:nvCxnSpPr>
          <p:spPr>
            <a:xfrm>
              <a:off x="4716016" y="2492896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to 80"/>
            <p:cNvCxnSpPr/>
            <p:nvPr/>
          </p:nvCxnSpPr>
          <p:spPr>
            <a:xfrm>
              <a:off x="4716016" y="2852936"/>
              <a:ext cx="4320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to 81"/>
            <p:cNvCxnSpPr/>
            <p:nvPr/>
          </p:nvCxnSpPr>
          <p:spPr>
            <a:xfrm>
              <a:off x="5148064" y="2492896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o 82"/>
          <p:cNvGrpSpPr/>
          <p:nvPr/>
        </p:nvGrpSpPr>
        <p:grpSpPr>
          <a:xfrm>
            <a:off x="3347864" y="4005064"/>
            <a:ext cx="792088" cy="220024"/>
            <a:chOff x="3851920" y="2492896"/>
            <a:chExt cx="1296144" cy="360040"/>
          </a:xfrm>
        </p:grpSpPr>
        <p:cxnSp>
          <p:nvCxnSpPr>
            <p:cNvPr id="84" name="Conector reto 83"/>
            <p:cNvCxnSpPr/>
            <p:nvPr/>
          </p:nvCxnSpPr>
          <p:spPr>
            <a:xfrm>
              <a:off x="3851920" y="2852936"/>
              <a:ext cx="4320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to 84"/>
            <p:cNvCxnSpPr/>
            <p:nvPr/>
          </p:nvCxnSpPr>
          <p:spPr>
            <a:xfrm>
              <a:off x="4283968" y="2492896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to 85"/>
            <p:cNvCxnSpPr/>
            <p:nvPr/>
          </p:nvCxnSpPr>
          <p:spPr>
            <a:xfrm>
              <a:off x="4283968" y="2492896"/>
              <a:ext cx="4320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to 86"/>
            <p:cNvCxnSpPr/>
            <p:nvPr/>
          </p:nvCxnSpPr>
          <p:spPr>
            <a:xfrm>
              <a:off x="4716016" y="2492896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to 87"/>
            <p:cNvCxnSpPr/>
            <p:nvPr/>
          </p:nvCxnSpPr>
          <p:spPr>
            <a:xfrm>
              <a:off x="4716016" y="2852936"/>
              <a:ext cx="43204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to 88"/>
            <p:cNvCxnSpPr/>
            <p:nvPr/>
          </p:nvCxnSpPr>
          <p:spPr>
            <a:xfrm>
              <a:off x="5148064" y="2492896"/>
              <a:ext cx="0" cy="360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CaixaDeTexto 89"/>
          <p:cNvSpPr txBox="1"/>
          <p:nvPr/>
        </p:nvSpPr>
        <p:spPr>
          <a:xfrm>
            <a:off x="4499992" y="2204864"/>
            <a:ext cx="3908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S = </a:t>
            </a:r>
            <a:r>
              <a:rPr lang="pt-BR" sz="2400" dirty="0" err="1" smtClean="0"/>
              <a:t>Dta</a:t>
            </a:r>
            <a:r>
              <a:rPr lang="pt-BR" sz="2400" dirty="0" smtClean="0"/>
              <a:t>, se </a:t>
            </a:r>
            <a:r>
              <a:rPr lang="pt-BR" sz="2400" dirty="0" err="1" smtClean="0"/>
              <a:t>Ctr</a:t>
            </a:r>
            <a:r>
              <a:rPr lang="pt-BR" sz="2400" dirty="0" smtClean="0"/>
              <a:t> = (1)habilitado</a:t>
            </a:r>
            <a:endParaRPr lang="pt-BR" sz="2400" dirty="0"/>
          </a:p>
        </p:txBody>
      </p:sp>
      <p:sp>
        <p:nvSpPr>
          <p:cNvPr id="91" name="CaixaDeTexto 90"/>
          <p:cNvSpPr txBox="1"/>
          <p:nvPr/>
        </p:nvSpPr>
        <p:spPr>
          <a:xfrm>
            <a:off x="4499992" y="2636912"/>
            <a:ext cx="4178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S = 0,     se </a:t>
            </a:r>
            <a:r>
              <a:rPr lang="pt-BR" sz="2400" dirty="0" err="1" smtClean="0"/>
              <a:t>Ctr</a:t>
            </a:r>
            <a:r>
              <a:rPr lang="pt-BR" sz="2400" dirty="0" smtClean="0"/>
              <a:t> = (0)desabilitado</a:t>
            </a:r>
            <a:endParaRPr lang="pt-BR" sz="2400" dirty="0"/>
          </a:p>
        </p:txBody>
      </p:sp>
      <p:sp>
        <p:nvSpPr>
          <p:cNvPr id="92" name="CaixaDeTexto 91"/>
          <p:cNvSpPr txBox="1"/>
          <p:nvPr/>
        </p:nvSpPr>
        <p:spPr>
          <a:xfrm>
            <a:off x="4499992" y="3717032"/>
            <a:ext cx="3908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S = </a:t>
            </a:r>
            <a:r>
              <a:rPr lang="pt-BR" sz="2400" dirty="0" err="1" smtClean="0"/>
              <a:t>Dta</a:t>
            </a:r>
            <a:r>
              <a:rPr lang="pt-BR" sz="2400" dirty="0" smtClean="0"/>
              <a:t>, se </a:t>
            </a:r>
            <a:r>
              <a:rPr lang="pt-BR" sz="2400" dirty="0" err="1" smtClean="0"/>
              <a:t>Ctr</a:t>
            </a:r>
            <a:r>
              <a:rPr lang="pt-BR" sz="2400" dirty="0" smtClean="0"/>
              <a:t> = (0)habilitado</a:t>
            </a:r>
            <a:endParaRPr lang="pt-BR" sz="2400" dirty="0"/>
          </a:p>
        </p:txBody>
      </p:sp>
      <p:sp>
        <p:nvSpPr>
          <p:cNvPr id="93" name="CaixaDeTexto 92"/>
          <p:cNvSpPr txBox="1"/>
          <p:nvPr/>
        </p:nvSpPr>
        <p:spPr>
          <a:xfrm>
            <a:off x="4499992" y="4149080"/>
            <a:ext cx="4178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S = 1,     se </a:t>
            </a:r>
            <a:r>
              <a:rPr lang="pt-BR" sz="2400" dirty="0" err="1" smtClean="0"/>
              <a:t>Ctr</a:t>
            </a:r>
            <a:r>
              <a:rPr lang="pt-BR" sz="2400" dirty="0" smtClean="0"/>
              <a:t> = (1)desabilitado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Gerador </a:t>
            </a:r>
            <a:r>
              <a:rPr lang="pt-BR" dirty="0" err="1" smtClean="0"/>
              <a:t>Hamming</a:t>
            </a:r>
            <a:r>
              <a:rPr lang="pt-BR" dirty="0" smtClean="0"/>
              <a:t>(7,4)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</a:t>
            </a:r>
            <a:r>
              <a:rPr lang="pt-BR" baseline="-25000" dirty="0" smtClean="0"/>
              <a:t>1</a:t>
            </a:r>
            <a:r>
              <a:rPr lang="pt-BR" dirty="0" smtClean="0"/>
              <a:t> = d</a:t>
            </a:r>
            <a:r>
              <a:rPr lang="pt-BR" baseline="-25000" dirty="0" smtClean="0"/>
              <a:t>1</a:t>
            </a:r>
            <a:r>
              <a:rPr lang="pt-BR" dirty="0" smtClean="0"/>
              <a:t> ⊕ d</a:t>
            </a:r>
            <a:r>
              <a:rPr lang="pt-BR" baseline="-25000" dirty="0" smtClean="0"/>
              <a:t>2</a:t>
            </a:r>
            <a:r>
              <a:rPr lang="pt-BR" dirty="0" smtClean="0"/>
              <a:t> ⊕ d</a:t>
            </a:r>
            <a:r>
              <a:rPr lang="pt-BR" baseline="-25000" dirty="0" smtClean="0"/>
              <a:t>4</a:t>
            </a:r>
            <a:r>
              <a:rPr lang="pt-BR" dirty="0" smtClean="0"/>
              <a:t> = x</a:t>
            </a:r>
            <a:r>
              <a:rPr lang="pt-BR" baseline="-25000" dirty="0" smtClean="0"/>
              <a:t>3</a:t>
            </a:r>
            <a:r>
              <a:rPr lang="pt-BR" dirty="0" smtClean="0"/>
              <a:t> ⊕ x</a:t>
            </a:r>
            <a:r>
              <a:rPr lang="pt-BR" baseline="-25000" dirty="0" smtClean="0"/>
              <a:t>5</a:t>
            </a:r>
            <a:r>
              <a:rPr lang="pt-BR" dirty="0" smtClean="0"/>
              <a:t> ⊕ x</a:t>
            </a:r>
            <a:r>
              <a:rPr lang="pt-BR" baseline="-25000" dirty="0" smtClean="0"/>
              <a:t>7</a:t>
            </a:r>
            <a:r>
              <a:rPr lang="pt-BR" dirty="0" smtClean="0"/>
              <a:t> </a:t>
            </a:r>
          </a:p>
          <a:p>
            <a:r>
              <a:rPr lang="pt-BR" dirty="0" smtClean="0"/>
              <a:t>P</a:t>
            </a:r>
            <a:r>
              <a:rPr lang="pt-BR" baseline="-25000" dirty="0" smtClean="0"/>
              <a:t>1</a:t>
            </a:r>
            <a:r>
              <a:rPr lang="pt-BR" dirty="0" smtClean="0"/>
              <a:t> = d</a:t>
            </a:r>
            <a:r>
              <a:rPr lang="pt-BR" baseline="-25000" dirty="0" smtClean="0"/>
              <a:t>1</a:t>
            </a:r>
            <a:r>
              <a:rPr lang="pt-BR" dirty="0" smtClean="0"/>
              <a:t> ⊕ d</a:t>
            </a:r>
            <a:r>
              <a:rPr lang="pt-BR" baseline="-25000" dirty="0" smtClean="0"/>
              <a:t>3</a:t>
            </a:r>
            <a:r>
              <a:rPr lang="pt-BR" dirty="0" smtClean="0"/>
              <a:t> ⊕ d</a:t>
            </a:r>
            <a:r>
              <a:rPr lang="pt-BR" baseline="-25000" dirty="0" smtClean="0"/>
              <a:t>4</a:t>
            </a:r>
            <a:r>
              <a:rPr lang="pt-BR" dirty="0" smtClean="0"/>
              <a:t> = x</a:t>
            </a:r>
            <a:r>
              <a:rPr lang="pt-BR" baseline="-25000" dirty="0" smtClean="0"/>
              <a:t>3</a:t>
            </a:r>
            <a:r>
              <a:rPr lang="pt-BR" dirty="0" smtClean="0"/>
              <a:t> ⊕ x</a:t>
            </a:r>
            <a:r>
              <a:rPr lang="pt-BR" baseline="-25000" dirty="0" smtClean="0"/>
              <a:t>6</a:t>
            </a:r>
            <a:r>
              <a:rPr lang="pt-BR" dirty="0" smtClean="0"/>
              <a:t> ⊕ x</a:t>
            </a:r>
            <a:r>
              <a:rPr lang="pt-BR" baseline="-25000" dirty="0" smtClean="0"/>
              <a:t>7</a:t>
            </a:r>
          </a:p>
          <a:p>
            <a:r>
              <a:rPr lang="pt-BR" dirty="0" smtClean="0"/>
              <a:t>P</a:t>
            </a:r>
            <a:r>
              <a:rPr lang="pt-BR" baseline="-25000" dirty="0" smtClean="0"/>
              <a:t>1</a:t>
            </a:r>
            <a:r>
              <a:rPr lang="pt-BR" dirty="0" smtClean="0"/>
              <a:t> = d</a:t>
            </a:r>
            <a:r>
              <a:rPr lang="pt-BR" baseline="-25000" dirty="0" smtClean="0"/>
              <a:t>2</a:t>
            </a:r>
            <a:r>
              <a:rPr lang="pt-BR" dirty="0" smtClean="0"/>
              <a:t> ⊕ d</a:t>
            </a:r>
            <a:r>
              <a:rPr lang="pt-BR" baseline="-25000" dirty="0" smtClean="0"/>
              <a:t>3</a:t>
            </a:r>
            <a:r>
              <a:rPr lang="pt-BR" dirty="0" smtClean="0"/>
              <a:t> ⊕ d</a:t>
            </a:r>
            <a:r>
              <a:rPr lang="pt-BR" baseline="-25000" dirty="0" smtClean="0"/>
              <a:t>4</a:t>
            </a:r>
            <a:r>
              <a:rPr lang="pt-BR" dirty="0" smtClean="0"/>
              <a:t> = x</a:t>
            </a:r>
            <a:r>
              <a:rPr lang="pt-BR" baseline="-25000" dirty="0" smtClean="0"/>
              <a:t>5</a:t>
            </a:r>
            <a:r>
              <a:rPr lang="pt-BR" dirty="0" smtClean="0"/>
              <a:t> ⊕ x</a:t>
            </a:r>
            <a:r>
              <a:rPr lang="pt-BR" baseline="-25000" dirty="0" smtClean="0"/>
              <a:t>6</a:t>
            </a:r>
            <a:r>
              <a:rPr lang="pt-BR" dirty="0" smtClean="0"/>
              <a:t> ⊕ </a:t>
            </a:r>
            <a:r>
              <a:rPr lang="pt-BR" u="sng" dirty="0" smtClean="0"/>
              <a:t>x</a:t>
            </a:r>
            <a:r>
              <a:rPr lang="pt-BR" u="sng" baseline="-25000" dirty="0" smtClean="0"/>
              <a:t>7</a:t>
            </a:r>
            <a:endParaRPr lang="pt-BR" u="sng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37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2987824" y="1700808"/>
            <a:ext cx="3484962" cy="1016823"/>
            <a:chOff x="2339752" y="3645024"/>
            <a:chExt cx="3484962" cy="1016823"/>
          </a:xfrm>
        </p:grpSpPr>
        <p:grpSp>
          <p:nvGrpSpPr>
            <p:cNvPr id="8" name="Grupo 12"/>
            <p:cNvGrpSpPr/>
            <p:nvPr/>
          </p:nvGrpSpPr>
          <p:grpSpPr>
            <a:xfrm>
              <a:off x="3754971" y="4077072"/>
              <a:ext cx="648072" cy="584775"/>
              <a:chOff x="2718842" y="4102472"/>
              <a:chExt cx="648072" cy="584775"/>
            </a:xfrm>
          </p:grpSpPr>
          <p:sp>
            <p:nvSpPr>
              <p:cNvPr id="28" name="Retângulo de cantos arredondados 8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9" name="CaixaDeTexto 28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3</a:t>
                </a:r>
                <a:endParaRPr lang="pt-BR" sz="3200" b="1" baseline="-25000" dirty="0"/>
              </a:p>
            </p:txBody>
          </p:sp>
        </p:grpSp>
        <p:grpSp>
          <p:nvGrpSpPr>
            <p:cNvPr id="9" name="Grupo 13"/>
            <p:cNvGrpSpPr/>
            <p:nvPr/>
          </p:nvGrpSpPr>
          <p:grpSpPr>
            <a:xfrm>
              <a:off x="3284819" y="4077072"/>
              <a:ext cx="648072" cy="584775"/>
              <a:chOff x="2718842" y="4102472"/>
              <a:chExt cx="648072" cy="584775"/>
            </a:xfrm>
          </p:grpSpPr>
          <p:sp>
            <p:nvSpPr>
              <p:cNvPr id="26" name="Retângulo de cantos arredondados 25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1</a:t>
                </a:r>
                <a:endParaRPr lang="pt-BR" sz="3200" b="1" baseline="-25000" dirty="0"/>
              </a:p>
            </p:txBody>
          </p:sp>
        </p:grpSp>
        <p:grpSp>
          <p:nvGrpSpPr>
            <p:cNvPr id="10" name="Grupo 16"/>
            <p:cNvGrpSpPr/>
            <p:nvPr/>
          </p:nvGrpSpPr>
          <p:grpSpPr>
            <a:xfrm>
              <a:off x="4229886" y="4077072"/>
              <a:ext cx="648072" cy="584775"/>
              <a:chOff x="2718842" y="4102472"/>
              <a:chExt cx="648072" cy="584775"/>
            </a:xfrm>
          </p:grpSpPr>
          <p:sp>
            <p:nvSpPr>
              <p:cNvPr id="24" name="Retângulo de cantos arredondados 23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2</a:t>
                </a:r>
                <a:endParaRPr lang="pt-BR" sz="3200" b="1" baseline="-25000" dirty="0"/>
              </a:p>
            </p:txBody>
          </p:sp>
        </p:grpSp>
        <p:grpSp>
          <p:nvGrpSpPr>
            <p:cNvPr id="11" name="Grupo 19"/>
            <p:cNvGrpSpPr/>
            <p:nvPr/>
          </p:nvGrpSpPr>
          <p:grpSpPr>
            <a:xfrm>
              <a:off x="4701727" y="4077072"/>
              <a:ext cx="648072" cy="584775"/>
              <a:chOff x="2718842" y="4102472"/>
              <a:chExt cx="648072" cy="584775"/>
            </a:xfrm>
          </p:grpSpPr>
          <p:sp>
            <p:nvSpPr>
              <p:cNvPr id="22" name="Retângulo de cantos arredondados 21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3</a:t>
                </a:r>
                <a:endParaRPr lang="pt-BR" sz="3200" b="1" baseline="-25000" dirty="0"/>
              </a:p>
            </p:txBody>
          </p:sp>
        </p:grpSp>
        <p:grpSp>
          <p:nvGrpSpPr>
            <p:cNvPr id="12" name="Grupo 22"/>
            <p:cNvGrpSpPr/>
            <p:nvPr/>
          </p:nvGrpSpPr>
          <p:grpSpPr>
            <a:xfrm>
              <a:off x="5176642" y="4077072"/>
              <a:ext cx="648072" cy="584775"/>
              <a:chOff x="2718842" y="4102472"/>
              <a:chExt cx="648072" cy="584775"/>
            </a:xfrm>
          </p:grpSpPr>
          <p:sp>
            <p:nvSpPr>
              <p:cNvPr id="20" name="Retângulo de cantos arredondados 19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4</a:t>
                </a:r>
                <a:endParaRPr lang="pt-BR" sz="3200" b="1" baseline="-25000" dirty="0"/>
              </a:p>
            </p:txBody>
          </p:sp>
        </p:grpSp>
        <p:grpSp>
          <p:nvGrpSpPr>
            <p:cNvPr id="13" name="Grupo 25"/>
            <p:cNvGrpSpPr/>
            <p:nvPr/>
          </p:nvGrpSpPr>
          <p:grpSpPr>
            <a:xfrm>
              <a:off x="2814667" y="4077072"/>
              <a:ext cx="648072" cy="584775"/>
              <a:chOff x="2718842" y="4102472"/>
              <a:chExt cx="648072" cy="584775"/>
            </a:xfrm>
          </p:grpSpPr>
          <p:sp>
            <p:nvSpPr>
              <p:cNvPr id="18" name="Retângulo de cantos arredondados 17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2</a:t>
                </a:r>
                <a:endParaRPr lang="pt-BR" sz="3200" b="1" baseline="-25000" dirty="0"/>
              </a:p>
            </p:txBody>
          </p:sp>
        </p:grpSp>
        <p:grpSp>
          <p:nvGrpSpPr>
            <p:cNvPr id="14" name="Grupo 28"/>
            <p:cNvGrpSpPr/>
            <p:nvPr/>
          </p:nvGrpSpPr>
          <p:grpSpPr>
            <a:xfrm>
              <a:off x="2339752" y="4077072"/>
              <a:ext cx="648072" cy="584775"/>
              <a:chOff x="2718842" y="4102472"/>
              <a:chExt cx="648072" cy="584775"/>
            </a:xfrm>
          </p:grpSpPr>
          <p:sp>
            <p:nvSpPr>
              <p:cNvPr id="16" name="Retângulo de cantos arredondados 15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CaixaDeTexto 16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1</a:t>
                </a:r>
                <a:endParaRPr lang="pt-BR" sz="3200" b="1" baseline="-25000" dirty="0"/>
              </a:p>
            </p:txBody>
          </p:sp>
        </p:grpSp>
        <p:sp>
          <p:nvSpPr>
            <p:cNvPr id="15" name="CaixaDeTexto 14"/>
            <p:cNvSpPr txBox="1"/>
            <p:nvPr/>
          </p:nvSpPr>
          <p:spPr>
            <a:xfrm>
              <a:off x="2339752" y="3645024"/>
              <a:ext cx="33843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 x</a:t>
              </a:r>
              <a:r>
                <a:rPr lang="pt-BR" sz="3200" b="1" baseline="-25000" dirty="0" smtClean="0"/>
                <a:t>1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2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3 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4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5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6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7</a:t>
              </a:r>
              <a:endParaRPr lang="pt-BR" sz="3200" b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Hamming</a:t>
            </a:r>
            <a:r>
              <a:rPr lang="pt-BR" dirty="0" smtClean="0"/>
              <a:t>(7,4)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2411760" y="2276872"/>
          <a:ext cx="489654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22"/>
                <a:gridCol w="452622"/>
                <a:gridCol w="452622"/>
                <a:gridCol w="452622"/>
                <a:gridCol w="452622"/>
                <a:gridCol w="452622"/>
                <a:gridCol w="452622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x3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Hamming</a:t>
                      </a:r>
                      <a:r>
                        <a:rPr lang="pt-BR" b="1" dirty="0" smtClean="0"/>
                        <a:t>(7,4)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00</a:t>
                      </a:r>
                      <a:r>
                        <a:rPr lang="pt-BR" b="1" dirty="0" smtClean="0"/>
                        <a:t>0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b="1" dirty="0" smtClean="0"/>
                        <a:t>000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11</a:t>
                      </a:r>
                      <a:r>
                        <a:rPr lang="pt-BR" b="1" dirty="0" smtClean="0"/>
                        <a:t>0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b="1" dirty="0" smtClean="0"/>
                        <a:t>001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01</a:t>
                      </a:r>
                      <a:r>
                        <a:rPr lang="pt-BR" b="1" dirty="0" smtClean="0"/>
                        <a:t>0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b="1" dirty="0" smtClean="0"/>
                        <a:t>010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pt-BR" b="1" dirty="0" smtClean="0"/>
                        <a:t>0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b="1" dirty="0" smtClean="0"/>
                        <a:t>011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pt-BR" b="1" dirty="0" smtClean="0"/>
                        <a:t>0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b="1" dirty="0" smtClean="0"/>
                        <a:t>100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01</a:t>
                      </a:r>
                      <a:r>
                        <a:rPr lang="pt-BR" b="1" dirty="0" smtClean="0"/>
                        <a:t>0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b="1" dirty="0" smtClean="0"/>
                        <a:t>101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11</a:t>
                      </a:r>
                      <a:r>
                        <a:rPr lang="pt-BR" b="1" dirty="0" smtClean="0"/>
                        <a:t>0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b="1" dirty="0" smtClean="0"/>
                        <a:t>110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00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111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Hamming</a:t>
            </a:r>
            <a:r>
              <a:rPr lang="pt-BR" dirty="0" smtClean="0"/>
              <a:t>(7,4)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39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2411760" y="2276872"/>
          <a:ext cx="489654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22"/>
                <a:gridCol w="452622"/>
                <a:gridCol w="452622"/>
                <a:gridCol w="452622"/>
                <a:gridCol w="452622"/>
                <a:gridCol w="452622"/>
                <a:gridCol w="452622"/>
                <a:gridCol w="172819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x3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x7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/>
                        <a:t>Hamming</a:t>
                      </a:r>
                      <a:r>
                        <a:rPr lang="pt-BR" b="1" dirty="0" smtClean="0"/>
                        <a:t>(7,4)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11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b="1" dirty="0" smtClean="0"/>
                        <a:t>000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00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b="1" dirty="0" smtClean="0"/>
                        <a:t>001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b="1" dirty="0" smtClean="0"/>
                        <a:t>010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01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b="1" dirty="0" smtClean="0"/>
                        <a:t>011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01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b="1" dirty="0" smtClean="0"/>
                        <a:t>100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b="1" dirty="0" smtClean="0"/>
                        <a:t>101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00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b="1" dirty="0" smtClean="0"/>
                        <a:t>110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11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111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Gerador de Paridade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324036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648072"/>
                <a:gridCol w="648072"/>
                <a:gridCol w="648072"/>
                <a:gridCol w="648072"/>
              </a:tblGrid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B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C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P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0</a:t>
                      </a:r>
                      <a:endParaRPr lang="pt-BR" sz="1200" b="1" dirty="0"/>
                    </a:p>
                  </a:txBody>
                  <a:tcPr/>
                </a:tc>
              </a:tr>
              <a:tr h="1753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1</a:t>
                      </a:r>
                      <a:endParaRPr lang="pt-BR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  <p:grpSp>
        <p:nvGrpSpPr>
          <p:cNvPr id="41" name="Grupo 40"/>
          <p:cNvGrpSpPr/>
          <p:nvPr/>
        </p:nvGrpSpPr>
        <p:grpSpPr>
          <a:xfrm>
            <a:off x="5724128" y="1700808"/>
            <a:ext cx="2023509" cy="1968073"/>
            <a:chOff x="5724128" y="1700808"/>
            <a:chExt cx="2023509" cy="1968073"/>
          </a:xfrm>
        </p:grpSpPr>
        <p:sp>
          <p:nvSpPr>
            <p:cNvPr id="9" name="Retângulo 8"/>
            <p:cNvSpPr/>
            <p:nvPr/>
          </p:nvSpPr>
          <p:spPr>
            <a:xfrm>
              <a:off x="6054902" y="1976453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6385676" y="1976453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6716450" y="1976453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7047224" y="1976453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6054902" y="2307227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6385676" y="2307227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6716450" y="2307227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7047224" y="2307227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6054902" y="2638001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6385676" y="2638001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6716450" y="2638001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7047224" y="2638001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6054902" y="2968775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6385676" y="2968775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6716450" y="2968775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7047224" y="2968775"/>
              <a:ext cx="330774" cy="330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Conector reto 24"/>
            <p:cNvCxnSpPr/>
            <p:nvPr/>
          </p:nvCxnSpPr>
          <p:spPr>
            <a:xfrm flipV="1">
              <a:off x="6716450" y="1700808"/>
              <a:ext cx="0" cy="2756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 flipV="1">
              <a:off x="6385676" y="3306663"/>
              <a:ext cx="0" cy="2756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 flipV="1">
              <a:off x="7047224" y="3306663"/>
              <a:ext cx="0" cy="2756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/>
            <p:nvPr/>
          </p:nvCxnSpPr>
          <p:spPr>
            <a:xfrm flipH="1">
              <a:off x="5724128" y="2638001"/>
              <a:ext cx="3307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 flipH="1">
              <a:off x="7377998" y="2307227"/>
              <a:ext cx="3307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/>
            <p:nvPr/>
          </p:nvCxnSpPr>
          <p:spPr>
            <a:xfrm flipH="1">
              <a:off x="7377998" y="2968775"/>
              <a:ext cx="3307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ixaDeTexto 30"/>
            <p:cNvSpPr txBox="1"/>
            <p:nvPr/>
          </p:nvSpPr>
          <p:spPr>
            <a:xfrm>
              <a:off x="5751622" y="214184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Ā</a:t>
              </a:r>
              <a:endParaRPr lang="pt-BR" b="1" dirty="0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5751622" y="2803388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A</a:t>
              </a:r>
              <a:endParaRPr lang="pt-BR" b="1" dirty="0"/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7433127" y="2527743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B</a:t>
              </a:r>
              <a:endParaRPr lang="pt-BR" b="1" dirty="0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7433127" y="302390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7433127" y="1976453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B̄</a:t>
              </a:r>
              <a:endParaRPr lang="pt-BR" b="1" dirty="0"/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6275418" y="170080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C̄</a:t>
              </a:r>
              <a:endParaRPr lang="pt-BR" b="1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6936966" y="170080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C</a:t>
              </a:r>
              <a:endParaRPr lang="pt-BR" b="1" dirty="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6606192" y="3299549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D</a:t>
              </a:r>
              <a:endParaRPr lang="pt-BR" b="1" dirty="0"/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6054902" y="3299549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D̄</a:t>
              </a:r>
              <a:endParaRPr lang="pt-BR" b="1" dirty="0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7102353" y="3299549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/>
                <a:t>D̄</a:t>
              </a:r>
              <a:endParaRPr lang="pt-BR" b="1" dirty="0"/>
            </a:p>
          </p:txBody>
        </p:sp>
      </p:grpSp>
      <p:graphicFrame>
        <p:nvGraphicFramePr>
          <p:cNvPr id="43" name="Espaço Reservado para Conteúdo 42"/>
          <p:cNvGraphicFramePr>
            <a:graphicFrameLocks noChangeAspect="1"/>
          </p:cNvGraphicFramePr>
          <p:nvPr>
            <p:ph idx="13"/>
          </p:nvPr>
        </p:nvGraphicFramePr>
        <p:xfrm>
          <a:off x="5004048" y="3933056"/>
          <a:ext cx="3186119" cy="576064"/>
        </p:xfrm>
        <a:graphic>
          <a:graphicData uri="http://schemas.openxmlformats.org/presentationml/2006/ole">
            <p:oleObj spid="_x0000_s1026" name="Equation" r:id="rId3" imgW="1193760" imgH="215640" progId="Equation.3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869160"/>
            <a:ext cx="41052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Gerador </a:t>
            </a:r>
            <a:r>
              <a:rPr lang="pt-BR" dirty="0" err="1" smtClean="0"/>
              <a:t>Hamming</a:t>
            </a:r>
            <a:r>
              <a:rPr lang="pt-BR" dirty="0" smtClean="0"/>
              <a:t>(7,4)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40</a:t>
            </a:fld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48880"/>
            <a:ext cx="6420844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Verificador </a:t>
            </a:r>
            <a:r>
              <a:rPr lang="pt-BR" dirty="0" err="1" smtClean="0"/>
              <a:t>Hamming</a:t>
            </a:r>
            <a:r>
              <a:rPr lang="pt-BR" dirty="0" smtClean="0"/>
              <a:t>(7,4)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K</a:t>
            </a:r>
            <a:r>
              <a:rPr lang="pt-BR" baseline="-25000" dirty="0" smtClean="0"/>
              <a:t>1</a:t>
            </a:r>
            <a:r>
              <a:rPr lang="pt-BR" dirty="0" smtClean="0"/>
              <a:t> = d</a:t>
            </a:r>
            <a:r>
              <a:rPr lang="pt-BR" baseline="-25000" dirty="0" smtClean="0"/>
              <a:t>1</a:t>
            </a:r>
            <a:r>
              <a:rPr lang="pt-BR" dirty="0" smtClean="0"/>
              <a:t> ⊕ d</a:t>
            </a:r>
            <a:r>
              <a:rPr lang="pt-BR" baseline="-25000" dirty="0" smtClean="0"/>
              <a:t>2</a:t>
            </a:r>
            <a:r>
              <a:rPr lang="pt-BR" dirty="0" smtClean="0"/>
              <a:t> ⊕ d</a:t>
            </a:r>
            <a:r>
              <a:rPr lang="pt-BR" baseline="-25000" dirty="0" smtClean="0"/>
              <a:t>4</a:t>
            </a:r>
            <a:r>
              <a:rPr lang="pt-BR" dirty="0" smtClean="0"/>
              <a:t> = x</a:t>
            </a:r>
            <a:r>
              <a:rPr lang="pt-BR" baseline="-25000" dirty="0" smtClean="0"/>
              <a:t>3</a:t>
            </a:r>
            <a:r>
              <a:rPr lang="pt-BR" dirty="0" smtClean="0"/>
              <a:t> ⊕ x</a:t>
            </a:r>
            <a:r>
              <a:rPr lang="pt-BR" baseline="-25000" dirty="0" smtClean="0"/>
              <a:t>5</a:t>
            </a:r>
            <a:r>
              <a:rPr lang="pt-BR" dirty="0" smtClean="0"/>
              <a:t> ⊕ x</a:t>
            </a:r>
            <a:r>
              <a:rPr lang="pt-BR" baseline="-25000" dirty="0" smtClean="0"/>
              <a:t>7 </a:t>
            </a:r>
            <a:r>
              <a:rPr lang="pt-BR" dirty="0" smtClean="0"/>
              <a:t>⊕P</a:t>
            </a:r>
            <a:r>
              <a:rPr lang="pt-BR" baseline="-25000" dirty="0" smtClean="0"/>
              <a:t>1</a:t>
            </a:r>
          </a:p>
          <a:p>
            <a:r>
              <a:rPr lang="pt-BR" dirty="0" smtClean="0"/>
              <a:t>K</a:t>
            </a:r>
            <a:r>
              <a:rPr lang="pt-BR" baseline="-25000" dirty="0" smtClean="0"/>
              <a:t>2</a:t>
            </a:r>
            <a:r>
              <a:rPr lang="pt-BR" dirty="0" smtClean="0"/>
              <a:t> = d</a:t>
            </a:r>
            <a:r>
              <a:rPr lang="pt-BR" baseline="-25000" dirty="0" smtClean="0"/>
              <a:t>1</a:t>
            </a:r>
            <a:r>
              <a:rPr lang="pt-BR" dirty="0" smtClean="0"/>
              <a:t> ⊕ d</a:t>
            </a:r>
            <a:r>
              <a:rPr lang="pt-BR" baseline="-25000" dirty="0" smtClean="0"/>
              <a:t>3</a:t>
            </a:r>
            <a:r>
              <a:rPr lang="pt-BR" dirty="0" smtClean="0"/>
              <a:t> ⊕ d</a:t>
            </a:r>
            <a:r>
              <a:rPr lang="pt-BR" baseline="-25000" dirty="0" smtClean="0"/>
              <a:t>4</a:t>
            </a:r>
            <a:r>
              <a:rPr lang="pt-BR" dirty="0" smtClean="0"/>
              <a:t> = x</a:t>
            </a:r>
            <a:r>
              <a:rPr lang="pt-BR" baseline="-25000" dirty="0" smtClean="0"/>
              <a:t>3</a:t>
            </a:r>
            <a:r>
              <a:rPr lang="pt-BR" dirty="0" smtClean="0"/>
              <a:t> ⊕ x</a:t>
            </a:r>
            <a:r>
              <a:rPr lang="pt-BR" baseline="-25000" dirty="0" smtClean="0"/>
              <a:t>6</a:t>
            </a:r>
            <a:r>
              <a:rPr lang="pt-BR" dirty="0" smtClean="0"/>
              <a:t> ⊕ x</a:t>
            </a:r>
            <a:r>
              <a:rPr lang="pt-BR" baseline="-25000" dirty="0" smtClean="0"/>
              <a:t>7 </a:t>
            </a:r>
            <a:r>
              <a:rPr lang="pt-BR" dirty="0" smtClean="0"/>
              <a:t>⊕P</a:t>
            </a:r>
            <a:r>
              <a:rPr lang="pt-BR" baseline="-25000" dirty="0" smtClean="0"/>
              <a:t>2</a:t>
            </a:r>
          </a:p>
          <a:p>
            <a:r>
              <a:rPr lang="pt-BR" smtClean="0"/>
              <a:t>K</a:t>
            </a:r>
            <a:r>
              <a:rPr lang="pt-BR" baseline="-25000" smtClean="0"/>
              <a:t>3</a:t>
            </a:r>
            <a:r>
              <a:rPr lang="pt-BR" smtClean="0"/>
              <a:t> </a:t>
            </a:r>
            <a:r>
              <a:rPr lang="pt-BR" dirty="0" smtClean="0"/>
              <a:t>= d</a:t>
            </a:r>
            <a:r>
              <a:rPr lang="pt-BR" baseline="-25000" dirty="0" smtClean="0"/>
              <a:t>2</a:t>
            </a:r>
            <a:r>
              <a:rPr lang="pt-BR" dirty="0" smtClean="0"/>
              <a:t> ⊕ d</a:t>
            </a:r>
            <a:r>
              <a:rPr lang="pt-BR" baseline="-25000" dirty="0" smtClean="0"/>
              <a:t>3</a:t>
            </a:r>
            <a:r>
              <a:rPr lang="pt-BR" dirty="0" smtClean="0"/>
              <a:t> ⊕ d</a:t>
            </a:r>
            <a:r>
              <a:rPr lang="pt-BR" baseline="-25000" dirty="0" smtClean="0"/>
              <a:t>4</a:t>
            </a:r>
            <a:r>
              <a:rPr lang="pt-BR" dirty="0" smtClean="0"/>
              <a:t> = x</a:t>
            </a:r>
            <a:r>
              <a:rPr lang="pt-BR" baseline="-25000" dirty="0" smtClean="0"/>
              <a:t>5</a:t>
            </a:r>
            <a:r>
              <a:rPr lang="pt-BR" dirty="0" smtClean="0"/>
              <a:t> ⊕ x</a:t>
            </a:r>
            <a:r>
              <a:rPr lang="pt-BR" baseline="-25000" dirty="0" smtClean="0"/>
              <a:t>6</a:t>
            </a:r>
            <a:r>
              <a:rPr lang="pt-BR" dirty="0" smtClean="0"/>
              <a:t> ⊕ x</a:t>
            </a:r>
            <a:r>
              <a:rPr lang="pt-BR" baseline="-25000" dirty="0" smtClean="0"/>
              <a:t>7 </a:t>
            </a:r>
            <a:r>
              <a:rPr lang="pt-BR" dirty="0" smtClean="0"/>
              <a:t>⊕P</a:t>
            </a:r>
            <a:r>
              <a:rPr lang="pt-BR" baseline="-25000" dirty="0" smtClean="0"/>
              <a:t>3</a:t>
            </a:r>
            <a:endParaRPr lang="pt-BR" u="sng" baseline="-25000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41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2987824" y="1700808"/>
            <a:ext cx="3484962" cy="1016823"/>
            <a:chOff x="2339752" y="3645024"/>
            <a:chExt cx="3484962" cy="1016823"/>
          </a:xfrm>
        </p:grpSpPr>
        <p:grpSp>
          <p:nvGrpSpPr>
            <p:cNvPr id="8" name="Grupo 12"/>
            <p:cNvGrpSpPr/>
            <p:nvPr/>
          </p:nvGrpSpPr>
          <p:grpSpPr>
            <a:xfrm>
              <a:off x="3754971" y="4077072"/>
              <a:ext cx="648072" cy="584775"/>
              <a:chOff x="2718842" y="4102472"/>
              <a:chExt cx="648072" cy="584775"/>
            </a:xfrm>
          </p:grpSpPr>
          <p:sp>
            <p:nvSpPr>
              <p:cNvPr id="28" name="Retângulo de cantos arredondados 8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9" name="CaixaDeTexto 28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3</a:t>
                </a:r>
                <a:endParaRPr lang="pt-BR" sz="3200" b="1" baseline="-25000" dirty="0"/>
              </a:p>
            </p:txBody>
          </p:sp>
        </p:grpSp>
        <p:grpSp>
          <p:nvGrpSpPr>
            <p:cNvPr id="9" name="Grupo 13"/>
            <p:cNvGrpSpPr/>
            <p:nvPr/>
          </p:nvGrpSpPr>
          <p:grpSpPr>
            <a:xfrm>
              <a:off x="3284819" y="4077072"/>
              <a:ext cx="648072" cy="584775"/>
              <a:chOff x="2718842" y="4102472"/>
              <a:chExt cx="648072" cy="584775"/>
            </a:xfrm>
          </p:grpSpPr>
          <p:sp>
            <p:nvSpPr>
              <p:cNvPr id="26" name="Retângulo de cantos arredondados 25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1</a:t>
                </a:r>
                <a:endParaRPr lang="pt-BR" sz="3200" b="1" baseline="-25000" dirty="0"/>
              </a:p>
            </p:txBody>
          </p:sp>
        </p:grpSp>
        <p:grpSp>
          <p:nvGrpSpPr>
            <p:cNvPr id="10" name="Grupo 16"/>
            <p:cNvGrpSpPr/>
            <p:nvPr/>
          </p:nvGrpSpPr>
          <p:grpSpPr>
            <a:xfrm>
              <a:off x="4229886" y="4077072"/>
              <a:ext cx="648072" cy="584775"/>
              <a:chOff x="2718842" y="4102472"/>
              <a:chExt cx="648072" cy="584775"/>
            </a:xfrm>
          </p:grpSpPr>
          <p:sp>
            <p:nvSpPr>
              <p:cNvPr id="24" name="Retângulo de cantos arredondados 23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2</a:t>
                </a:r>
                <a:endParaRPr lang="pt-BR" sz="3200" b="1" baseline="-25000" dirty="0"/>
              </a:p>
            </p:txBody>
          </p:sp>
        </p:grpSp>
        <p:grpSp>
          <p:nvGrpSpPr>
            <p:cNvPr id="11" name="Grupo 19"/>
            <p:cNvGrpSpPr/>
            <p:nvPr/>
          </p:nvGrpSpPr>
          <p:grpSpPr>
            <a:xfrm>
              <a:off x="4701727" y="4077072"/>
              <a:ext cx="648072" cy="584775"/>
              <a:chOff x="2718842" y="4102472"/>
              <a:chExt cx="648072" cy="584775"/>
            </a:xfrm>
          </p:grpSpPr>
          <p:sp>
            <p:nvSpPr>
              <p:cNvPr id="22" name="Retângulo de cantos arredondados 21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3</a:t>
                </a:r>
                <a:endParaRPr lang="pt-BR" sz="3200" b="1" baseline="-25000" dirty="0"/>
              </a:p>
            </p:txBody>
          </p:sp>
        </p:grpSp>
        <p:grpSp>
          <p:nvGrpSpPr>
            <p:cNvPr id="12" name="Grupo 22"/>
            <p:cNvGrpSpPr/>
            <p:nvPr/>
          </p:nvGrpSpPr>
          <p:grpSpPr>
            <a:xfrm>
              <a:off x="5176642" y="4077072"/>
              <a:ext cx="648072" cy="584775"/>
              <a:chOff x="2718842" y="4102472"/>
              <a:chExt cx="648072" cy="584775"/>
            </a:xfrm>
          </p:grpSpPr>
          <p:sp>
            <p:nvSpPr>
              <p:cNvPr id="20" name="Retângulo de cantos arredondados 19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1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d</a:t>
                </a:r>
                <a:r>
                  <a:rPr lang="pt-BR" sz="3200" b="1" baseline="-25000" dirty="0" smtClean="0"/>
                  <a:t>4</a:t>
                </a:r>
                <a:endParaRPr lang="pt-BR" sz="3200" b="1" baseline="-25000" dirty="0"/>
              </a:p>
            </p:txBody>
          </p:sp>
        </p:grpSp>
        <p:grpSp>
          <p:nvGrpSpPr>
            <p:cNvPr id="13" name="Grupo 25"/>
            <p:cNvGrpSpPr/>
            <p:nvPr/>
          </p:nvGrpSpPr>
          <p:grpSpPr>
            <a:xfrm>
              <a:off x="2814667" y="4077072"/>
              <a:ext cx="648072" cy="584775"/>
              <a:chOff x="2718842" y="4102472"/>
              <a:chExt cx="648072" cy="584775"/>
            </a:xfrm>
          </p:grpSpPr>
          <p:sp>
            <p:nvSpPr>
              <p:cNvPr id="18" name="Retângulo de cantos arredondados 17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2</a:t>
                </a:r>
                <a:endParaRPr lang="pt-BR" sz="3200" b="1" baseline="-25000" dirty="0"/>
              </a:p>
            </p:txBody>
          </p:sp>
        </p:grpSp>
        <p:grpSp>
          <p:nvGrpSpPr>
            <p:cNvPr id="14" name="Grupo 28"/>
            <p:cNvGrpSpPr/>
            <p:nvPr/>
          </p:nvGrpSpPr>
          <p:grpSpPr>
            <a:xfrm>
              <a:off x="2339752" y="4077072"/>
              <a:ext cx="648072" cy="584775"/>
              <a:chOff x="2718842" y="4102472"/>
              <a:chExt cx="648072" cy="584775"/>
            </a:xfrm>
          </p:grpSpPr>
          <p:sp>
            <p:nvSpPr>
              <p:cNvPr id="16" name="Retângulo de cantos arredondados 15"/>
              <p:cNvSpPr/>
              <p:nvPr/>
            </p:nvSpPr>
            <p:spPr>
              <a:xfrm>
                <a:off x="2771800" y="4225280"/>
                <a:ext cx="472306" cy="432048"/>
              </a:xfrm>
              <a:prstGeom prst="roundRect">
                <a:avLst/>
              </a:prstGeom>
              <a:solidFill>
                <a:schemeClr val="accent6">
                  <a:lumMod val="75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CaixaDeTexto 16"/>
              <p:cNvSpPr txBox="1"/>
              <p:nvPr/>
            </p:nvSpPr>
            <p:spPr>
              <a:xfrm>
                <a:off x="2718842" y="4102472"/>
                <a:ext cx="6480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P</a:t>
                </a:r>
                <a:r>
                  <a:rPr lang="pt-BR" sz="3200" b="1" baseline="-25000" dirty="0" smtClean="0"/>
                  <a:t>1</a:t>
                </a:r>
                <a:endParaRPr lang="pt-BR" sz="3200" b="1" baseline="-25000" dirty="0"/>
              </a:p>
            </p:txBody>
          </p:sp>
        </p:grpSp>
        <p:sp>
          <p:nvSpPr>
            <p:cNvPr id="15" name="CaixaDeTexto 14"/>
            <p:cNvSpPr txBox="1"/>
            <p:nvPr/>
          </p:nvSpPr>
          <p:spPr>
            <a:xfrm>
              <a:off x="2339752" y="3645024"/>
              <a:ext cx="33843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 x</a:t>
              </a:r>
              <a:r>
                <a:rPr lang="pt-BR" sz="3200" b="1" baseline="-25000" dirty="0" smtClean="0"/>
                <a:t>1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2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3 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4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5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6  </a:t>
              </a:r>
              <a:r>
                <a:rPr lang="pt-BR" sz="3200" b="1" dirty="0" smtClean="0"/>
                <a:t>x</a:t>
              </a:r>
              <a:r>
                <a:rPr lang="pt-BR" sz="3200" b="1" baseline="-25000" dirty="0" smtClean="0"/>
                <a:t>7</a:t>
              </a:r>
              <a:endParaRPr lang="pt-BR" sz="3200" b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Verificador </a:t>
            </a:r>
            <a:r>
              <a:rPr lang="pt-BR" dirty="0" err="1" smtClean="0"/>
              <a:t>Hamming</a:t>
            </a:r>
            <a:r>
              <a:rPr lang="pt-BR" dirty="0" smtClean="0"/>
              <a:t>(7,4)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42</a:t>
            </a:fld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754" y="2492896"/>
            <a:ext cx="8343246" cy="3332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 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Leitura (</a:t>
            </a:r>
            <a:r>
              <a:rPr lang="pt-BR" dirty="0" err="1" smtClean="0"/>
              <a:t>Tocci</a:t>
            </a:r>
            <a:r>
              <a:rPr lang="pt-BR" dirty="0" smtClean="0"/>
              <a:t>):  4.8 (pp. 127-129 )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Extra!!!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Será considerado para fins de ajuste de notas;</a:t>
            </a:r>
          </a:p>
          <a:p>
            <a:r>
              <a:rPr lang="pt-BR" dirty="0" smtClean="0"/>
              <a:t>Individual;</a:t>
            </a:r>
          </a:p>
          <a:p>
            <a:r>
              <a:rPr lang="pt-BR" sz="2800" dirty="0" smtClean="0"/>
              <a:t>Desenvolva dois circuitos, um para geração e outro para verificação do código </a:t>
            </a:r>
            <a:r>
              <a:rPr lang="pt-BR" sz="2800" dirty="0" err="1" smtClean="0"/>
              <a:t>Hamming</a:t>
            </a:r>
            <a:r>
              <a:rPr lang="pt-BR" sz="2800" dirty="0" smtClean="0"/>
              <a:t>(15,11)</a:t>
            </a:r>
          </a:p>
          <a:p>
            <a:r>
              <a:rPr lang="pt-BR" sz="2800" dirty="0" smtClean="0"/>
              <a:t>Desenvolva o circuito para correção de erros do código de </a:t>
            </a:r>
            <a:r>
              <a:rPr lang="pt-BR" sz="2800" dirty="0" err="1" smtClean="0"/>
              <a:t>Hamming</a:t>
            </a:r>
            <a:r>
              <a:rPr lang="pt-BR" sz="2800" dirty="0" smtClean="0"/>
              <a:t>(7,4). Assuma que erros só poderão ocorrer nos bits de dados, caso um erro seja detectado nos bits de paridade, sinalizar o reenvio da mensagem (Saída </a:t>
            </a:r>
            <a:r>
              <a:rPr lang="pt-BR" sz="2800" dirty="0" err="1" smtClean="0"/>
              <a:t>ReSend</a:t>
            </a:r>
            <a:r>
              <a:rPr lang="pt-BR" sz="2800" dirty="0" smtClean="0"/>
              <a:t>). Caso a mensagem não possua erros, sinalize a saída (</a:t>
            </a:r>
            <a:r>
              <a:rPr lang="pt-BR" sz="2800" dirty="0" err="1" smtClean="0"/>
              <a:t>Correct</a:t>
            </a:r>
            <a:r>
              <a:rPr lang="pt-BR" sz="2800" dirty="0" smtClean="0"/>
              <a:t>) em nível lógico 1.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TOCCI, R. J., WIDMER, N. S., MOSS, G. L. </a:t>
            </a:r>
            <a:r>
              <a:rPr lang="pt-BR" sz="2400" b="1" dirty="0" smtClean="0"/>
              <a:t>Sistemas Digitais – Princípios e Aplicações</a:t>
            </a:r>
            <a:r>
              <a:rPr lang="pt-BR" sz="2400" dirty="0" smtClean="0"/>
              <a:t>. 11ª Ed. Pearson </a:t>
            </a:r>
            <a:r>
              <a:rPr lang="pt-BR" sz="2400" dirty="0" err="1" smtClean="0"/>
              <a:t>Prentice</a:t>
            </a:r>
            <a:r>
              <a:rPr lang="pt-BR" sz="2400" dirty="0" smtClean="0"/>
              <a:t> Hall, São Paulo, </a:t>
            </a:r>
            <a:r>
              <a:rPr lang="pt-BR" sz="2400" dirty="0" err="1" smtClean="0"/>
              <a:t>S.P.</a:t>
            </a:r>
            <a:r>
              <a:rPr lang="pt-BR" sz="2400" dirty="0" smtClean="0"/>
              <a:t>, 2011, Brasil.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CAPUANO, F. G., IDOETA, I. V. </a:t>
            </a:r>
            <a:r>
              <a:rPr lang="pt-BR" sz="2400" b="1" dirty="0" smtClean="0"/>
              <a:t>Elementos de Eletrônica Digital</a:t>
            </a:r>
            <a:r>
              <a:rPr lang="pt-BR" sz="2400" dirty="0" smtClean="0"/>
              <a:t>. 40ª Ed. Editora Érica. </a:t>
            </a:r>
          </a:p>
          <a:p>
            <a:r>
              <a:rPr lang="pt-BR" sz="2400" dirty="0" smtClean="0"/>
              <a:t>São Paulo. </a:t>
            </a:r>
            <a:r>
              <a:rPr lang="pt-BR" sz="2400" dirty="0" err="1" smtClean="0"/>
              <a:t>S.P.</a:t>
            </a:r>
            <a:r>
              <a:rPr lang="pt-BR" sz="2400" dirty="0" smtClean="0"/>
              <a:t> 2008. Brasil.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45</a:t>
            </a:fld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866900" cy="244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5" name="AutoShape 5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1095375" cy="1609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transmissão de informação em formato digital (binário) é uma das operações mais frequentes em Sistemas Digitais;</a:t>
            </a:r>
          </a:p>
          <a:p>
            <a:r>
              <a:rPr lang="pt-BR" dirty="0" smtClean="0"/>
              <a:t>Devido a interferência externa, ruídos, atenuação de sinal, </a:t>
            </a:r>
            <a:r>
              <a:rPr lang="pt-BR" dirty="0" err="1" smtClean="0"/>
              <a:t>etc</a:t>
            </a:r>
            <a:r>
              <a:rPr lang="pt-BR" dirty="0" smtClean="0"/>
              <a:t>, o sinal pode ser corrompido e, consequentemente, a informação transmitida torna-se incorreta;</a:t>
            </a:r>
          </a:p>
          <a:p>
            <a:r>
              <a:rPr lang="pt-BR" dirty="0" smtClean="0"/>
              <a:t>Detecção e correção de erros lida com mecanismos para atenuar tais problemas.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6687" y="4362451"/>
            <a:ext cx="1431817" cy="13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365104"/>
            <a:ext cx="1440159" cy="138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221088"/>
            <a:ext cx="1028677" cy="160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221088"/>
            <a:ext cx="1028677" cy="160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971600" y="5805264"/>
            <a:ext cx="111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Joãozinho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524328" y="5805264"/>
            <a:ext cx="120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Godofredo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1556792"/>
            <a:ext cx="1944216" cy="166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4365104"/>
            <a:ext cx="1392806" cy="1338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Forma 14"/>
          <p:cNvCxnSpPr>
            <a:stCxn id="7" idx="0"/>
            <a:endCxn id="1026" idx="1"/>
          </p:cNvCxnSpPr>
          <p:nvPr/>
        </p:nvCxnSpPr>
        <p:spPr>
          <a:xfrm rot="5400000" flipH="1" flipV="1">
            <a:off x="1789670" y="2158839"/>
            <a:ext cx="1830526" cy="2293973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Forma 16"/>
          <p:cNvCxnSpPr>
            <a:stCxn id="1026" idx="3"/>
            <a:endCxn id="9" idx="0"/>
          </p:cNvCxnSpPr>
          <p:nvPr/>
        </p:nvCxnSpPr>
        <p:spPr>
          <a:xfrm>
            <a:off x="5796136" y="2390562"/>
            <a:ext cx="2314539" cy="1830526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32"/>
          <p:cNvGrpSpPr/>
          <p:nvPr/>
        </p:nvGrpSpPr>
        <p:grpSpPr>
          <a:xfrm>
            <a:off x="1259632" y="2924944"/>
            <a:ext cx="1512168" cy="350748"/>
            <a:chOff x="5148064" y="3131676"/>
            <a:chExt cx="2880320" cy="720080"/>
          </a:xfrm>
        </p:grpSpPr>
        <p:cxnSp>
          <p:nvCxnSpPr>
            <p:cNvPr id="21" name="Conector reto 20"/>
            <p:cNvCxnSpPr/>
            <p:nvPr/>
          </p:nvCxnSpPr>
          <p:spPr>
            <a:xfrm>
              <a:off x="5148064" y="3851756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/>
            <p:cNvCxnSpPr/>
            <p:nvPr/>
          </p:nvCxnSpPr>
          <p:spPr>
            <a:xfrm>
              <a:off x="5868144" y="3131676"/>
              <a:ext cx="0" cy="7200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>
            <a:xfrm>
              <a:off x="5508104" y="3851756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>
              <a:off x="5868144" y="3131676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/>
            <p:nvPr/>
          </p:nvCxnSpPr>
          <p:spPr>
            <a:xfrm>
              <a:off x="6228184" y="3851756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>
              <a:off x="6228184" y="3131676"/>
              <a:ext cx="0" cy="7200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>
              <a:off x="7308304" y="3131676"/>
              <a:ext cx="0" cy="7200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/>
            <p:nvPr/>
          </p:nvCxnSpPr>
          <p:spPr>
            <a:xfrm>
              <a:off x="6588224" y="3131676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>
              <a:off x="6948264" y="3131676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/>
            <p:nvPr/>
          </p:nvCxnSpPr>
          <p:spPr>
            <a:xfrm>
              <a:off x="7308304" y="3851756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/>
            <p:nvPr/>
          </p:nvCxnSpPr>
          <p:spPr>
            <a:xfrm>
              <a:off x="7668344" y="3851756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/>
            <p:nvPr/>
          </p:nvCxnSpPr>
          <p:spPr>
            <a:xfrm>
              <a:off x="6588224" y="3131676"/>
              <a:ext cx="0" cy="7200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49"/>
          <p:cNvGrpSpPr/>
          <p:nvPr/>
        </p:nvGrpSpPr>
        <p:grpSpPr>
          <a:xfrm>
            <a:off x="6804248" y="2852936"/>
            <a:ext cx="1512168" cy="350748"/>
            <a:chOff x="6804248" y="2852936"/>
            <a:chExt cx="1512168" cy="350748"/>
          </a:xfrm>
        </p:grpSpPr>
        <p:cxnSp>
          <p:nvCxnSpPr>
            <p:cNvPr id="35" name="Conector reto 34"/>
            <p:cNvCxnSpPr/>
            <p:nvPr/>
          </p:nvCxnSpPr>
          <p:spPr>
            <a:xfrm>
              <a:off x="6804248" y="3203684"/>
              <a:ext cx="18902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/>
            <p:nvPr/>
          </p:nvCxnSpPr>
          <p:spPr>
            <a:xfrm>
              <a:off x="7182290" y="2852936"/>
              <a:ext cx="0" cy="350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/>
            <p:nvPr/>
          </p:nvCxnSpPr>
          <p:spPr>
            <a:xfrm>
              <a:off x="6993269" y="3203684"/>
              <a:ext cx="18902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to 37"/>
            <p:cNvCxnSpPr/>
            <p:nvPr/>
          </p:nvCxnSpPr>
          <p:spPr>
            <a:xfrm>
              <a:off x="7182290" y="2852936"/>
              <a:ext cx="18902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/>
            <p:cNvCxnSpPr/>
            <p:nvPr/>
          </p:nvCxnSpPr>
          <p:spPr>
            <a:xfrm>
              <a:off x="7371311" y="3203684"/>
              <a:ext cx="18902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to 39"/>
            <p:cNvCxnSpPr/>
            <p:nvPr/>
          </p:nvCxnSpPr>
          <p:spPr>
            <a:xfrm>
              <a:off x="7371311" y="2852936"/>
              <a:ext cx="0" cy="350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/>
            <p:nvPr/>
          </p:nvCxnSpPr>
          <p:spPr>
            <a:xfrm>
              <a:off x="7740352" y="2852936"/>
              <a:ext cx="0" cy="350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to 41"/>
            <p:cNvCxnSpPr/>
            <p:nvPr/>
          </p:nvCxnSpPr>
          <p:spPr>
            <a:xfrm>
              <a:off x="7560332" y="2852936"/>
              <a:ext cx="18902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/>
            <p:nvPr/>
          </p:nvCxnSpPr>
          <p:spPr>
            <a:xfrm>
              <a:off x="7749353" y="3203452"/>
              <a:ext cx="18902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to 43"/>
            <p:cNvCxnSpPr/>
            <p:nvPr/>
          </p:nvCxnSpPr>
          <p:spPr>
            <a:xfrm>
              <a:off x="7938374" y="3203684"/>
              <a:ext cx="18902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>
              <a:off x="8127395" y="3203684"/>
              <a:ext cx="18902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to 45"/>
            <p:cNvCxnSpPr/>
            <p:nvPr/>
          </p:nvCxnSpPr>
          <p:spPr>
            <a:xfrm>
              <a:off x="7560332" y="2852936"/>
              <a:ext cx="0" cy="350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aio 46"/>
          <p:cNvSpPr/>
          <p:nvPr/>
        </p:nvSpPr>
        <p:spPr>
          <a:xfrm>
            <a:off x="1835696" y="1988840"/>
            <a:ext cx="792088" cy="64807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Nuvem 47"/>
          <p:cNvSpPr/>
          <p:nvPr/>
        </p:nvSpPr>
        <p:spPr>
          <a:xfrm>
            <a:off x="6732240" y="1772816"/>
            <a:ext cx="1296144" cy="6480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aio 48"/>
          <p:cNvSpPr/>
          <p:nvPr/>
        </p:nvSpPr>
        <p:spPr>
          <a:xfrm rot="4721468">
            <a:off x="6660232" y="1988840"/>
            <a:ext cx="648072" cy="864096"/>
          </a:xfrm>
          <a:prstGeom prst="lightningBol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Enviar juntamente com a informação, dados adicionais que permitem a verificação e possivelmente a correção de erros de transmissão;</a:t>
            </a:r>
          </a:p>
          <a:p>
            <a:r>
              <a:rPr lang="pt-BR" dirty="0" smtClean="0"/>
              <a:t>Método de Paridade.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de Paridade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Bit de paridade</a:t>
            </a:r>
          </a:p>
          <a:p>
            <a:pPr lvl="1"/>
            <a:r>
              <a:rPr lang="pt-BR" dirty="0" smtClean="0"/>
              <a:t>Bit extra anexado ao conjunto de bits do código a ser transmitido</a:t>
            </a:r>
          </a:p>
          <a:p>
            <a:pPr lvl="1"/>
            <a:r>
              <a:rPr lang="pt-BR" dirty="0" smtClean="0"/>
              <a:t>Paridade par e paridade impar;</a:t>
            </a:r>
          </a:p>
          <a:p>
            <a:r>
              <a:rPr lang="pt-BR" dirty="0" smtClean="0"/>
              <a:t>Paridade par – o bit extra assume o valor 0 ou 1 de modo que o total de bits 1 seja par;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  <p:grpSp>
        <p:nvGrpSpPr>
          <p:cNvPr id="7" name="Grupo 30"/>
          <p:cNvGrpSpPr/>
          <p:nvPr/>
        </p:nvGrpSpPr>
        <p:grpSpPr>
          <a:xfrm>
            <a:off x="1723430" y="4903068"/>
            <a:ext cx="2704554" cy="588967"/>
            <a:chOff x="1723430" y="4903068"/>
            <a:chExt cx="2704554" cy="588967"/>
          </a:xfrm>
        </p:grpSpPr>
        <p:grpSp>
          <p:nvGrpSpPr>
            <p:cNvPr id="8" name="Grupo 26"/>
            <p:cNvGrpSpPr/>
            <p:nvPr/>
          </p:nvGrpSpPr>
          <p:grpSpPr>
            <a:xfrm>
              <a:off x="2195736" y="4903068"/>
              <a:ext cx="2232248" cy="584775"/>
              <a:chOff x="2987824" y="3573016"/>
              <a:chExt cx="1296144" cy="584775"/>
            </a:xfrm>
          </p:grpSpPr>
          <p:sp>
            <p:nvSpPr>
              <p:cNvPr id="9" name="Retângulo de cantos arredondados 8"/>
              <p:cNvSpPr/>
              <p:nvPr/>
            </p:nvSpPr>
            <p:spPr>
              <a:xfrm>
                <a:off x="2987824" y="3645024"/>
                <a:ext cx="1296144" cy="432048"/>
              </a:xfrm>
              <a:prstGeom prst="round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2987824" y="3573016"/>
                <a:ext cx="12961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0 1 1 1 0 0 0</a:t>
                </a:r>
                <a:endParaRPr lang="pt-BR" sz="3200" b="1" dirty="0"/>
              </a:p>
            </p:txBody>
          </p:sp>
        </p:grpSp>
        <p:sp>
          <p:nvSpPr>
            <p:cNvPr id="11" name="Retângulo de cantos arredondados 10"/>
            <p:cNvSpPr/>
            <p:nvPr/>
          </p:nvSpPr>
          <p:spPr>
            <a:xfrm>
              <a:off x="1723430" y="4979268"/>
              <a:ext cx="472306" cy="432048"/>
            </a:xfrm>
            <a:prstGeom prst="roundRect">
              <a:avLst/>
            </a:prstGeom>
            <a:solidFill>
              <a:schemeClr val="accent6">
                <a:lumMod val="7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1763688" y="4907260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P</a:t>
              </a:r>
              <a:endParaRPr lang="pt-BR" sz="3200" b="1" dirty="0"/>
            </a:p>
          </p:txBody>
        </p:sp>
      </p:grpSp>
      <p:sp>
        <p:nvSpPr>
          <p:cNvPr id="14" name="Seta para a direita 13"/>
          <p:cNvSpPr/>
          <p:nvPr/>
        </p:nvSpPr>
        <p:spPr>
          <a:xfrm>
            <a:off x="4572000" y="501317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3" name="Grupo 31"/>
          <p:cNvGrpSpPr/>
          <p:nvPr/>
        </p:nvGrpSpPr>
        <p:grpSpPr>
          <a:xfrm>
            <a:off x="5076056" y="4909213"/>
            <a:ext cx="2704554" cy="588967"/>
            <a:chOff x="5076056" y="4909213"/>
            <a:chExt cx="2704554" cy="588967"/>
          </a:xfrm>
        </p:grpSpPr>
        <p:grpSp>
          <p:nvGrpSpPr>
            <p:cNvPr id="15" name="Grupo 26"/>
            <p:cNvGrpSpPr/>
            <p:nvPr/>
          </p:nvGrpSpPr>
          <p:grpSpPr>
            <a:xfrm>
              <a:off x="5548362" y="4909213"/>
              <a:ext cx="2232248" cy="584775"/>
              <a:chOff x="2987824" y="3573016"/>
              <a:chExt cx="1296144" cy="584775"/>
            </a:xfrm>
          </p:grpSpPr>
          <p:sp>
            <p:nvSpPr>
              <p:cNvPr id="16" name="Retângulo de cantos arredondados 15"/>
              <p:cNvSpPr/>
              <p:nvPr/>
            </p:nvSpPr>
            <p:spPr>
              <a:xfrm>
                <a:off x="2987824" y="3645024"/>
                <a:ext cx="1296144" cy="432048"/>
              </a:xfrm>
              <a:prstGeom prst="round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CaixaDeTexto 16"/>
              <p:cNvSpPr txBox="1"/>
              <p:nvPr/>
            </p:nvSpPr>
            <p:spPr>
              <a:xfrm>
                <a:off x="2987824" y="3573016"/>
                <a:ext cx="12961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0 1 1 1 0 0 0</a:t>
                </a:r>
                <a:endParaRPr lang="pt-BR" sz="3200" b="1" dirty="0"/>
              </a:p>
            </p:txBody>
          </p:sp>
        </p:grpSp>
        <p:sp>
          <p:nvSpPr>
            <p:cNvPr id="18" name="Retângulo de cantos arredondados 17"/>
            <p:cNvSpPr/>
            <p:nvPr/>
          </p:nvSpPr>
          <p:spPr>
            <a:xfrm>
              <a:off x="5076056" y="4985413"/>
              <a:ext cx="472306" cy="432048"/>
            </a:xfrm>
            <a:prstGeom prst="roundRect">
              <a:avLst/>
            </a:prstGeom>
            <a:solidFill>
              <a:schemeClr val="accent6">
                <a:lumMod val="7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5116314" y="4913405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1</a:t>
              </a:r>
              <a:endParaRPr lang="pt-BR" sz="3200" b="1" dirty="0"/>
            </a:p>
          </p:txBody>
        </p:sp>
      </p:grpSp>
      <p:grpSp>
        <p:nvGrpSpPr>
          <p:cNvPr id="20" name="Grupo 33"/>
          <p:cNvGrpSpPr/>
          <p:nvPr/>
        </p:nvGrpSpPr>
        <p:grpSpPr>
          <a:xfrm>
            <a:off x="1729780" y="5661248"/>
            <a:ext cx="2704554" cy="588967"/>
            <a:chOff x="1729780" y="5661248"/>
            <a:chExt cx="2704554" cy="588967"/>
          </a:xfrm>
        </p:grpSpPr>
        <p:grpSp>
          <p:nvGrpSpPr>
            <p:cNvPr id="26" name="Grupo 26"/>
            <p:cNvGrpSpPr/>
            <p:nvPr/>
          </p:nvGrpSpPr>
          <p:grpSpPr>
            <a:xfrm>
              <a:off x="2202086" y="5661248"/>
              <a:ext cx="2232248" cy="584775"/>
              <a:chOff x="2987824" y="3573016"/>
              <a:chExt cx="1296144" cy="584775"/>
            </a:xfrm>
          </p:grpSpPr>
          <p:sp>
            <p:nvSpPr>
              <p:cNvPr id="21" name="Retângulo de cantos arredondados 20"/>
              <p:cNvSpPr/>
              <p:nvPr/>
            </p:nvSpPr>
            <p:spPr>
              <a:xfrm>
                <a:off x="2987824" y="3645024"/>
                <a:ext cx="1296144" cy="432048"/>
              </a:xfrm>
              <a:prstGeom prst="round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2987824" y="3573016"/>
                <a:ext cx="12961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0 1 1 1 1 0 0</a:t>
                </a:r>
                <a:endParaRPr lang="pt-BR" sz="3200" b="1" dirty="0"/>
              </a:p>
            </p:txBody>
          </p:sp>
        </p:grpSp>
        <p:sp>
          <p:nvSpPr>
            <p:cNvPr id="23" name="Retângulo de cantos arredondados 22"/>
            <p:cNvSpPr/>
            <p:nvPr/>
          </p:nvSpPr>
          <p:spPr>
            <a:xfrm>
              <a:off x="1729780" y="5737448"/>
              <a:ext cx="472306" cy="432048"/>
            </a:xfrm>
            <a:prstGeom prst="roundRect">
              <a:avLst/>
            </a:prstGeom>
            <a:solidFill>
              <a:schemeClr val="accent6">
                <a:lumMod val="7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1770038" y="5665440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P</a:t>
              </a:r>
              <a:endParaRPr lang="pt-BR" sz="3200" b="1" dirty="0"/>
            </a:p>
          </p:txBody>
        </p:sp>
      </p:grpSp>
      <p:sp>
        <p:nvSpPr>
          <p:cNvPr id="25" name="Seta para a direita 24"/>
          <p:cNvSpPr/>
          <p:nvPr/>
        </p:nvSpPr>
        <p:spPr>
          <a:xfrm>
            <a:off x="4578350" y="577135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1" name="Grupo 32"/>
          <p:cNvGrpSpPr/>
          <p:nvPr/>
        </p:nvGrpSpPr>
        <p:grpSpPr>
          <a:xfrm>
            <a:off x="5082406" y="5667393"/>
            <a:ext cx="2704554" cy="588967"/>
            <a:chOff x="5082406" y="5667393"/>
            <a:chExt cx="2704554" cy="588967"/>
          </a:xfrm>
        </p:grpSpPr>
        <p:grpSp>
          <p:nvGrpSpPr>
            <p:cNvPr id="32" name="Grupo 26"/>
            <p:cNvGrpSpPr/>
            <p:nvPr/>
          </p:nvGrpSpPr>
          <p:grpSpPr>
            <a:xfrm>
              <a:off x="5554712" y="5667393"/>
              <a:ext cx="2232248" cy="584775"/>
              <a:chOff x="2987824" y="3573016"/>
              <a:chExt cx="1296144" cy="584775"/>
            </a:xfrm>
          </p:grpSpPr>
          <p:sp>
            <p:nvSpPr>
              <p:cNvPr id="27" name="Retângulo de cantos arredondados 26"/>
              <p:cNvSpPr/>
              <p:nvPr/>
            </p:nvSpPr>
            <p:spPr>
              <a:xfrm>
                <a:off x="2987824" y="3645024"/>
                <a:ext cx="1296144" cy="432048"/>
              </a:xfrm>
              <a:prstGeom prst="round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" name="CaixaDeTexto 27"/>
              <p:cNvSpPr txBox="1"/>
              <p:nvPr/>
            </p:nvSpPr>
            <p:spPr>
              <a:xfrm>
                <a:off x="2987824" y="3573016"/>
                <a:ext cx="12961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0 1 1 1 1 0 0</a:t>
                </a:r>
                <a:endParaRPr lang="pt-BR" sz="3200" b="1" dirty="0"/>
              </a:p>
            </p:txBody>
          </p:sp>
        </p:grpSp>
        <p:sp>
          <p:nvSpPr>
            <p:cNvPr id="29" name="Retângulo de cantos arredondados 28"/>
            <p:cNvSpPr/>
            <p:nvPr/>
          </p:nvSpPr>
          <p:spPr>
            <a:xfrm>
              <a:off x="5082406" y="5743593"/>
              <a:ext cx="472306" cy="432048"/>
            </a:xfrm>
            <a:prstGeom prst="roundRect">
              <a:avLst/>
            </a:prstGeom>
            <a:solidFill>
              <a:schemeClr val="accent6">
                <a:lumMod val="7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5122664" y="5671585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0</a:t>
              </a:r>
              <a:endParaRPr lang="pt-BR" sz="3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de Paridade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Paridade impar – o bit extra assume o valor 0 ou 1 de modo que o total de bits 1 seja impar;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1723430" y="3429000"/>
            <a:ext cx="2704554" cy="588967"/>
            <a:chOff x="1723430" y="4903068"/>
            <a:chExt cx="2704554" cy="588967"/>
          </a:xfrm>
        </p:grpSpPr>
        <p:grpSp>
          <p:nvGrpSpPr>
            <p:cNvPr id="8" name="Grupo 26"/>
            <p:cNvGrpSpPr/>
            <p:nvPr/>
          </p:nvGrpSpPr>
          <p:grpSpPr>
            <a:xfrm>
              <a:off x="2195736" y="4903068"/>
              <a:ext cx="2232248" cy="584775"/>
              <a:chOff x="2987824" y="3573016"/>
              <a:chExt cx="1296144" cy="584775"/>
            </a:xfrm>
          </p:grpSpPr>
          <p:sp>
            <p:nvSpPr>
              <p:cNvPr id="11" name="Retângulo de cantos arredondados 10"/>
              <p:cNvSpPr/>
              <p:nvPr/>
            </p:nvSpPr>
            <p:spPr>
              <a:xfrm>
                <a:off x="2987824" y="3645024"/>
                <a:ext cx="1296144" cy="432048"/>
              </a:xfrm>
              <a:prstGeom prst="round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2987824" y="3573016"/>
                <a:ext cx="12961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0 1 1 1 0 0 0</a:t>
                </a:r>
                <a:endParaRPr lang="pt-BR" sz="3200" b="1" dirty="0"/>
              </a:p>
            </p:txBody>
          </p:sp>
        </p:grpSp>
        <p:sp>
          <p:nvSpPr>
            <p:cNvPr id="9" name="Retângulo de cantos arredondados 8"/>
            <p:cNvSpPr/>
            <p:nvPr/>
          </p:nvSpPr>
          <p:spPr>
            <a:xfrm>
              <a:off x="1723430" y="4979268"/>
              <a:ext cx="472306" cy="432048"/>
            </a:xfrm>
            <a:prstGeom prst="roundRect">
              <a:avLst/>
            </a:prstGeom>
            <a:solidFill>
              <a:schemeClr val="accent6">
                <a:lumMod val="7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1763688" y="4907260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P</a:t>
              </a:r>
              <a:endParaRPr lang="pt-BR" sz="3200" b="1" dirty="0"/>
            </a:p>
          </p:txBody>
        </p:sp>
      </p:grpSp>
      <p:sp>
        <p:nvSpPr>
          <p:cNvPr id="13" name="Seta para a direita 12"/>
          <p:cNvSpPr/>
          <p:nvPr/>
        </p:nvSpPr>
        <p:spPr>
          <a:xfrm>
            <a:off x="4572000" y="3539108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4" name="Grupo 13"/>
          <p:cNvGrpSpPr/>
          <p:nvPr/>
        </p:nvGrpSpPr>
        <p:grpSpPr>
          <a:xfrm>
            <a:off x="5076056" y="3435145"/>
            <a:ext cx="2704554" cy="588967"/>
            <a:chOff x="5076056" y="4909213"/>
            <a:chExt cx="2704554" cy="588967"/>
          </a:xfrm>
        </p:grpSpPr>
        <p:grpSp>
          <p:nvGrpSpPr>
            <p:cNvPr id="15" name="Grupo 26"/>
            <p:cNvGrpSpPr/>
            <p:nvPr/>
          </p:nvGrpSpPr>
          <p:grpSpPr>
            <a:xfrm>
              <a:off x="5548362" y="4909213"/>
              <a:ext cx="2232248" cy="584775"/>
              <a:chOff x="2987824" y="3573016"/>
              <a:chExt cx="1296144" cy="584775"/>
            </a:xfrm>
          </p:grpSpPr>
          <p:sp>
            <p:nvSpPr>
              <p:cNvPr id="18" name="Retângulo de cantos arredondados 17"/>
              <p:cNvSpPr/>
              <p:nvPr/>
            </p:nvSpPr>
            <p:spPr>
              <a:xfrm>
                <a:off x="2987824" y="3645024"/>
                <a:ext cx="1296144" cy="432048"/>
              </a:xfrm>
              <a:prstGeom prst="round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2987824" y="3573016"/>
                <a:ext cx="12961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0 1 1 1 0 0 0</a:t>
                </a:r>
                <a:endParaRPr lang="pt-BR" sz="3200" b="1" dirty="0"/>
              </a:p>
            </p:txBody>
          </p:sp>
        </p:grpSp>
        <p:sp>
          <p:nvSpPr>
            <p:cNvPr id="16" name="Retângulo de cantos arredondados 15"/>
            <p:cNvSpPr/>
            <p:nvPr/>
          </p:nvSpPr>
          <p:spPr>
            <a:xfrm>
              <a:off x="5076056" y="4985413"/>
              <a:ext cx="472306" cy="432048"/>
            </a:xfrm>
            <a:prstGeom prst="roundRect">
              <a:avLst/>
            </a:prstGeom>
            <a:solidFill>
              <a:schemeClr val="accent6">
                <a:lumMod val="7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5116314" y="4913405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0</a:t>
              </a:r>
              <a:endParaRPr lang="pt-BR" sz="3200" b="1" dirty="0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1729780" y="4187180"/>
            <a:ext cx="2704554" cy="588967"/>
            <a:chOff x="1729780" y="5661248"/>
            <a:chExt cx="2704554" cy="588967"/>
          </a:xfrm>
        </p:grpSpPr>
        <p:grpSp>
          <p:nvGrpSpPr>
            <p:cNvPr id="21" name="Grupo 26"/>
            <p:cNvGrpSpPr/>
            <p:nvPr/>
          </p:nvGrpSpPr>
          <p:grpSpPr>
            <a:xfrm>
              <a:off x="2202086" y="5661248"/>
              <a:ext cx="2232248" cy="584775"/>
              <a:chOff x="2987824" y="3573016"/>
              <a:chExt cx="1296144" cy="584775"/>
            </a:xfrm>
          </p:grpSpPr>
          <p:sp>
            <p:nvSpPr>
              <p:cNvPr id="24" name="Retângulo de cantos arredondados 23"/>
              <p:cNvSpPr/>
              <p:nvPr/>
            </p:nvSpPr>
            <p:spPr>
              <a:xfrm>
                <a:off x="2987824" y="3645024"/>
                <a:ext cx="1296144" cy="432048"/>
              </a:xfrm>
              <a:prstGeom prst="round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2987824" y="3573016"/>
                <a:ext cx="12961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0 1 1 1 1 0 0</a:t>
                </a:r>
                <a:endParaRPr lang="pt-BR" sz="3200" b="1" dirty="0"/>
              </a:p>
            </p:txBody>
          </p:sp>
        </p:grpSp>
        <p:sp>
          <p:nvSpPr>
            <p:cNvPr id="22" name="Retângulo de cantos arredondados 21"/>
            <p:cNvSpPr/>
            <p:nvPr/>
          </p:nvSpPr>
          <p:spPr>
            <a:xfrm>
              <a:off x="1729780" y="5737448"/>
              <a:ext cx="472306" cy="432048"/>
            </a:xfrm>
            <a:prstGeom prst="roundRect">
              <a:avLst/>
            </a:prstGeom>
            <a:solidFill>
              <a:schemeClr val="accent6">
                <a:lumMod val="7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770038" y="5665440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P</a:t>
              </a:r>
              <a:endParaRPr lang="pt-BR" sz="3200" b="1" dirty="0"/>
            </a:p>
          </p:txBody>
        </p:sp>
      </p:grpSp>
      <p:sp>
        <p:nvSpPr>
          <p:cNvPr id="26" name="Seta para a direita 25"/>
          <p:cNvSpPr/>
          <p:nvPr/>
        </p:nvSpPr>
        <p:spPr>
          <a:xfrm>
            <a:off x="4578350" y="4297288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7" name="Grupo 26"/>
          <p:cNvGrpSpPr/>
          <p:nvPr/>
        </p:nvGrpSpPr>
        <p:grpSpPr>
          <a:xfrm>
            <a:off x="5082406" y="4193325"/>
            <a:ext cx="2704554" cy="588967"/>
            <a:chOff x="5082406" y="5667393"/>
            <a:chExt cx="2704554" cy="588967"/>
          </a:xfrm>
        </p:grpSpPr>
        <p:grpSp>
          <p:nvGrpSpPr>
            <p:cNvPr id="28" name="Grupo 26"/>
            <p:cNvGrpSpPr/>
            <p:nvPr/>
          </p:nvGrpSpPr>
          <p:grpSpPr>
            <a:xfrm>
              <a:off x="5554712" y="5667393"/>
              <a:ext cx="2232248" cy="584775"/>
              <a:chOff x="2987824" y="3573016"/>
              <a:chExt cx="1296144" cy="584775"/>
            </a:xfrm>
          </p:grpSpPr>
          <p:sp>
            <p:nvSpPr>
              <p:cNvPr id="31" name="Retângulo de cantos arredondados 30"/>
              <p:cNvSpPr/>
              <p:nvPr/>
            </p:nvSpPr>
            <p:spPr>
              <a:xfrm>
                <a:off x="2987824" y="3645024"/>
                <a:ext cx="1296144" cy="432048"/>
              </a:xfrm>
              <a:prstGeom prst="round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2987824" y="3573016"/>
                <a:ext cx="12961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200" b="1" dirty="0" smtClean="0"/>
                  <a:t>0 1 1 1 1 0 0</a:t>
                </a:r>
                <a:endParaRPr lang="pt-BR" sz="3200" b="1" dirty="0"/>
              </a:p>
            </p:txBody>
          </p:sp>
        </p:grpSp>
        <p:sp>
          <p:nvSpPr>
            <p:cNvPr id="29" name="Retângulo de cantos arredondados 28"/>
            <p:cNvSpPr/>
            <p:nvPr/>
          </p:nvSpPr>
          <p:spPr>
            <a:xfrm>
              <a:off x="5082406" y="5743593"/>
              <a:ext cx="472306" cy="432048"/>
            </a:xfrm>
            <a:prstGeom prst="roundRect">
              <a:avLst/>
            </a:prstGeom>
            <a:solidFill>
              <a:schemeClr val="accent6">
                <a:lumMod val="7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5122664" y="5671585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1</a:t>
              </a:r>
              <a:endParaRPr lang="pt-BR" sz="3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7.0&quot;&gt;&lt;object type=&quot;1&quot; unique_id=&quot;10001&quot;&gt;&lt;object type=&quot;8&quot; unique_id=&quot;10712&quot;&gt;&lt;/object&gt;&lt;object type=&quot;2&quot; unique_id=&quot;10713&quot;&gt;&lt;object type=&quot;3&quot; unique_id=&quot;10714&quot;&gt;&lt;property id=&quot;20148&quot; value=&quot;5&quot;/&gt;&lt;property id=&quot;20300&quot; value=&quot;Slide 1 - &amp;quot;Circuitos Combinacionais de&amp;#x0D;&amp;#x0A;Controle e Correção de Erros&amp;quot;&quot;/&gt;&lt;property id=&quot;20307&quot; value=&quot;256&quot;/&gt;&lt;/object&gt;&lt;object type=&quot;3&quot; unique_id=&quot;10715&quot;&gt;&lt;property id=&quot;20148&quot; value=&quot;5&quot;/&gt;&lt;property id=&quot;20300&quot; value=&quot;Slide 2 - &amp;quot;Na Aula Anterior ...&amp;quot;&quot;/&gt;&lt;property id=&quot;20307&quot; value=&quot;257&quot;/&gt;&lt;/object&gt;&lt;object type=&quot;3&quot; unique_id=&quot;10716&quot;&gt;&lt;property id=&quot;20148&quot; value=&quot;5&quot;/&gt;&lt;property id=&quot;20300&quot; value=&quot;Slide 3 - &amp;quot;Nesta Aula&amp;quot;&quot;/&gt;&lt;property id=&quot;20307&quot; value=&quot;258&quot;/&gt;&lt;/object&gt;&lt;object type=&quot;3&quot; unique_id=&quot;10717&quot;&gt;&lt;property id=&quot;20148&quot; value=&quot;5&quot;/&gt;&lt;property id=&quot;20300&quot; value=&quot;Slide 4 - &amp;quot;Gerador de Paridade&amp;quot;&quot;/&gt;&lt;property id=&quot;20307&quot; value=&quot;262&quot;/&gt;&lt;/object&gt;&lt;object type=&quot;3&quot; unique_id=&quot;10718&quot;&gt;&lt;property id=&quot;20148&quot; value=&quot;5&quot;/&gt;&lt;property id=&quot;20300&quot; value=&quot;Slide 31 - &amp;quot;Verificador de Paridade&amp;quot;&quot;/&gt;&lt;property id=&quot;20307&quot; value=&quot;263&quot;/&gt;&lt;/object&gt;&lt;object type=&quot;3&quot; unique_id=&quot;10719&quot;&gt;&lt;property id=&quot;20148&quot; value=&quot;5&quot;/&gt;&lt;property id=&quot;20300&quot; value=&quot;Slide 32 - &amp;quot;Verificador de Paridade&amp;quot;&quot;/&gt;&lt;property id=&quot;20307&quot; value=&quot;264&quot;/&gt;&lt;/object&gt;&lt;object type=&quot;3&quot; unique_id=&quot;10720&quot;&gt;&lt;property id=&quot;20148&quot; value=&quot;5&quot;/&gt;&lt;property id=&quot;20300&quot; value=&quot;Slide 33 - &amp;quot;Verificador de Paridade&amp;quot;&quot;/&gt;&lt;property id=&quot;20307&quot; value=&quot;265&quot;/&gt;&lt;/object&gt;&lt;object type=&quot;3&quot; unique_id=&quot;10721&quot;&gt;&lt;property id=&quot;20148&quot; value=&quot;5&quot;/&gt;&lt;property id=&quot;20300&quot; value=&quot;Slide 35 - &amp;quot;Circuitos para Habilitar e Desabilitar&amp;quot;&quot;/&gt;&lt;property id=&quot;20307&quot; value=&quot;266&quot;/&gt;&lt;/object&gt;&lt;object type=&quot;3&quot; unique_id=&quot;10722&quot;&gt;&lt;property id=&quot;20148&quot; value=&quot;5&quot;/&gt;&lt;property id=&quot;20300&quot; value=&quot;Slide 36 - &amp;quot;Circuitos para Habilitar e Desabilitar&amp;quot;&quot;/&gt;&lt;property id=&quot;20307&quot; value=&quot;267&quot;/&gt;&lt;/object&gt;&lt;object type=&quot;3&quot; unique_id=&quot;10723&quot;&gt;&lt;property id=&quot;20148&quot; value=&quot;5&quot;/&gt;&lt;property id=&quot;20300&quot; value=&quot;Slide 37 - &amp;quot;Gerador Hamming(7,4)&amp;quot;&quot;/&gt;&lt;property id=&quot;20307&quot; value=&quot;268&quot;/&gt;&lt;/object&gt;&lt;object type=&quot;3&quot; unique_id=&quot;10724&quot;&gt;&lt;property id=&quot;20148&quot; value=&quot;5&quot;/&gt;&lt;property id=&quot;20300&quot; value=&quot;Slide 38 - &amp;quot;Hamming(7,4)&amp;quot;&quot;/&gt;&lt;property id=&quot;20307&quot; value=&quot;274&quot;/&gt;&lt;/object&gt;&lt;object type=&quot;3&quot; unique_id=&quot;10725&quot;&gt;&lt;property id=&quot;20148&quot; value=&quot;5&quot;/&gt;&lt;property id=&quot;20300&quot; value=&quot;Slide 39 - &amp;quot;Hamming(7,4)&amp;quot;&quot;/&gt;&lt;property id=&quot;20307&quot; value=&quot;275&quot;/&gt;&lt;/object&gt;&lt;object type=&quot;3&quot; unique_id=&quot;10726&quot;&gt;&lt;property id=&quot;20148&quot; value=&quot;5&quot;/&gt;&lt;property id=&quot;20300&quot; value=&quot;Slide 40 - &amp;quot;Gerador Hamming(7,4)&amp;quot;&quot;/&gt;&lt;property id=&quot;20307&quot; value=&quot;269&quot;/&gt;&lt;/object&gt;&lt;object type=&quot;3&quot; unique_id=&quot;10727&quot;&gt;&lt;property id=&quot;20148&quot; value=&quot;5&quot;/&gt;&lt;property id=&quot;20300&quot; value=&quot;Slide 41 - &amp;quot;Verificador Hamming(7,4)&amp;quot;&quot;/&gt;&lt;property id=&quot;20307&quot; value=&quot;276&quot;/&gt;&lt;/object&gt;&lt;object type=&quot;3&quot; unique_id=&quot;10728&quot;&gt;&lt;property id=&quot;20148&quot; value=&quot;5&quot;/&gt;&lt;property id=&quot;20300&quot; value=&quot;Slide 42 - &amp;quot;Verificador Hamming(7,4)&amp;quot;&quot;/&gt;&lt;property id=&quot;20307&quot; value=&quot;271&quot;/&gt;&lt;/object&gt;&lt;object type=&quot;3&quot; unique_id=&quot;10729&quot;&gt;&lt;property id=&quot;20148&quot; value=&quot;5&quot;/&gt;&lt;property id=&quot;20300&quot; value=&quot;Slide 43 - &amp;quot;Pro Lar&amp;quot;&quot;/&gt;&lt;property id=&quot;20307&quot; value=&quot;259&quot;/&gt;&lt;/object&gt;&lt;object type=&quot;3&quot; unique_id=&quot;10730&quot;&gt;&lt;property id=&quot;20148&quot; value=&quot;5&quot;/&gt;&lt;property id=&quot;20300&quot; value=&quot;Slide 44 - &amp;quot;Extra!!!&amp;quot;&quot;/&gt;&lt;property id=&quot;20307&quot; value=&quot;260&quot;/&gt;&lt;/object&gt;&lt;object type=&quot;3&quot; unique_id=&quot;10792&quot;&gt;&lt;property id=&quot;20148&quot; value=&quot;5&quot;/&gt;&lt;property id=&quot;20300&quot; value=&quot;Slide 28 - &amp;quot;ParityGen – VHDL&amp;quot;&quot;/&gt;&lt;property id=&quot;20307&quot; value=&quot;277&quot;/&gt;&lt;/object&gt;&lt;object type=&quot;3&quot; unique_id=&quot;10793&quot;&gt;&lt;property id=&quot;20148&quot; value=&quot;5&quot;/&gt;&lt;property id=&quot;20300&quot; value=&quot;Slide 29 - &amp;quot;ParityGen2 – VHDL&amp;quot;&quot;/&gt;&lt;property id=&quot;20307&quot; value=&quot;279&quot;/&gt;&lt;/object&gt;&lt;object type=&quot;3&quot; unique_id=&quot;10794&quot;&gt;&lt;property id=&quot;20148&quot; value=&quot;5&quot;/&gt;&lt;property id=&quot;20300&quot; value=&quot;Slide 30 - &amp;quot;ParityGen3 – VHDL&amp;quot;&quot;/&gt;&lt;property id=&quot;20307&quot; value=&quot;278&quot;/&gt;&lt;/object&gt;&lt;object type=&quot;3&quot; unique_id=&quot;10795&quot;&gt;&lt;property id=&quot;20148&quot; value=&quot;5&quot;/&gt;&lt;property id=&quot;20300&quot; value=&quot;Slide 5 - &amp;quot;Motivação&amp;quot;&quot;/&gt;&lt;property id=&quot;20307&quot; value=&quot;282&quot;/&gt;&lt;/object&gt;&lt;object type=&quot;3&quot; unique_id=&quot;10796&quot;&gt;&lt;property id=&quot;20148&quot; value=&quot;5&quot;/&gt;&lt;property id=&quot;20300&quot; value=&quot;Slide 6 - &amp;quot;Motivação&amp;quot;&quot;/&gt;&lt;property id=&quot;20307&quot; value=&quot;283&quot;/&gt;&lt;/object&gt;&lt;object type=&quot;3&quot; unique_id=&quot;10797&quot;&gt;&lt;property id=&quot;20148&quot; value=&quot;5&quot;/&gt;&lt;property id=&quot;20300&quot; value=&quot;Slide 7 - &amp;quot;Solução&amp;quot;&quot;/&gt;&lt;property id=&quot;20307&quot; value=&quot;284&quot;/&gt;&lt;/object&gt;&lt;object type=&quot;3&quot; unique_id=&quot;10798&quot;&gt;&lt;property id=&quot;20148&quot; value=&quot;5&quot;/&gt;&lt;property id=&quot;20300&quot; value=&quot;Slide 8 - &amp;quot;Método de Paridade&amp;quot;&quot;/&gt;&lt;property id=&quot;20307&quot; value=&quot;285&quot;/&gt;&lt;/object&gt;&lt;object type=&quot;3&quot; unique_id=&quot;10799&quot;&gt;&lt;property id=&quot;20148&quot; value=&quot;5&quot;/&gt;&lt;property id=&quot;20300&quot; value=&quot;Slide 9 - &amp;quot;Método de Paridade&amp;quot;&quot;/&gt;&lt;property id=&quot;20307&quot; value=&quot;286&quot;/&gt;&lt;/object&gt;&lt;object type=&quot;3&quot; unique_id=&quot;10800&quot;&gt;&lt;property id=&quot;20148&quot; value=&quot;5&quot;/&gt;&lt;property id=&quot;20300&quot; value=&quot;Slide 10 - &amp;quot;Exemplo&amp;quot;&quot;/&gt;&lt;property id=&quot;20307&quot; value=&quot;287&quot;/&gt;&lt;/object&gt;&lt;object type=&quot;3&quot; unique_id=&quot;10801&quot;&gt;&lt;property id=&quot;20148&quot; value=&quot;5&quot;/&gt;&lt;property id=&quot;20300&quot; value=&quot;Slide 11 - &amp;quot;Exemplo&amp;quot;&quot;/&gt;&lt;property id=&quot;20307&quot; value=&quot;288&quot;/&gt;&lt;/object&gt;&lt;object type=&quot;3&quot; unique_id=&quot;10802&quot;&gt;&lt;property id=&quot;20148&quot; value=&quot;5&quot;/&gt;&lt;property id=&quot;20300&quot; value=&quot;Slide 12 - &amp;quot;Problemas com o Método de Paridade&amp;quot;&quot;/&gt;&lt;property id=&quot;20307&quot; value=&quot;289&quot;/&gt;&lt;/object&gt;&lt;object type=&quot;3&quot; unique_id=&quot;10803&quot;&gt;&lt;property id=&quot;20148&quot; value=&quot;5&quot;/&gt;&lt;property id=&quot;20300&quot; value=&quot;Slide 13 - &amp;quot;Correção de Erros&amp;quot;&quot;/&gt;&lt;property id=&quot;20307&quot; value=&quot;290&quot;/&gt;&lt;/object&gt;&lt;object type=&quot;3&quot; unique_id=&quot;10804&quot;&gt;&lt;property id=&quot;20148&quot; value=&quot;5&quot;/&gt;&lt;property id=&quot;20300&quot; value=&quot;Slide 14 - &amp;quot;Código de Hamming&amp;quot;&quot;/&gt;&lt;property id=&quot;20307&quot; value=&quot;291&quot;/&gt;&lt;/object&gt;&lt;object type=&quot;3&quot; unique_id=&quot;10805&quot;&gt;&lt;property id=&quot;20148&quot; value=&quot;5&quot;/&gt;&lt;property id=&quot;20300&quot; value=&quot;Slide 15 - &amp;quot;Hamming(7,4)&amp;quot;&quot;/&gt;&lt;property id=&quot;20307&quot; value=&quot;292&quot;/&gt;&lt;/object&gt;&lt;object type=&quot;3&quot; unique_id=&quot;10806&quot;&gt;&lt;property id=&quot;20148&quot; value=&quot;5&quot;/&gt;&lt;property id=&quot;20300&quot; value=&quot;Slide 16 - &amp;quot;Codificando uma Mensagem em Hamming(7,4)&amp;quot;&quot;/&gt;&lt;property id=&quot;20307&quot; value=&quot;293&quot;/&gt;&lt;/object&gt;&lt;object type=&quot;3&quot; unique_id=&quot;10807&quot;&gt;&lt;property id=&quot;20148&quot; value=&quot;5&quot;/&gt;&lt;property id=&quot;20300&quot; value=&quot;Slide 17 - &amp;quot;Hamming(7,4)&amp;quot;&quot;/&gt;&lt;property id=&quot;20307&quot; value=&quot;294&quot;/&gt;&lt;/object&gt;&lt;object type=&quot;3&quot; unique_id=&quot;10808&quot;&gt;&lt;property id=&quot;20148&quot; value=&quot;5&quot;/&gt;&lt;property id=&quot;20300&quot; value=&quot;Slide 18 - &amp;quot;Hamming(7,4)&amp;quot;&quot;/&gt;&lt;property id=&quot;20307&quot; value=&quot;295&quot;/&gt;&lt;/object&gt;&lt;object type=&quot;3&quot; unique_id=&quot;10809&quot;&gt;&lt;property id=&quot;20148&quot; value=&quot;5&quot;/&gt;&lt;property id=&quot;20300&quot; value=&quot;Slide 19 - &amp;quot;Hamming(7,4)&amp;quot;&quot;/&gt;&lt;property id=&quot;20307&quot; value=&quot;296&quot;/&gt;&lt;/object&gt;&lt;object type=&quot;3&quot; unique_id=&quot;10810&quot;&gt;&lt;property id=&quot;20148&quot; value=&quot;5&quot;/&gt;&lt;property id=&quot;20300&quot; value=&quot;Slide 20 - &amp;quot;Hamming(7,4)&amp;quot;&quot;/&gt;&lt;property id=&quot;20307&quot; value=&quot;297&quot;/&gt;&lt;/object&gt;&lt;object type=&quot;3&quot; unique_id=&quot;10811&quot;&gt;&lt;property id=&quot;20148&quot; value=&quot;5&quot;/&gt;&lt;property id=&quot;20300&quot; value=&quot;Slide 21 - &amp;quot;Exemplo&amp;quot;&quot;/&gt;&lt;property id=&quot;20307&quot; value=&quot;298&quot;/&gt;&lt;/object&gt;&lt;object type=&quot;3&quot; unique_id=&quot;10812&quot;&gt;&lt;property id=&quot;20148&quot; value=&quot;5&quot;/&gt;&lt;property id=&quot;20300&quot; value=&quot;Slide 22 - &amp;quot;Exemplo&amp;quot;&quot;/&gt;&lt;property id=&quot;20307&quot; value=&quot;299&quot;/&gt;&lt;/object&gt;&lt;object type=&quot;3&quot; unique_id=&quot;10813&quot;&gt;&lt;property id=&quot;20148&quot; value=&quot;5&quot;/&gt;&lt;property id=&quot;20300&quot; value=&quot;Slide 23 - &amp;quot;Exemplo&amp;quot;&quot;/&gt;&lt;property id=&quot;20307&quot; value=&quot;300&quot;/&gt;&lt;/object&gt;&lt;object type=&quot;3&quot; unique_id=&quot;10814&quot;&gt;&lt;property id=&quot;20148&quot; value=&quot;5&quot;/&gt;&lt;property id=&quot;20300&quot; value=&quot;Slide 24 - &amp;quot;Estrutura da Composição das Mensagens&amp;quot;&quot;/&gt;&lt;property id=&quot;20307&quot; value=&quot;301&quot;/&gt;&lt;/object&gt;&lt;object type=&quot;3&quot; unique_id=&quot;10815&quot;&gt;&lt;property id=&quot;20148&quot; value=&quot;5&quot;/&gt;&lt;property id=&quot;20300&quot; value=&quot;Slide 25 - &amp;quot;Taxa Dados/Controle&amp;quot;&quot;/&gt;&lt;property id=&quot;20307&quot; value=&quot;302&quot;/&gt;&lt;/object&gt;&lt;object type=&quot;3&quot; unique_id=&quot;10816&quot;&gt;&lt;property id=&quot;20148&quot; value=&quot;5&quot;/&gt;&lt;property id=&quot;20300&quot; value=&quot;Slide 26 - &amp;quot;Pro Lar&amp;quot;&quot;/&gt;&lt;property id=&quot;20307&quot; value=&quot;303&quot;/&gt;&lt;/object&gt;&lt;object type=&quot;3&quot; unique_id=&quot;10817&quot;&gt;&lt;property id=&quot;20148&quot; value=&quot;5&quot;/&gt;&lt;property id=&quot;20300&quot; value=&quot;Slide 27 - &amp;quot;Extra!!!&amp;quot;&quot;/&gt;&lt;property id=&quot;20307&quot; value=&quot;304&quot;/&gt;&lt;/object&gt;&lt;object type=&quot;3&quot; unique_id=&quot;10818&quot;&gt;&lt;property id=&quot;20148&quot; value=&quot;5&quot;/&gt;&lt;property id=&quot;20300&quot; value=&quot;Slide 34 - &amp;quot;ParityVerify – VHDL&amp;quot;&quot;/&gt;&lt;property id=&quot;20307&quot; value=&quot;280&quot;/&gt;&lt;/object&gt;&lt;object type=&quot;3&quot; unique_id=&quot;10819&quot;&gt;&lt;property id=&quot;20148&quot; value=&quot;5&quot;/&gt;&lt;property id=&quot;20300&quot; value=&quot;Slide 45 - &amp;quot;Bibliografia Comentada&amp;quot;&quot;/&gt;&lt;property id=&quot;20307&quot; value=&quot;28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1374</TotalTime>
  <Words>2881</Words>
  <Application>Microsoft Office PowerPoint</Application>
  <PresentationFormat>Apresentação na tela (4:3)</PresentationFormat>
  <Paragraphs>1055</Paragraphs>
  <Slides>45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7" baseType="lpstr">
      <vt:lpstr>ufu_modelo</vt:lpstr>
      <vt:lpstr>Equation</vt:lpstr>
      <vt:lpstr>Circuitos Combinacionais de Controle e Correção de Erros</vt:lpstr>
      <vt:lpstr>Na Aula Anterior ...</vt:lpstr>
      <vt:lpstr>Nesta Aula</vt:lpstr>
      <vt:lpstr>Gerador de Paridade</vt:lpstr>
      <vt:lpstr>Motivação</vt:lpstr>
      <vt:lpstr>Motivação</vt:lpstr>
      <vt:lpstr>Solução</vt:lpstr>
      <vt:lpstr>Método de Paridade</vt:lpstr>
      <vt:lpstr>Método de Paridade</vt:lpstr>
      <vt:lpstr>Exemplo</vt:lpstr>
      <vt:lpstr>Exemplo</vt:lpstr>
      <vt:lpstr>Problemas com o Método de Paridade</vt:lpstr>
      <vt:lpstr>Correção de Erros</vt:lpstr>
      <vt:lpstr>Código de Hamming</vt:lpstr>
      <vt:lpstr>Hamming(7,4)</vt:lpstr>
      <vt:lpstr>Codificando uma Mensagem em Hamming(7,4)</vt:lpstr>
      <vt:lpstr>Hamming(7,4)</vt:lpstr>
      <vt:lpstr>Hamming(7,4)</vt:lpstr>
      <vt:lpstr>Hamming(7,4)</vt:lpstr>
      <vt:lpstr>Hamming(7,4)</vt:lpstr>
      <vt:lpstr>Exemplo</vt:lpstr>
      <vt:lpstr>Exemplo</vt:lpstr>
      <vt:lpstr>Exemplo</vt:lpstr>
      <vt:lpstr>Estrutura da Composição das Mensagens</vt:lpstr>
      <vt:lpstr>Taxa Dados/Controle</vt:lpstr>
      <vt:lpstr>Pro Lar</vt:lpstr>
      <vt:lpstr>Extra!!!</vt:lpstr>
      <vt:lpstr>ParityGen – VHDL</vt:lpstr>
      <vt:lpstr>ParityGen2 – VHDL</vt:lpstr>
      <vt:lpstr>ParityGen3 – VHDL</vt:lpstr>
      <vt:lpstr>Verificador de Paridade</vt:lpstr>
      <vt:lpstr>Verificador de Paridade</vt:lpstr>
      <vt:lpstr>Verificador de Paridade</vt:lpstr>
      <vt:lpstr>ParityVerify – VHDL</vt:lpstr>
      <vt:lpstr>Circuitos para Habilitar e Desabilitar</vt:lpstr>
      <vt:lpstr>Circuitos para Habilitar e Desabilitar</vt:lpstr>
      <vt:lpstr>Gerador Hamming(7,4)</vt:lpstr>
      <vt:lpstr>Hamming(7,4)</vt:lpstr>
      <vt:lpstr>Hamming(7,4)</vt:lpstr>
      <vt:lpstr>Gerador Hamming(7,4)</vt:lpstr>
      <vt:lpstr>Verificador Hamming(7,4)</vt:lpstr>
      <vt:lpstr>Verificador Hamming(7,4)</vt:lpstr>
      <vt:lpstr>Pro Lar</vt:lpstr>
      <vt:lpstr>Extra!!!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 Duarte Abdala</cp:lastModifiedBy>
  <cp:revision>51</cp:revision>
  <dcterms:created xsi:type="dcterms:W3CDTF">2012-07-13T23:11:31Z</dcterms:created>
  <dcterms:modified xsi:type="dcterms:W3CDTF">2013-12-04T20:02:05Z</dcterms:modified>
</cp:coreProperties>
</file>