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85" r:id="rId10"/>
    <p:sldId id="267" r:id="rId11"/>
    <p:sldId id="279" r:id="rId12"/>
    <p:sldId id="277" r:id="rId13"/>
    <p:sldId id="278" r:id="rId14"/>
    <p:sldId id="280" r:id="rId15"/>
    <p:sldId id="281" r:id="rId16"/>
    <p:sldId id="282" r:id="rId17"/>
    <p:sldId id="283" r:id="rId18"/>
    <p:sldId id="284" r:id="rId19"/>
    <p:sldId id="286" r:id="rId20"/>
    <p:sldId id="273" r:id="rId21"/>
    <p:sldId id="274" r:id="rId22"/>
    <p:sldId id="275" r:id="rId23"/>
    <p:sldId id="276" r:id="rId24"/>
    <p:sldId id="268" r:id="rId25"/>
    <p:sldId id="269" r:id="rId26"/>
    <p:sldId id="259" r:id="rId27"/>
    <p:sldId id="287" r:id="rId28"/>
  </p:sldIdLst>
  <p:sldSz cx="9144000" cy="6858000" type="screen4x3"/>
  <p:notesSz cx="6858000" cy="9144000"/>
  <p:custDataLst>
    <p:tags r:id="rId30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9698" name="Picture 2" descr="https://upload.wikimedia.org/wikipedia/commons/thumb/6/65/Ufu_logo.svg/256px-Ufu_logo.svg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0"/>
            <a:ext cx="755576" cy="7555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Multiplexadores e </a:t>
            </a:r>
            <a:r>
              <a:rPr lang="pt-BR" smtClean="0"/>
              <a:t>Demultiplexadores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MUX via Buffers 3-</a:t>
            </a:r>
            <a:r>
              <a:rPr lang="pt-BR" dirty="0" err="1" smtClean="0"/>
              <a:t>State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3227" y="1556792"/>
            <a:ext cx="4905077" cy="495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Roteamento</a:t>
            </a:r>
            <a:r>
              <a:rPr lang="pt-BR" dirty="0" smtClean="0"/>
              <a:t> de Dados;</a:t>
            </a:r>
          </a:p>
          <a:p>
            <a:r>
              <a:rPr lang="pt-BR" dirty="0" smtClean="0"/>
              <a:t>Conversão </a:t>
            </a:r>
            <a:r>
              <a:rPr lang="pt-BR" dirty="0" err="1" smtClean="0"/>
              <a:t>Paralelo-Série</a:t>
            </a:r>
            <a:r>
              <a:rPr lang="pt-BR" dirty="0" smtClean="0"/>
              <a:t>;</a:t>
            </a:r>
          </a:p>
          <a:p>
            <a:r>
              <a:rPr lang="pt-BR" dirty="0" smtClean="0"/>
              <a:t>Sequenciamento de Operações;</a:t>
            </a:r>
          </a:p>
          <a:p>
            <a:r>
              <a:rPr lang="pt-BR" dirty="0" smtClean="0"/>
              <a:t>Geração de funções Lógicas.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92650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Possíveis Aplicações (Processadores)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Possíveis Aplicações </a:t>
            </a:r>
            <a:br>
              <a:rPr lang="pt-BR" dirty="0" smtClean="0"/>
            </a:br>
            <a:r>
              <a:rPr lang="pt-BR" dirty="0" smtClean="0"/>
              <a:t>(gerador de funções)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3192115" cy="3797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Espaço Reservado para Conteúdo 6"/>
          <p:cNvGraphicFramePr>
            <a:graphicFrameLocks/>
          </p:cNvGraphicFramePr>
          <p:nvPr/>
        </p:nvGraphicFramePr>
        <p:xfrm>
          <a:off x="5796136" y="1988840"/>
          <a:ext cx="170418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47"/>
                <a:gridCol w="426047"/>
                <a:gridCol w="426047"/>
                <a:gridCol w="4260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Possíveis Aplicações </a:t>
            </a:r>
            <a:br>
              <a:rPr lang="pt-BR" dirty="0" smtClean="0"/>
            </a:br>
            <a:r>
              <a:rPr lang="pt-BR" dirty="0" smtClean="0"/>
              <a:t>(conversor paralelo-serial)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2896"/>
            <a:ext cx="4970759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Possíveis Aplicações </a:t>
            </a:r>
            <a:br>
              <a:rPr lang="pt-BR" dirty="0" smtClean="0"/>
            </a:br>
            <a:r>
              <a:rPr lang="pt-BR" dirty="0" smtClean="0"/>
              <a:t>(seletor de resultados - ULA)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600" y="1691481"/>
            <a:ext cx="61912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Multiplexadores em VHDL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84784"/>
            <a:ext cx="4613804" cy="4974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 versão do </a:t>
            </a:r>
            <a:r>
              <a:rPr lang="pt-BR" dirty="0" err="1" smtClean="0"/>
              <a:t>Mux</a:t>
            </a:r>
            <a:r>
              <a:rPr lang="pt-BR" dirty="0" smtClean="0"/>
              <a:t> em VHDL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4752975" cy="4857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84784"/>
            <a:ext cx="3867150" cy="3990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VHDL para testar VHDL – </a:t>
            </a:r>
            <a:r>
              <a:rPr lang="pt-BR" sz="3600" dirty="0" err="1" smtClean="0"/>
              <a:t>Test</a:t>
            </a:r>
            <a:r>
              <a:rPr lang="pt-BR" sz="3600" dirty="0" smtClean="0"/>
              <a:t> </a:t>
            </a:r>
            <a:r>
              <a:rPr lang="pt-BR" sz="3600" dirty="0" err="1" smtClean="0"/>
              <a:t>Benches</a:t>
            </a:r>
            <a:endParaRPr lang="pt-BR" sz="36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84784"/>
            <a:ext cx="4644008" cy="40817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4559521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Simulação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488" y="2667000"/>
            <a:ext cx="7937381" cy="1626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Passada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Implementação de circuitos codificadores;</a:t>
            </a:r>
          </a:p>
          <a:p>
            <a:r>
              <a:rPr lang="pt-BR" dirty="0" smtClean="0"/>
              <a:t>Codificador binário-BCD8421</a:t>
            </a:r>
          </a:p>
          <a:p>
            <a:r>
              <a:rPr lang="pt-BR" dirty="0" smtClean="0"/>
              <a:t>Código Johnson;</a:t>
            </a:r>
          </a:p>
          <a:p>
            <a:r>
              <a:rPr lang="pt-BR" dirty="0" smtClean="0"/>
              <a:t>Código Excesso de 3;</a:t>
            </a:r>
          </a:p>
          <a:p>
            <a:r>
              <a:rPr lang="pt-BR" dirty="0" smtClean="0"/>
              <a:t>Código Gray;</a:t>
            </a:r>
          </a:p>
          <a:p>
            <a:r>
              <a:rPr lang="pt-BR" dirty="0" smtClean="0"/>
              <a:t>Código ASCII;</a:t>
            </a:r>
          </a:p>
          <a:p>
            <a:r>
              <a:rPr lang="pt-BR" dirty="0" smtClean="0"/>
              <a:t>Display de 7 segmentos;</a:t>
            </a:r>
          </a:p>
          <a:p>
            <a:r>
              <a:rPr lang="pt-BR" dirty="0" smtClean="0"/>
              <a:t>Saídas de alta impedância (buffers).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Demultiplexadores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1684783"/>
          </a:xfrm>
        </p:spPr>
        <p:txBody>
          <a:bodyPr>
            <a:normAutofit/>
          </a:bodyPr>
          <a:lstStyle/>
          <a:p>
            <a:r>
              <a:rPr lang="pt-BR" dirty="0" smtClean="0"/>
              <a:t>Circuitos </a:t>
            </a:r>
            <a:r>
              <a:rPr lang="pt-BR" dirty="0" err="1" smtClean="0"/>
              <a:t>combinacionais</a:t>
            </a:r>
            <a:r>
              <a:rPr lang="pt-BR" dirty="0" smtClean="0"/>
              <a:t>;</a:t>
            </a:r>
          </a:p>
          <a:p>
            <a:r>
              <a:rPr lang="pt-BR" dirty="0" smtClean="0"/>
              <a:t>Permitem o </a:t>
            </a:r>
            <a:r>
              <a:rPr lang="pt-BR" dirty="0" err="1" smtClean="0"/>
              <a:t>roteamento</a:t>
            </a:r>
            <a:r>
              <a:rPr lang="pt-BR" dirty="0" smtClean="0"/>
              <a:t> de um único canal de informação para diferentes canais;</a:t>
            </a:r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851920" y="3429000"/>
            <a:ext cx="2016224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3347864" y="4653136"/>
            <a:ext cx="5040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6084168" y="4581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084168" y="4725144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6084168" y="48691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5868144" y="5589240"/>
            <a:ext cx="5040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5076056" y="3789040"/>
            <a:ext cx="144016" cy="135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932040" y="4149080"/>
            <a:ext cx="144016" cy="135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reto 18"/>
          <p:cNvCxnSpPr>
            <a:stCxn id="11" idx="3"/>
            <a:endCxn id="27" idx="2"/>
          </p:cNvCxnSpPr>
          <p:nvPr/>
        </p:nvCxnSpPr>
        <p:spPr>
          <a:xfrm>
            <a:off x="3851920" y="4761148"/>
            <a:ext cx="576064" cy="281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27" idx="7"/>
            <a:endCxn id="18" idx="3"/>
          </p:cNvCxnSpPr>
          <p:nvPr/>
        </p:nvCxnSpPr>
        <p:spPr>
          <a:xfrm flipV="1">
            <a:off x="4550909" y="4264849"/>
            <a:ext cx="402222" cy="4486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/>
          <p:nvPr/>
        </p:nvSpPr>
        <p:spPr>
          <a:xfrm>
            <a:off x="5076056" y="5445224"/>
            <a:ext cx="144016" cy="135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4932040" y="5085184"/>
            <a:ext cx="144016" cy="135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4427984" y="4693613"/>
            <a:ext cx="144016" cy="1356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a direita 29"/>
          <p:cNvSpPr/>
          <p:nvPr/>
        </p:nvSpPr>
        <p:spPr>
          <a:xfrm>
            <a:off x="5868144" y="3645024"/>
            <a:ext cx="5040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 para a direita 30"/>
          <p:cNvSpPr/>
          <p:nvPr/>
        </p:nvSpPr>
        <p:spPr>
          <a:xfrm>
            <a:off x="5868144" y="4005064"/>
            <a:ext cx="504056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reto 38"/>
          <p:cNvCxnSpPr>
            <a:endCxn id="30" idx="1"/>
          </p:cNvCxnSpPr>
          <p:nvPr/>
        </p:nvCxnSpPr>
        <p:spPr>
          <a:xfrm flipV="1">
            <a:off x="5220072" y="3753036"/>
            <a:ext cx="648072" cy="10801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18" idx="6"/>
            <a:endCxn id="31" idx="1"/>
          </p:cNvCxnSpPr>
          <p:nvPr/>
        </p:nvCxnSpPr>
        <p:spPr>
          <a:xfrm flipV="1">
            <a:off x="5076056" y="4113076"/>
            <a:ext cx="792088" cy="10382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5076056" y="5121188"/>
            <a:ext cx="792088" cy="10801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22" idx="6"/>
            <a:endCxn id="15" idx="1"/>
          </p:cNvCxnSpPr>
          <p:nvPr/>
        </p:nvCxnSpPr>
        <p:spPr>
          <a:xfrm>
            <a:off x="5220072" y="5513040"/>
            <a:ext cx="648072" cy="18421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DEMUX 4-1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5364088" y="1628800"/>
          <a:ext cx="345638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S4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upo 22"/>
          <p:cNvGrpSpPr/>
          <p:nvPr/>
        </p:nvGrpSpPr>
        <p:grpSpPr>
          <a:xfrm>
            <a:off x="1691680" y="4941168"/>
            <a:ext cx="1800200" cy="1872208"/>
            <a:chOff x="1691680" y="4941168"/>
            <a:chExt cx="1800200" cy="18722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Retângulo 8"/>
            <p:cNvSpPr/>
            <p:nvPr/>
          </p:nvSpPr>
          <p:spPr>
            <a:xfrm>
              <a:off x="1979712" y="4941168"/>
              <a:ext cx="1224136" cy="1584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DEMUX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1-4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ector reto 10"/>
            <p:cNvCxnSpPr/>
            <p:nvPr/>
          </p:nvCxnSpPr>
          <p:spPr>
            <a:xfrm>
              <a:off x="3203848" y="530120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3203848" y="5589240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3203848" y="5877272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3203848" y="616530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2483768" y="6525344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2843808" y="6525344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1691680" y="573325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2866668" y="5123284"/>
              <a:ext cx="41069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S1</a:t>
              </a:r>
            </a:p>
            <a:p>
              <a:r>
                <a:rPr lang="pt-BR" b="1" dirty="0" smtClean="0"/>
                <a:t>S2</a:t>
              </a:r>
            </a:p>
            <a:p>
              <a:r>
                <a:rPr lang="pt-BR" b="1" dirty="0" smtClean="0"/>
                <a:t>S3</a:t>
              </a:r>
            </a:p>
            <a:p>
              <a:r>
                <a:rPr lang="pt-BR" b="1" dirty="0" smtClean="0"/>
                <a:t>S4</a:t>
              </a:r>
              <a:endParaRPr lang="pt-BR" b="1" dirty="0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1945804" y="5541848"/>
              <a:ext cx="2455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I</a:t>
              </a: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2280444" y="6237312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C1  C2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36004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861048"/>
            <a:ext cx="3245345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Demultiplexadores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É possível construir </a:t>
            </a:r>
            <a:r>
              <a:rPr lang="pt-BR" sz="2800" dirty="0" err="1" smtClean="0"/>
              <a:t>demultiplexadores</a:t>
            </a:r>
            <a:r>
              <a:rPr lang="pt-BR" sz="2800" dirty="0" smtClean="0"/>
              <a:t> para mais que quatro canais a partir de DEMUX 1-4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  <p:graphicFrame>
        <p:nvGraphicFramePr>
          <p:cNvPr id="58" name="Espaço Reservado para Conteúdo 6"/>
          <p:cNvGraphicFramePr>
            <a:graphicFrameLocks/>
          </p:cNvGraphicFramePr>
          <p:nvPr/>
        </p:nvGraphicFramePr>
        <p:xfrm>
          <a:off x="2195740" y="2708920"/>
          <a:ext cx="51125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S8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DEMUX 1-8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  <p:grpSp>
        <p:nvGrpSpPr>
          <p:cNvPr id="51" name="Grupo 50"/>
          <p:cNvGrpSpPr/>
          <p:nvPr/>
        </p:nvGrpSpPr>
        <p:grpSpPr>
          <a:xfrm>
            <a:off x="5508104" y="1628800"/>
            <a:ext cx="1800200" cy="1872208"/>
            <a:chOff x="1691680" y="4941168"/>
            <a:chExt cx="1800200" cy="1872208"/>
          </a:xfrm>
          <a:effectLst/>
        </p:grpSpPr>
        <p:sp>
          <p:nvSpPr>
            <p:cNvPr id="52" name="Retângulo 51"/>
            <p:cNvSpPr/>
            <p:nvPr/>
          </p:nvSpPr>
          <p:spPr>
            <a:xfrm>
              <a:off x="1979712" y="4941168"/>
              <a:ext cx="1224136" cy="1584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DEMUX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1-4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Conector reto 53"/>
            <p:cNvCxnSpPr/>
            <p:nvPr/>
          </p:nvCxnSpPr>
          <p:spPr>
            <a:xfrm>
              <a:off x="3203848" y="530120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to 54"/>
            <p:cNvCxnSpPr/>
            <p:nvPr/>
          </p:nvCxnSpPr>
          <p:spPr>
            <a:xfrm>
              <a:off x="3203848" y="5589240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to 55"/>
            <p:cNvCxnSpPr/>
            <p:nvPr/>
          </p:nvCxnSpPr>
          <p:spPr>
            <a:xfrm>
              <a:off x="3203848" y="5877272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to 57"/>
            <p:cNvCxnSpPr/>
            <p:nvPr/>
          </p:nvCxnSpPr>
          <p:spPr>
            <a:xfrm>
              <a:off x="3203848" y="616530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/>
            <p:cNvCxnSpPr/>
            <p:nvPr/>
          </p:nvCxnSpPr>
          <p:spPr>
            <a:xfrm>
              <a:off x="2483768" y="6525344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/>
            <p:nvPr/>
          </p:nvCxnSpPr>
          <p:spPr>
            <a:xfrm>
              <a:off x="2843808" y="6525344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/>
            <p:cNvCxnSpPr/>
            <p:nvPr/>
          </p:nvCxnSpPr>
          <p:spPr>
            <a:xfrm>
              <a:off x="1691680" y="573325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aixaDeTexto 62"/>
            <p:cNvSpPr txBox="1"/>
            <p:nvPr/>
          </p:nvSpPr>
          <p:spPr>
            <a:xfrm>
              <a:off x="2866668" y="5123284"/>
              <a:ext cx="41069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S1</a:t>
              </a:r>
            </a:p>
            <a:p>
              <a:r>
                <a:rPr lang="pt-BR" b="1" dirty="0" smtClean="0"/>
                <a:t>S2</a:t>
              </a:r>
            </a:p>
            <a:p>
              <a:r>
                <a:rPr lang="pt-BR" b="1" dirty="0" smtClean="0"/>
                <a:t>S3</a:t>
              </a:r>
            </a:p>
            <a:p>
              <a:r>
                <a:rPr lang="pt-BR" b="1" dirty="0" smtClean="0"/>
                <a:t>S4</a:t>
              </a:r>
              <a:endParaRPr lang="pt-BR" b="1" dirty="0"/>
            </a:p>
          </p:txBody>
        </p:sp>
        <p:sp>
          <p:nvSpPr>
            <p:cNvPr id="64" name="Retângulo 63"/>
            <p:cNvSpPr/>
            <p:nvPr/>
          </p:nvSpPr>
          <p:spPr>
            <a:xfrm>
              <a:off x="1945804" y="5541848"/>
              <a:ext cx="2455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I</a:t>
              </a:r>
            </a:p>
          </p:txBody>
        </p:sp>
        <p:sp>
          <p:nvSpPr>
            <p:cNvPr id="65" name="Retângulo 64"/>
            <p:cNvSpPr/>
            <p:nvPr/>
          </p:nvSpPr>
          <p:spPr>
            <a:xfrm>
              <a:off x="2280444" y="6237312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C1  C2</a:t>
              </a:r>
            </a:p>
          </p:txBody>
        </p:sp>
      </p:grpSp>
      <p:grpSp>
        <p:nvGrpSpPr>
          <p:cNvPr id="66" name="Grupo 65"/>
          <p:cNvGrpSpPr/>
          <p:nvPr/>
        </p:nvGrpSpPr>
        <p:grpSpPr>
          <a:xfrm>
            <a:off x="5508104" y="4149080"/>
            <a:ext cx="1800200" cy="1872208"/>
            <a:chOff x="1691680" y="4941168"/>
            <a:chExt cx="1800200" cy="1872208"/>
          </a:xfrm>
          <a:effectLst/>
        </p:grpSpPr>
        <p:sp>
          <p:nvSpPr>
            <p:cNvPr id="67" name="Retângulo 66"/>
            <p:cNvSpPr/>
            <p:nvPr/>
          </p:nvSpPr>
          <p:spPr>
            <a:xfrm>
              <a:off x="1979712" y="4941168"/>
              <a:ext cx="1224136" cy="1584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DEMUX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1-4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Conector reto 67"/>
            <p:cNvCxnSpPr/>
            <p:nvPr/>
          </p:nvCxnSpPr>
          <p:spPr>
            <a:xfrm>
              <a:off x="3203848" y="530120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to 68"/>
            <p:cNvCxnSpPr/>
            <p:nvPr/>
          </p:nvCxnSpPr>
          <p:spPr>
            <a:xfrm>
              <a:off x="3203848" y="5589240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/>
            <p:cNvCxnSpPr/>
            <p:nvPr/>
          </p:nvCxnSpPr>
          <p:spPr>
            <a:xfrm>
              <a:off x="3203848" y="5877272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to 70"/>
            <p:cNvCxnSpPr/>
            <p:nvPr/>
          </p:nvCxnSpPr>
          <p:spPr>
            <a:xfrm>
              <a:off x="3203848" y="616530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to 71"/>
            <p:cNvCxnSpPr/>
            <p:nvPr/>
          </p:nvCxnSpPr>
          <p:spPr>
            <a:xfrm>
              <a:off x="2483768" y="6525344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to 72"/>
            <p:cNvCxnSpPr/>
            <p:nvPr/>
          </p:nvCxnSpPr>
          <p:spPr>
            <a:xfrm>
              <a:off x="2843808" y="6525344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to 73"/>
            <p:cNvCxnSpPr/>
            <p:nvPr/>
          </p:nvCxnSpPr>
          <p:spPr>
            <a:xfrm>
              <a:off x="1691680" y="573325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aixaDeTexto 74"/>
            <p:cNvSpPr txBox="1"/>
            <p:nvPr/>
          </p:nvSpPr>
          <p:spPr>
            <a:xfrm>
              <a:off x="2866668" y="5123284"/>
              <a:ext cx="41069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S1</a:t>
              </a:r>
            </a:p>
            <a:p>
              <a:r>
                <a:rPr lang="pt-BR" b="1" dirty="0" smtClean="0"/>
                <a:t>S2</a:t>
              </a:r>
            </a:p>
            <a:p>
              <a:r>
                <a:rPr lang="pt-BR" b="1" dirty="0" smtClean="0"/>
                <a:t>S3</a:t>
              </a:r>
            </a:p>
            <a:p>
              <a:r>
                <a:rPr lang="pt-BR" b="1" dirty="0" smtClean="0"/>
                <a:t>S4</a:t>
              </a:r>
              <a:endParaRPr lang="pt-BR" b="1" dirty="0"/>
            </a:p>
          </p:txBody>
        </p:sp>
        <p:sp>
          <p:nvSpPr>
            <p:cNvPr id="76" name="Retângulo 75"/>
            <p:cNvSpPr/>
            <p:nvPr/>
          </p:nvSpPr>
          <p:spPr>
            <a:xfrm>
              <a:off x="1945804" y="5541848"/>
              <a:ext cx="2455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I</a:t>
              </a:r>
            </a:p>
          </p:txBody>
        </p:sp>
        <p:sp>
          <p:nvSpPr>
            <p:cNvPr id="77" name="Retângulo 76"/>
            <p:cNvSpPr/>
            <p:nvPr/>
          </p:nvSpPr>
          <p:spPr>
            <a:xfrm>
              <a:off x="2280444" y="6237312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C1  C2</a:t>
              </a: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2195736" y="2852936"/>
            <a:ext cx="1800200" cy="1872208"/>
            <a:chOff x="1691680" y="4941168"/>
            <a:chExt cx="1800200" cy="1872208"/>
          </a:xfrm>
          <a:effectLst/>
        </p:grpSpPr>
        <p:sp>
          <p:nvSpPr>
            <p:cNvPr id="79" name="Retângulo 78"/>
            <p:cNvSpPr/>
            <p:nvPr/>
          </p:nvSpPr>
          <p:spPr>
            <a:xfrm>
              <a:off x="1979712" y="4941168"/>
              <a:ext cx="1224136" cy="1584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DEMUX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1-4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Conector reto 79"/>
            <p:cNvCxnSpPr/>
            <p:nvPr/>
          </p:nvCxnSpPr>
          <p:spPr>
            <a:xfrm>
              <a:off x="3203848" y="530120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to 80"/>
            <p:cNvCxnSpPr/>
            <p:nvPr/>
          </p:nvCxnSpPr>
          <p:spPr>
            <a:xfrm>
              <a:off x="3203848" y="5589240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to 81"/>
            <p:cNvCxnSpPr/>
            <p:nvPr/>
          </p:nvCxnSpPr>
          <p:spPr>
            <a:xfrm>
              <a:off x="3203848" y="5877272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to 82"/>
            <p:cNvCxnSpPr/>
            <p:nvPr/>
          </p:nvCxnSpPr>
          <p:spPr>
            <a:xfrm>
              <a:off x="3203848" y="616530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/>
            <p:cNvCxnSpPr/>
            <p:nvPr/>
          </p:nvCxnSpPr>
          <p:spPr>
            <a:xfrm>
              <a:off x="2483768" y="6525344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to 84"/>
            <p:cNvCxnSpPr/>
            <p:nvPr/>
          </p:nvCxnSpPr>
          <p:spPr>
            <a:xfrm>
              <a:off x="2843808" y="6525344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to 85"/>
            <p:cNvCxnSpPr/>
            <p:nvPr/>
          </p:nvCxnSpPr>
          <p:spPr>
            <a:xfrm>
              <a:off x="1691680" y="573325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CaixaDeTexto 86"/>
            <p:cNvSpPr txBox="1"/>
            <p:nvPr/>
          </p:nvSpPr>
          <p:spPr>
            <a:xfrm>
              <a:off x="2866668" y="5123284"/>
              <a:ext cx="41069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S1</a:t>
              </a:r>
            </a:p>
            <a:p>
              <a:r>
                <a:rPr lang="pt-BR" b="1" dirty="0" smtClean="0"/>
                <a:t>S2</a:t>
              </a:r>
            </a:p>
            <a:p>
              <a:r>
                <a:rPr lang="pt-BR" b="1" dirty="0" smtClean="0"/>
                <a:t>S3</a:t>
              </a:r>
            </a:p>
            <a:p>
              <a:r>
                <a:rPr lang="pt-BR" b="1" dirty="0" smtClean="0"/>
                <a:t>S4</a:t>
              </a:r>
              <a:endParaRPr lang="pt-BR" b="1" dirty="0"/>
            </a:p>
          </p:txBody>
        </p:sp>
        <p:sp>
          <p:nvSpPr>
            <p:cNvPr id="88" name="Retângulo 87"/>
            <p:cNvSpPr/>
            <p:nvPr/>
          </p:nvSpPr>
          <p:spPr>
            <a:xfrm>
              <a:off x="1945804" y="5541848"/>
              <a:ext cx="2455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I</a:t>
              </a:r>
            </a:p>
          </p:txBody>
        </p:sp>
        <p:sp>
          <p:nvSpPr>
            <p:cNvPr id="89" name="Retângulo 88"/>
            <p:cNvSpPr/>
            <p:nvPr/>
          </p:nvSpPr>
          <p:spPr>
            <a:xfrm>
              <a:off x="2280444" y="6237312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C1  C2</a:t>
              </a:r>
            </a:p>
          </p:txBody>
        </p:sp>
      </p:grpSp>
      <p:cxnSp>
        <p:nvCxnSpPr>
          <p:cNvPr id="90" name="Conector angulado 89"/>
          <p:cNvCxnSpPr>
            <a:endCxn id="64" idx="1"/>
          </p:cNvCxnSpPr>
          <p:nvPr/>
        </p:nvCxnSpPr>
        <p:spPr>
          <a:xfrm flipV="1">
            <a:off x="3779912" y="2414146"/>
            <a:ext cx="1982316" cy="79883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angulado 92"/>
          <p:cNvCxnSpPr>
            <a:endCxn id="76" idx="1"/>
          </p:cNvCxnSpPr>
          <p:nvPr/>
        </p:nvCxnSpPr>
        <p:spPr>
          <a:xfrm>
            <a:off x="3707904" y="4077072"/>
            <a:ext cx="2054324" cy="85735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/>
          <p:cNvSpPr txBox="1"/>
          <p:nvPr/>
        </p:nvSpPr>
        <p:spPr>
          <a:xfrm>
            <a:off x="7236296" y="1798216"/>
            <a:ext cx="4074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S1</a:t>
            </a:r>
          </a:p>
          <a:p>
            <a:r>
              <a:rPr lang="pt-BR" dirty="0" smtClean="0"/>
              <a:t>S2</a:t>
            </a:r>
          </a:p>
          <a:p>
            <a:r>
              <a:rPr lang="pt-BR" dirty="0" smtClean="0"/>
              <a:t>S3</a:t>
            </a:r>
          </a:p>
          <a:p>
            <a:r>
              <a:rPr lang="pt-BR" dirty="0" smtClean="0"/>
              <a:t>S4</a:t>
            </a:r>
            <a:endParaRPr lang="pt-BR" dirty="0"/>
          </a:p>
        </p:txBody>
      </p:sp>
      <p:sp>
        <p:nvSpPr>
          <p:cNvPr id="98" name="CaixaDeTexto 97"/>
          <p:cNvSpPr txBox="1"/>
          <p:nvPr/>
        </p:nvSpPr>
        <p:spPr>
          <a:xfrm>
            <a:off x="7244804" y="4314304"/>
            <a:ext cx="4074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S5</a:t>
            </a:r>
          </a:p>
          <a:p>
            <a:r>
              <a:rPr lang="pt-BR" dirty="0" smtClean="0"/>
              <a:t>S6</a:t>
            </a:r>
          </a:p>
          <a:p>
            <a:r>
              <a:rPr lang="pt-BR" dirty="0" smtClean="0"/>
              <a:t>S7</a:t>
            </a:r>
          </a:p>
          <a:p>
            <a:r>
              <a:rPr lang="pt-BR" dirty="0" smtClean="0"/>
              <a:t>S8</a:t>
            </a:r>
            <a:endParaRPr lang="pt-BR" dirty="0"/>
          </a:p>
        </p:txBody>
      </p:sp>
      <p:cxnSp>
        <p:nvCxnSpPr>
          <p:cNvPr id="99" name="Conector reto 98"/>
          <p:cNvCxnSpPr/>
          <p:nvPr/>
        </p:nvCxnSpPr>
        <p:spPr>
          <a:xfrm>
            <a:off x="2987824" y="4725144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ângulo 99"/>
          <p:cNvSpPr/>
          <p:nvPr/>
        </p:nvSpPr>
        <p:spPr>
          <a:xfrm>
            <a:off x="6084168" y="3429000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C2  C3</a:t>
            </a:r>
          </a:p>
        </p:txBody>
      </p:sp>
      <p:sp>
        <p:nvSpPr>
          <p:cNvPr id="101" name="Retângulo 100"/>
          <p:cNvSpPr/>
          <p:nvPr/>
        </p:nvSpPr>
        <p:spPr>
          <a:xfrm>
            <a:off x="6084168" y="5949280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C2  C3</a:t>
            </a:r>
          </a:p>
        </p:txBody>
      </p:sp>
      <p:cxnSp>
        <p:nvCxnSpPr>
          <p:cNvPr id="102" name="Conector reto 101"/>
          <p:cNvCxnSpPr/>
          <p:nvPr/>
        </p:nvCxnSpPr>
        <p:spPr>
          <a:xfrm>
            <a:off x="3157240" y="472514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tângulo 102"/>
          <p:cNvSpPr/>
          <p:nvPr/>
        </p:nvSpPr>
        <p:spPr>
          <a:xfrm>
            <a:off x="2915816" y="4941168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C1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DEMUX 1-8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5563691" cy="393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DEMUX via Buffers 3-</a:t>
            </a:r>
            <a:r>
              <a:rPr lang="pt-BR" dirty="0" err="1" smtClean="0"/>
              <a:t>State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25</a:t>
            </a:fld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00808"/>
            <a:ext cx="5542929" cy="4494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/>
          <a:lstStyle/>
          <a:p>
            <a:r>
              <a:rPr lang="pt-BR" dirty="0" smtClean="0"/>
              <a:t>Será considerado para fins de ajuste de notas;</a:t>
            </a:r>
          </a:p>
          <a:p>
            <a:r>
              <a:rPr lang="pt-BR" dirty="0" smtClean="0"/>
              <a:t>Individual;</a:t>
            </a:r>
          </a:p>
          <a:p>
            <a:r>
              <a:rPr lang="pt-BR" dirty="0" smtClean="0"/>
              <a:t>Construa um multiplexador 16-1 utilizando para tal </a:t>
            </a:r>
            <a:r>
              <a:rPr lang="pt-BR" dirty="0" err="1" smtClean="0"/>
              <a:t>muxes</a:t>
            </a:r>
            <a:r>
              <a:rPr lang="pt-BR" smtClean="0"/>
              <a:t> 4-1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27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Gerador de produtos canônicos;</a:t>
            </a:r>
          </a:p>
          <a:p>
            <a:r>
              <a:rPr lang="pt-BR" dirty="0" smtClean="0"/>
              <a:t>Multiplexadores via portas lógicas;</a:t>
            </a:r>
          </a:p>
          <a:p>
            <a:r>
              <a:rPr lang="pt-BR" dirty="0" err="1" smtClean="0"/>
              <a:t>Demultiplexadores</a:t>
            </a:r>
            <a:r>
              <a:rPr lang="pt-BR" dirty="0" smtClean="0"/>
              <a:t> via portas lógicas;</a:t>
            </a:r>
          </a:p>
          <a:p>
            <a:r>
              <a:rPr lang="pt-BR" dirty="0" smtClean="0"/>
              <a:t>Multiplexadores maiores via menores;</a:t>
            </a:r>
          </a:p>
          <a:p>
            <a:r>
              <a:rPr lang="pt-BR" dirty="0" err="1" smtClean="0"/>
              <a:t>Demultiplexadores</a:t>
            </a:r>
            <a:r>
              <a:rPr lang="pt-BR" dirty="0" smtClean="0"/>
              <a:t> maiores via menores;</a:t>
            </a:r>
          </a:p>
          <a:p>
            <a:r>
              <a:rPr lang="pt-BR" dirty="0" smtClean="0"/>
              <a:t>Multiplexadores via buffers 3-</a:t>
            </a:r>
            <a:r>
              <a:rPr lang="pt-BR" dirty="0" err="1" smtClean="0"/>
              <a:t>state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Multiplexadores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Circuitos </a:t>
            </a:r>
            <a:r>
              <a:rPr lang="pt-BR" dirty="0" err="1" smtClean="0"/>
              <a:t>combinacionais</a:t>
            </a:r>
            <a:r>
              <a:rPr lang="pt-BR" dirty="0" smtClean="0"/>
              <a:t>;</a:t>
            </a:r>
          </a:p>
          <a:p>
            <a:r>
              <a:rPr lang="pt-BR" dirty="0" smtClean="0"/>
              <a:t>Permitem a seleção de uma entre várias possíveis entradas;</a:t>
            </a:r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3347864" y="3429000"/>
            <a:ext cx="3024336" cy="2808312"/>
            <a:chOff x="3275856" y="2281064"/>
            <a:chExt cx="3024336" cy="2808312"/>
          </a:xfrm>
        </p:grpSpPr>
        <p:sp>
          <p:nvSpPr>
            <p:cNvPr id="8" name="Retângulo 7"/>
            <p:cNvSpPr/>
            <p:nvPr/>
          </p:nvSpPr>
          <p:spPr>
            <a:xfrm>
              <a:off x="3779912" y="2281064"/>
              <a:ext cx="2016224" cy="28083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Seta para a direita 8"/>
            <p:cNvSpPr/>
            <p:nvPr/>
          </p:nvSpPr>
          <p:spPr>
            <a:xfrm>
              <a:off x="3275856" y="2425080"/>
              <a:ext cx="504056" cy="21602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Seta para a direita 9"/>
            <p:cNvSpPr/>
            <p:nvPr/>
          </p:nvSpPr>
          <p:spPr>
            <a:xfrm>
              <a:off x="3275856" y="2857128"/>
              <a:ext cx="504056" cy="21602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Seta para a direita 10"/>
            <p:cNvSpPr/>
            <p:nvPr/>
          </p:nvSpPr>
          <p:spPr>
            <a:xfrm>
              <a:off x="3275856" y="4513312"/>
              <a:ext cx="504056" cy="21602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Elipse 11"/>
            <p:cNvSpPr/>
            <p:nvPr/>
          </p:nvSpPr>
          <p:spPr>
            <a:xfrm>
              <a:off x="3491880" y="35052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/>
            <p:cNvSpPr/>
            <p:nvPr/>
          </p:nvSpPr>
          <p:spPr>
            <a:xfrm>
              <a:off x="3491880" y="364921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Elipse 13"/>
            <p:cNvSpPr/>
            <p:nvPr/>
          </p:nvSpPr>
          <p:spPr>
            <a:xfrm>
              <a:off x="3491880" y="379323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Seta para a direita 14"/>
            <p:cNvSpPr/>
            <p:nvPr/>
          </p:nvSpPr>
          <p:spPr>
            <a:xfrm>
              <a:off x="5796136" y="3577208"/>
              <a:ext cx="504056" cy="21602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/>
            <p:cNvSpPr/>
            <p:nvPr/>
          </p:nvSpPr>
          <p:spPr>
            <a:xfrm>
              <a:off x="4716016" y="2785120"/>
              <a:ext cx="144016" cy="1356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7" name="Conector reto 16"/>
            <p:cNvCxnSpPr>
              <a:stCxn id="9" idx="3"/>
              <a:endCxn id="16" idx="2"/>
            </p:cNvCxnSpPr>
            <p:nvPr/>
          </p:nvCxnSpPr>
          <p:spPr>
            <a:xfrm>
              <a:off x="3779912" y="2533092"/>
              <a:ext cx="936104" cy="319844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ipse 17"/>
            <p:cNvSpPr/>
            <p:nvPr/>
          </p:nvSpPr>
          <p:spPr>
            <a:xfrm>
              <a:off x="5148064" y="3617123"/>
              <a:ext cx="144016" cy="1356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9" name="Conector reto 18"/>
            <p:cNvCxnSpPr>
              <a:stCxn id="18" idx="6"/>
              <a:endCxn id="15" idx="1"/>
            </p:cNvCxnSpPr>
            <p:nvPr/>
          </p:nvCxnSpPr>
          <p:spPr>
            <a:xfrm>
              <a:off x="5292080" y="3684939"/>
              <a:ext cx="504056" cy="281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>
              <a:stCxn id="18" idx="1"/>
              <a:endCxn id="16" idx="5"/>
            </p:cNvCxnSpPr>
            <p:nvPr/>
          </p:nvCxnSpPr>
          <p:spPr>
            <a:xfrm flipH="1" flipV="1">
              <a:off x="4838941" y="2900889"/>
              <a:ext cx="330214" cy="7360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>
              <a:stCxn id="10" idx="3"/>
              <a:endCxn id="22" idx="2"/>
            </p:cNvCxnSpPr>
            <p:nvPr/>
          </p:nvCxnSpPr>
          <p:spPr>
            <a:xfrm>
              <a:off x="3779912" y="2965140"/>
              <a:ext cx="720080" cy="10382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ipse 21"/>
            <p:cNvSpPr/>
            <p:nvPr/>
          </p:nvSpPr>
          <p:spPr>
            <a:xfrm>
              <a:off x="4499992" y="3001144"/>
              <a:ext cx="144016" cy="1356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Elipse 22"/>
            <p:cNvSpPr/>
            <p:nvPr/>
          </p:nvSpPr>
          <p:spPr>
            <a:xfrm>
              <a:off x="4355976" y="3289176"/>
              <a:ext cx="144016" cy="1356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4" name="Conector reto 23"/>
            <p:cNvCxnSpPr>
              <a:endCxn id="23" idx="2"/>
            </p:cNvCxnSpPr>
            <p:nvPr/>
          </p:nvCxnSpPr>
          <p:spPr>
            <a:xfrm flipV="1">
              <a:off x="3779912" y="3356992"/>
              <a:ext cx="576064" cy="762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Elipse 24"/>
            <p:cNvSpPr/>
            <p:nvPr/>
          </p:nvSpPr>
          <p:spPr>
            <a:xfrm>
              <a:off x="4716016" y="4305672"/>
              <a:ext cx="144016" cy="1356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6" name="Conector reto 25"/>
            <p:cNvCxnSpPr>
              <a:stCxn id="11" idx="3"/>
              <a:endCxn id="25" idx="2"/>
            </p:cNvCxnSpPr>
            <p:nvPr/>
          </p:nvCxnSpPr>
          <p:spPr>
            <a:xfrm flipV="1">
              <a:off x="3779912" y="4373488"/>
              <a:ext cx="936104" cy="247836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Elipse 26"/>
            <p:cNvSpPr/>
            <p:nvPr/>
          </p:nvSpPr>
          <p:spPr>
            <a:xfrm>
              <a:off x="4499992" y="4017640"/>
              <a:ext cx="144016" cy="1356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8" name="Conector reto 27"/>
            <p:cNvCxnSpPr>
              <a:endCxn id="27" idx="2"/>
            </p:cNvCxnSpPr>
            <p:nvPr/>
          </p:nvCxnSpPr>
          <p:spPr>
            <a:xfrm flipV="1">
              <a:off x="3779912" y="4085456"/>
              <a:ext cx="720080" cy="7620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4315129" cy="326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MUX 4-1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5364088" y="1628800"/>
          <a:ext cx="345638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I4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upo 22"/>
          <p:cNvGrpSpPr/>
          <p:nvPr/>
        </p:nvGrpSpPr>
        <p:grpSpPr>
          <a:xfrm>
            <a:off x="1835696" y="4941168"/>
            <a:ext cx="1656184" cy="1872208"/>
            <a:chOff x="6372200" y="4077072"/>
            <a:chExt cx="1656184" cy="18722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Retângulo 8"/>
            <p:cNvSpPr/>
            <p:nvPr/>
          </p:nvSpPr>
          <p:spPr>
            <a:xfrm>
              <a:off x="6660232" y="4077072"/>
              <a:ext cx="1080120" cy="1584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MUX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4-1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ector reto 10"/>
            <p:cNvCxnSpPr/>
            <p:nvPr/>
          </p:nvCxnSpPr>
          <p:spPr>
            <a:xfrm>
              <a:off x="6372200" y="4437112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6372200" y="472514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6372200" y="501317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6372200" y="530120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7020272" y="566124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7380312" y="566124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7740352" y="4869160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6600924" y="4259188"/>
              <a:ext cx="35939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I1</a:t>
              </a:r>
            </a:p>
            <a:p>
              <a:r>
                <a:rPr lang="pt-BR" b="1" dirty="0" smtClean="0"/>
                <a:t>I2</a:t>
              </a:r>
            </a:p>
            <a:p>
              <a:r>
                <a:rPr lang="pt-BR" b="1" dirty="0" smtClean="0"/>
                <a:t>I3</a:t>
              </a:r>
            </a:p>
            <a:p>
              <a:r>
                <a:rPr lang="pt-BR" b="1" dirty="0" smtClean="0"/>
                <a:t>I4</a:t>
              </a:r>
              <a:endParaRPr lang="pt-BR" b="1" dirty="0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7518690" y="4653136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S</a:t>
              </a: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6816948" y="5373216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C1  C2</a:t>
              </a: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861048"/>
            <a:ext cx="2956118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Multiplexadores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É possível construir multiplexadores para mais que quatro canais a partir de MUX 4-1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  <p:graphicFrame>
        <p:nvGraphicFramePr>
          <p:cNvPr id="58" name="Espaço Reservado para Conteúdo 6"/>
          <p:cNvGraphicFramePr>
            <a:graphicFrameLocks/>
          </p:cNvGraphicFramePr>
          <p:nvPr/>
        </p:nvGraphicFramePr>
        <p:xfrm>
          <a:off x="2195740" y="2708920"/>
          <a:ext cx="51125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  <a:gridCol w="4260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S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I4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I6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I8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MUX 8-1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987824" y="1835532"/>
            <a:ext cx="1656184" cy="1872208"/>
            <a:chOff x="6372200" y="4077072"/>
            <a:chExt cx="1656184" cy="1872208"/>
          </a:xfrm>
        </p:grpSpPr>
        <p:sp>
          <p:nvSpPr>
            <p:cNvPr id="8" name="Retângulo 7"/>
            <p:cNvSpPr/>
            <p:nvPr/>
          </p:nvSpPr>
          <p:spPr>
            <a:xfrm>
              <a:off x="6660232" y="4077072"/>
              <a:ext cx="1080120" cy="1584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MUX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4-1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Conector reto 8"/>
            <p:cNvCxnSpPr/>
            <p:nvPr/>
          </p:nvCxnSpPr>
          <p:spPr>
            <a:xfrm>
              <a:off x="6372200" y="4437112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6372200" y="472514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6372200" y="501317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6372200" y="530120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7020272" y="566124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7380312" y="566124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7740352" y="4869160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6600924" y="4259188"/>
              <a:ext cx="35939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I1</a:t>
              </a:r>
            </a:p>
            <a:p>
              <a:r>
                <a:rPr lang="pt-BR" b="1" dirty="0" smtClean="0"/>
                <a:t>I2</a:t>
              </a:r>
            </a:p>
            <a:p>
              <a:r>
                <a:rPr lang="pt-BR" b="1" dirty="0" smtClean="0"/>
                <a:t>I3</a:t>
              </a:r>
            </a:p>
            <a:p>
              <a:r>
                <a:rPr lang="pt-BR" b="1" dirty="0" smtClean="0"/>
                <a:t>I4</a:t>
              </a:r>
              <a:endParaRPr lang="pt-BR" b="1" dirty="0"/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7518690" y="4653136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S</a:t>
              </a: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6816948" y="5373216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C1  C2</a:t>
              </a: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2987824" y="3995772"/>
            <a:ext cx="1656184" cy="1872208"/>
            <a:chOff x="6372200" y="4077072"/>
            <a:chExt cx="1656184" cy="1872208"/>
          </a:xfrm>
        </p:grpSpPr>
        <p:sp>
          <p:nvSpPr>
            <p:cNvPr id="20" name="Retângulo 19"/>
            <p:cNvSpPr/>
            <p:nvPr/>
          </p:nvSpPr>
          <p:spPr>
            <a:xfrm>
              <a:off x="6660232" y="4077072"/>
              <a:ext cx="1080120" cy="1584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MUX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4-1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Conector reto 20"/>
            <p:cNvCxnSpPr/>
            <p:nvPr/>
          </p:nvCxnSpPr>
          <p:spPr>
            <a:xfrm>
              <a:off x="6372200" y="4437112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>
            <a:xfrm>
              <a:off x="6372200" y="472514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>
              <a:off x="6372200" y="501317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6372200" y="530120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>
              <a:off x="7020272" y="566124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>
              <a:off x="7380312" y="566124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7740352" y="4869160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27"/>
            <p:cNvSpPr txBox="1"/>
            <p:nvPr/>
          </p:nvSpPr>
          <p:spPr>
            <a:xfrm>
              <a:off x="6600924" y="4259188"/>
              <a:ext cx="35939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I1</a:t>
              </a:r>
            </a:p>
            <a:p>
              <a:r>
                <a:rPr lang="pt-BR" b="1" dirty="0" smtClean="0"/>
                <a:t>I2</a:t>
              </a:r>
            </a:p>
            <a:p>
              <a:r>
                <a:rPr lang="pt-BR" b="1" dirty="0" smtClean="0"/>
                <a:t>I3</a:t>
              </a:r>
            </a:p>
            <a:p>
              <a:r>
                <a:rPr lang="pt-BR" b="1" dirty="0" smtClean="0"/>
                <a:t>I4</a:t>
              </a:r>
              <a:endParaRPr lang="pt-BR" b="1" dirty="0"/>
            </a:p>
          </p:txBody>
        </p:sp>
        <p:sp>
          <p:nvSpPr>
            <p:cNvPr id="29" name="Retângulo 28"/>
            <p:cNvSpPr/>
            <p:nvPr/>
          </p:nvSpPr>
          <p:spPr>
            <a:xfrm>
              <a:off x="7518690" y="4653136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S</a:t>
              </a:r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6816948" y="5373216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C1  C2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5652120" y="2699628"/>
            <a:ext cx="1656184" cy="1872208"/>
            <a:chOff x="6372200" y="4077072"/>
            <a:chExt cx="1656184" cy="1872208"/>
          </a:xfrm>
        </p:grpSpPr>
        <p:sp>
          <p:nvSpPr>
            <p:cNvPr id="32" name="Retângulo 31"/>
            <p:cNvSpPr/>
            <p:nvPr/>
          </p:nvSpPr>
          <p:spPr>
            <a:xfrm>
              <a:off x="6660232" y="4077072"/>
              <a:ext cx="1080120" cy="158417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MUX</a:t>
              </a:r>
            </a:p>
            <a:p>
              <a:pPr algn="ctr"/>
              <a:r>
                <a:rPr lang="pt-BR" sz="1600" b="1" dirty="0" smtClean="0">
                  <a:solidFill>
                    <a:schemeClr val="tx1"/>
                  </a:solidFill>
                </a:rPr>
                <a:t>4-1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Conector reto 32"/>
            <p:cNvCxnSpPr/>
            <p:nvPr/>
          </p:nvCxnSpPr>
          <p:spPr>
            <a:xfrm>
              <a:off x="6372200" y="4437112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>
              <a:off x="6372200" y="472514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>
              <a:off x="6372200" y="5013176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>
              <a:off x="6372200" y="530120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/>
            <p:nvPr/>
          </p:nvCxnSpPr>
          <p:spPr>
            <a:xfrm>
              <a:off x="7020272" y="566124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>
              <a:off x="7380312" y="5661248"/>
              <a:ext cx="0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/>
            <p:nvPr/>
          </p:nvCxnSpPr>
          <p:spPr>
            <a:xfrm>
              <a:off x="7740352" y="4869160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/>
            <p:cNvSpPr txBox="1"/>
            <p:nvPr/>
          </p:nvSpPr>
          <p:spPr>
            <a:xfrm>
              <a:off x="6600924" y="4259188"/>
              <a:ext cx="35939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I1</a:t>
              </a:r>
            </a:p>
            <a:p>
              <a:r>
                <a:rPr lang="pt-BR" b="1" dirty="0" smtClean="0"/>
                <a:t>I2</a:t>
              </a:r>
            </a:p>
            <a:p>
              <a:r>
                <a:rPr lang="pt-BR" b="1" dirty="0" smtClean="0"/>
                <a:t>I3</a:t>
              </a:r>
            </a:p>
            <a:p>
              <a:r>
                <a:rPr lang="pt-BR" b="1" dirty="0" smtClean="0"/>
                <a:t>I4</a:t>
              </a:r>
              <a:endParaRPr lang="pt-BR" b="1" dirty="0"/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7518690" y="4653136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S</a:t>
              </a:r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6816948" y="5373216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 smtClean="0"/>
                <a:t>C1  C2</a:t>
              </a:r>
            </a:p>
          </p:txBody>
        </p:sp>
      </p:grpSp>
      <p:cxnSp>
        <p:nvCxnSpPr>
          <p:cNvPr id="43" name="Conector angulado 42"/>
          <p:cNvCxnSpPr>
            <a:stCxn id="8" idx="3"/>
          </p:cNvCxnSpPr>
          <p:nvPr/>
        </p:nvCxnSpPr>
        <p:spPr>
          <a:xfrm>
            <a:off x="4355976" y="2627620"/>
            <a:ext cx="1584176" cy="43204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43"/>
          <p:cNvCxnSpPr>
            <a:stCxn id="20" idx="3"/>
          </p:cNvCxnSpPr>
          <p:nvPr/>
        </p:nvCxnSpPr>
        <p:spPr>
          <a:xfrm flipV="1">
            <a:off x="4355976" y="3923764"/>
            <a:ext cx="1584176" cy="86409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2555776" y="1979548"/>
            <a:ext cx="359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I1</a:t>
            </a:r>
          </a:p>
          <a:p>
            <a:r>
              <a:rPr lang="pt-BR" b="1" dirty="0" smtClean="0"/>
              <a:t>I2</a:t>
            </a:r>
          </a:p>
          <a:p>
            <a:r>
              <a:rPr lang="pt-BR" b="1" dirty="0" smtClean="0"/>
              <a:t>I3</a:t>
            </a:r>
          </a:p>
          <a:p>
            <a:r>
              <a:rPr lang="pt-BR" b="1" dirty="0" smtClean="0"/>
              <a:t>I4</a:t>
            </a:r>
            <a:endParaRPr lang="pt-BR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2555776" y="4163595"/>
            <a:ext cx="362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I5</a:t>
            </a:r>
          </a:p>
          <a:p>
            <a:r>
              <a:rPr lang="pt-BR" b="1" dirty="0" smtClean="0"/>
              <a:t>I6</a:t>
            </a:r>
          </a:p>
          <a:p>
            <a:r>
              <a:rPr lang="pt-BR" b="1" dirty="0" smtClean="0"/>
              <a:t>I7</a:t>
            </a:r>
          </a:p>
          <a:p>
            <a:r>
              <a:rPr lang="pt-BR" b="1" dirty="0" smtClean="0"/>
              <a:t>I8</a:t>
            </a:r>
            <a:endParaRPr lang="pt-BR" b="1" dirty="0"/>
          </a:p>
        </p:txBody>
      </p:sp>
      <p:sp>
        <p:nvSpPr>
          <p:cNvPr id="47" name="Retângulo 46"/>
          <p:cNvSpPr/>
          <p:nvPr/>
        </p:nvSpPr>
        <p:spPr>
          <a:xfrm>
            <a:off x="3419872" y="5795972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C2  C3  C1</a:t>
            </a:r>
          </a:p>
        </p:txBody>
      </p:sp>
      <p:cxnSp>
        <p:nvCxnSpPr>
          <p:cNvPr id="49" name="Conector reto 48"/>
          <p:cNvCxnSpPr/>
          <p:nvPr/>
        </p:nvCxnSpPr>
        <p:spPr>
          <a:xfrm>
            <a:off x="6300192" y="4571836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do 52"/>
          <p:cNvCxnSpPr/>
          <p:nvPr/>
        </p:nvCxnSpPr>
        <p:spPr>
          <a:xfrm flipV="1">
            <a:off x="4283968" y="4571836"/>
            <a:ext cx="2016224" cy="1152128"/>
          </a:xfrm>
          <a:prstGeom prst="bentConnector3">
            <a:avLst>
              <a:gd name="adj1" fmla="val 10905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303016" y="570967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 61"/>
          <p:cNvSpPr/>
          <p:nvPr/>
        </p:nvSpPr>
        <p:spPr>
          <a:xfrm>
            <a:off x="3419872" y="3635732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C2  C3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MUX 8-1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62470"/>
            <a:ext cx="6485260" cy="3326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MUX 4x1 (8 bits)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7235" y="1600200"/>
            <a:ext cx="616797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7.0&quot;&gt;&lt;object type=&quot;1&quot; unique_id=&quot;10001&quot;&gt;&lt;object type=&quot;8&quot; unique_id=&quot;11182&quot;&gt;&lt;/object&gt;&lt;object type=&quot;2&quot; unique_id=&quot;11183&quot;&gt;&lt;object type=&quot;3&quot; unique_id=&quot;11184&quot;&gt;&lt;property id=&quot;20148&quot; value=&quot;5&quot;/&gt;&lt;property id=&quot;20300&quot; value=&quot;Slide 1 - &amp;quot;Multiplexadores e Demultiplexadores&amp;quot;&quot;/&gt;&lt;property id=&quot;20307&quot; value=&quot;256&quot;/&gt;&lt;/object&gt;&lt;object type=&quot;3&quot; unique_id=&quot;11682&quot;&gt;&lt;property id=&quot;20148&quot; value=&quot;5&quot;/&gt;&lt;property id=&quot;20300&quot; value=&quot;Slide 2 - &amp;quot;Na Aula Passada ...&amp;quot;&quot;/&gt;&lt;property id=&quot;20307&quot; value=&quot;257&quot;/&gt;&lt;/object&gt;&lt;object type=&quot;3&quot; unique_id=&quot;11683&quot;&gt;&lt;property id=&quot;20148&quot; value=&quot;5&quot;/&gt;&lt;property id=&quot;20300&quot; value=&quot;Slide 3 - &amp;quot;Nesta Aula&amp;quot;&quot;/&gt;&lt;property id=&quot;20307&quot; value=&quot;258&quot;/&gt;&lt;/object&gt;&lt;object type=&quot;3&quot; unique_id=&quot;11684&quot;&gt;&lt;property id=&quot;20148&quot; value=&quot;5&quot;/&gt;&lt;property id=&quot;20300&quot; value=&quot;Slide 26 - &amp;quot;Extra!!!&amp;quot;&quot;/&gt;&lt;property id=&quot;20307&quot; value=&quot;259&quot;/&gt;&lt;/object&gt;&lt;object type=&quot;3&quot; unique_id=&quot;11685&quot;&gt;&lt;property id=&quot;20148&quot; value=&quot;5&quot;/&gt;&lt;property id=&quot;20300&quot; value=&quot;Slide 27 - &amp;quot;Bibliografia Comentada&amp;quot;&quot;/&gt;&lt;property id=&quot;20307&quot; value=&quot;260&quot;/&gt;&lt;/object&gt;&lt;object type=&quot;3&quot; unique_id=&quot;12778&quot;&gt;&lt;property id=&quot;20148&quot; value=&quot;5&quot;/&gt;&lt;property id=&quot;20300&quot; value=&quot;Slide 4 - &amp;quot;Multiplexadores&amp;quot;&quot;/&gt;&lt;property id=&quot;20307&quot; value=&quot;261&quot;/&gt;&lt;/object&gt;&lt;object type=&quot;3&quot; unique_id=&quot;12779&quot;&gt;&lt;property id=&quot;20148&quot; value=&quot;5&quot;/&gt;&lt;property id=&quot;20300&quot; value=&quot;Slide 5 - &amp;quot;MUX 4-1&amp;quot;&quot;/&gt;&lt;property id=&quot;20307&quot; value=&quot;262&quot;/&gt;&lt;/object&gt;&lt;object type=&quot;3&quot; unique_id=&quot;12780&quot;&gt;&lt;property id=&quot;20148&quot; value=&quot;5&quot;/&gt;&lt;property id=&quot;20300&quot; value=&quot;Slide 6 - &amp;quot;Multiplexadores&amp;quot;&quot;/&gt;&lt;property id=&quot;20307&quot; value=&quot;264&quot;/&gt;&lt;/object&gt;&lt;object type=&quot;3&quot; unique_id=&quot;12781&quot;&gt;&lt;property id=&quot;20148&quot; value=&quot;5&quot;/&gt;&lt;property id=&quot;20300&quot; value=&quot;Slide 7 - &amp;quot;MUX 8-1&amp;quot;&quot;/&gt;&lt;property id=&quot;20307&quot; value=&quot;265&quot;/&gt;&lt;/object&gt;&lt;object type=&quot;3&quot; unique_id=&quot;12782&quot;&gt;&lt;property id=&quot;20148&quot; value=&quot;5&quot;/&gt;&lt;property id=&quot;20300&quot; value=&quot;Slide 8 - &amp;quot;MUX 8-1&amp;quot;&quot;/&gt;&lt;property id=&quot;20307&quot; value=&quot;266&quot;/&gt;&lt;/object&gt;&lt;object type=&quot;3&quot; unique_id=&quot;12783&quot;&gt;&lt;property id=&quot;20148&quot; value=&quot;5&quot;/&gt;&lt;property id=&quot;20300&quot; value=&quot;Slide 10 - &amp;quot;MUX via Buffers 3-State&amp;quot;&quot;/&gt;&lt;property id=&quot;20307&quot; value=&quot;267&quot;/&gt;&lt;/object&gt;&lt;object type=&quot;3&quot; unique_id=&quot;12784&quot;&gt;&lt;property id=&quot;20148&quot; value=&quot;5&quot;/&gt;&lt;property id=&quot;20300&quot; value=&quot;Slide 20 - &amp;quot;Demultiplexadores&amp;quot;&quot;/&gt;&lt;property id=&quot;20307&quot; value=&quot;273&quot;/&gt;&lt;/object&gt;&lt;object type=&quot;3&quot; unique_id=&quot;12785&quot;&gt;&lt;property id=&quot;20148&quot; value=&quot;5&quot;/&gt;&lt;property id=&quot;20300&quot; value=&quot;Slide 21 - &amp;quot;DEMUX 4-1&amp;quot;&quot;/&gt;&lt;property id=&quot;20307&quot; value=&quot;274&quot;/&gt;&lt;/object&gt;&lt;object type=&quot;3&quot; unique_id=&quot;12786&quot;&gt;&lt;property id=&quot;20148&quot; value=&quot;5&quot;/&gt;&lt;property id=&quot;20300&quot; value=&quot;Slide 22 - &amp;quot;Demultiplexadores&amp;quot;&quot;/&gt;&lt;property id=&quot;20307&quot; value=&quot;275&quot;/&gt;&lt;/object&gt;&lt;object type=&quot;3&quot; unique_id=&quot;12787&quot;&gt;&lt;property id=&quot;20148&quot; value=&quot;5&quot;/&gt;&lt;property id=&quot;20300&quot; value=&quot;Slide 23 - &amp;quot;DEMUX 1-8&amp;quot;&quot;/&gt;&lt;property id=&quot;20307&quot; value=&quot;276&quot;/&gt;&lt;/object&gt;&lt;object type=&quot;3&quot; unique_id=&quot;12788&quot;&gt;&lt;property id=&quot;20148&quot; value=&quot;5&quot;/&gt;&lt;property id=&quot;20300&quot; value=&quot;Slide 24 - &amp;quot;DEMUX 1-8&amp;quot;&quot;/&gt;&lt;property id=&quot;20307&quot; value=&quot;268&quot;/&gt;&lt;/object&gt;&lt;object type=&quot;3&quot; unique_id=&quot;12789&quot;&gt;&lt;property id=&quot;20148&quot; value=&quot;5&quot;/&gt;&lt;property id=&quot;20300&quot; value=&quot;Slide 25 - &amp;quot;DEMUX via Buffers 3-State&amp;quot;&quot;/&gt;&lt;property id=&quot;20307&quot; value=&quot;269&quot;/&gt;&lt;/object&gt;&lt;object type=&quot;3&quot; unique_id=&quot;12847&quot;&gt;&lt;property id=&quot;20148&quot; value=&quot;5&quot;/&gt;&lt;property id=&quot;20300&quot; value=&quot;Slide 11 - &amp;quot;Aplicações&amp;quot;&quot;/&gt;&lt;property id=&quot;20307&quot; value=&quot;279&quot;/&gt;&lt;/object&gt;&lt;object type=&quot;3&quot; unique_id=&quot;12848&quot;&gt;&lt;property id=&quot;20148&quot; value=&quot;5&quot;/&gt;&lt;property id=&quot;20300&quot; value=&quot;Slide 12 - &amp;quot;Possíveis Aplicações (Processadores)&amp;quot;&quot;/&gt;&lt;property id=&quot;20307&quot; value=&quot;277&quot;/&gt;&lt;/object&gt;&lt;object type=&quot;3&quot; unique_id=&quot;12849&quot;&gt;&lt;property id=&quot;20148&quot; value=&quot;5&quot;/&gt;&lt;property id=&quot;20300&quot; value=&quot;Slide 13 - &amp;quot;Possíveis Aplicações &amp;#x0D;&amp;#x0A;(gerador de funções)&amp;quot;&quot;/&gt;&lt;property id=&quot;20307&quot; value=&quot;278&quot;/&gt;&lt;/object&gt;&lt;object type=&quot;3&quot; unique_id=&quot;12960&quot;&gt;&lt;property id=&quot;20148&quot; value=&quot;5&quot;/&gt;&lt;property id=&quot;20300&quot; value=&quot;Slide 14 - &amp;quot;Possíveis Aplicações &amp;#x0D;&amp;#x0A;(conversor paralelo-serial)&amp;quot;&quot;/&gt;&lt;property id=&quot;20307&quot; value=&quot;280&quot;/&gt;&lt;/object&gt;&lt;object type=&quot;3&quot; unique_id=&quot;12961&quot;&gt;&lt;property id=&quot;20148&quot; value=&quot;5&quot;/&gt;&lt;property id=&quot;20300&quot; value=&quot;Slide 15 - &amp;quot;Possíveis Aplicações &amp;#x0D;&amp;#x0A;(seletor de resultados - ULA)&amp;quot;&quot;/&gt;&lt;property id=&quot;20307&quot; value=&quot;281&quot;/&gt;&lt;/object&gt;&lt;object type=&quot;3&quot; unique_id=&quot;13058&quot;&gt;&lt;property id=&quot;20148&quot; value=&quot;5&quot;/&gt;&lt;property id=&quot;20300&quot; value=&quot;Slide 16 - &amp;quot;Multiplexadores em VHDL&amp;quot;&quot;/&gt;&lt;property id=&quot;20307&quot; value=&quot;282&quot;/&gt;&lt;/object&gt;&lt;object type=&quot;3&quot; unique_id=&quot;13059&quot;&gt;&lt;property id=&quot;20148&quot; value=&quot;5&quot;/&gt;&lt;property id=&quot;20300&quot; value=&quot;Slide 17 - &amp;quot;Outra versão do Mux em VHDL&amp;quot;&quot;/&gt;&lt;property id=&quot;20307&quot; value=&quot;283&quot;/&gt;&lt;/object&gt;&lt;object type=&quot;3&quot; unique_id=&quot;13164&quot;&gt;&lt;property id=&quot;20148&quot; value=&quot;5&quot;/&gt;&lt;property id=&quot;20300&quot; value=&quot;Slide 9 - &amp;quot;MUX 4x1 (8 bits)&amp;quot;&quot;/&gt;&lt;property id=&quot;20307&quot; value=&quot;285&quot;/&gt;&lt;/object&gt;&lt;object type=&quot;3&quot; unique_id=&quot;13165&quot;&gt;&lt;property id=&quot;20148&quot; value=&quot;5&quot;/&gt;&lt;property id=&quot;20300&quot; value=&quot;Slide 18 - &amp;quot;VHDL para testar VHDL – Test Benches&amp;quot;&quot;/&gt;&lt;property id=&quot;20307&quot; value=&quot;284&quot;/&gt;&lt;/object&gt;&lt;object type=&quot;3&quot; unique_id=&quot;13306&quot;&gt;&lt;property id=&quot;20148&quot; value=&quot;5&quot;/&gt;&lt;property id=&quot;20300&quot; value=&quot;Slide 19 - &amp;quot;Simulação&amp;quot;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2177</TotalTime>
  <Words>1056</Words>
  <Application>Microsoft Office PowerPoint</Application>
  <PresentationFormat>Apresentação na tela (4:3)</PresentationFormat>
  <Paragraphs>523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ufu_modelo</vt:lpstr>
      <vt:lpstr>Multiplexadores e Demultiplexadores</vt:lpstr>
      <vt:lpstr>Na Aula Passada ...</vt:lpstr>
      <vt:lpstr>Nesta Aula</vt:lpstr>
      <vt:lpstr>Multiplexadores</vt:lpstr>
      <vt:lpstr>MUX 4-1</vt:lpstr>
      <vt:lpstr>Multiplexadores</vt:lpstr>
      <vt:lpstr>MUX 8-1</vt:lpstr>
      <vt:lpstr>MUX 8-1</vt:lpstr>
      <vt:lpstr>MUX 4x1 (8 bits)</vt:lpstr>
      <vt:lpstr>MUX via Buffers 3-State</vt:lpstr>
      <vt:lpstr>Aplicações</vt:lpstr>
      <vt:lpstr>Possíveis Aplicações (Processadores)</vt:lpstr>
      <vt:lpstr>Possíveis Aplicações  (gerador de funções)</vt:lpstr>
      <vt:lpstr>Possíveis Aplicações  (conversor paralelo-serial)</vt:lpstr>
      <vt:lpstr>Possíveis Aplicações  (seletor de resultados - ULA)</vt:lpstr>
      <vt:lpstr>Multiplexadores em VHDL</vt:lpstr>
      <vt:lpstr>Outra versão do Mux em VHDL</vt:lpstr>
      <vt:lpstr>VHDL para testar VHDL – Test Benches</vt:lpstr>
      <vt:lpstr>Simulação</vt:lpstr>
      <vt:lpstr>Demultiplexadores</vt:lpstr>
      <vt:lpstr>DEMUX 4-1</vt:lpstr>
      <vt:lpstr>Demultiplexadores</vt:lpstr>
      <vt:lpstr>DEMUX 1-8</vt:lpstr>
      <vt:lpstr>DEMUX 1-8</vt:lpstr>
      <vt:lpstr>DEMUX via Buffers 3-State</vt:lpstr>
      <vt:lpstr>Extra!!!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207</cp:revision>
  <dcterms:created xsi:type="dcterms:W3CDTF">2012-07-13T23:11:31Z</dcterms:created>
  <dcterms:modified xsi:type="dcterms:W3CDTF">2013-08-29T11:52:12Z</dcterms:modified>
</cp:coreProperties>
</file>