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8" r:id="rId3"/>
    <p:sldId id="257" r:id="rId4"/>
    <p:sldId id="259" r:id="rId5"/>
    <p:sldId id="286" r:id="rId6"/>
    <p:sldId id="287" r:id="rId7"/>
    <p:sldId id="289" r:id="rId8"/>
    <p:sldId id="267" r:id="rId9"/>
    <p:sldId id="288" r:id="rId10"/>
    <p:sldId id="261" r:id="rId11"/>
    <p:sldId id="262" r:id="rId12"/>
    <p:sldId id="263" r:id="rId13"/>
    <p:sldId id="264" r:id="rId14"/>
    <p:sldId id="268" r:id="rId15"/>
    <p:sldId id="269" r:id="rId16"/>
    <p:sldId id="270" r:id="rId17"/>
    <p:sldId id="271" r:id="rId18"/>
    <p:sldId id="272" r:id="rId19"/>
    <p:sldId id="273" r:id="rId20"/>
    <p:sldId id="265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66" r:id="rId34"/>
    <p:sldId id="260" r:id="rId35"/>
  </p:sldIdLst>
  <p:sldSz cx="9144000" cy="6858000" type="screen4x3"/>
  <p:notesSz cx="6858000" cy="9144000"/>
  <p:custDataLst>
    <p:tags r:id="rId37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D9648-15FD-4422-9253-D14034A8D6F5}" type="datetimeFigureOut">
              <a:rPr lang="pt-BR" smtClean="0"/>
              <a:pPr/>
              <a:t>01/09/2013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21B5A-FBF1-4691-9CAF-814E7E2CDF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00392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1720" y="2132856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8" name="Retângulo de cantos arredondados 7"/>
          <p:cNvSpPr/>
          <p:nvPr userDrawn="1"/>
        </p:nvSpPr>
        <p:spPr>
          <a:xfrm>
            <a:off x="1043608" y="1916832"/>
            <a:ext cx="810039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0"/>
            <a:ext cx="60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tângulo de cantos arredondados 6"/>
          <p:cNvSpPr/>
          <p:nvPr userDrawn="1"/>
        </p:nvSpPr>
        <p:spPr>
          <a:xfrm>
            <a:off x="1259632" y="1412776"/>
            <a:ext cx="7488832" cy="72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3" hasCustomPrompt="1"/>
          </p:nvPr>
        </p:nvSpPr>
        <p:spPr>
          <a:xfrm>
            <a:off x="0" y="1628800"/>
            <a:ext cx="711696" cy="4453955"/>
          </a:xfrm>
        </p:spPr>
        <p:txBody>
          <a:bodyPr vert="vert270"/>
          <a:lstStyle>
            <a:lvl1pPr>
              <a:buNone/>
              <a:defRPr/>
            </a:lvl1pPr>
          </a:lstStyle>
          <a:p>
            <a:pPr lvl="0"/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5576" y="1600200"/>
            <a:ext cx="3740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22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 sz="1800" b="1"/>
            </a:lvl1pPr>
          </a:lstStyle>
          <a:p>
            <a:fld id="{E9362642-CEA4-4E8E-A6BF-BD3C0BE6234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36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273050"/>
            <a:ext cx="469086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3607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>
              <a:defRPr sz="1800" b="1"/>
            </a:lvl1pPr>
          </a:lstStyle>
          <a:p>
            <a:pPr algn="r"/>
            <a:fld id="{E9362642-CEA4-4E8E-A6BF-BD3C0BE62342}" type="slidenum">
              <a:rPr lang="pt-BR" smtClean="0"/>
              <a:pPr algn="r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55576" y="1600200"/>
            <a:ext cx="79312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Memórias RAM, ROM, PROM, EEPROM, FLASH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5736" y="4869160"/>
            <a:ext cx="6400800" cy="1752600"/>
          </a:xfrm>
        </p:spPr>
        <p:txBody>
          <a:bodyPr/>
          <a:lstStyle/>
          <a:p>
            <a:r>
              <a:rPr lang="pt-BR" dirty="0" smtClean="0"/>
              <a:t>Universidade Federal de Uberlândia</a:t>
            </a:r>
          </a:p>
          <a:p>
            <a:r>
              <a:rPr lang="pt-BR" dirty="0" smtClean="0"/>
              <a:t>Faculdade de Computação</a:t>
            </a:r>
          </a:p>
          <a:p>
            <a:r>
              <a:rPr lang="pt-BR" dirty="0" smtClean="0"/>
              <a:t>Prof. Dr. </a:t>
            </a:r>
            <a:r>
              <a:rPr lang="pt-BR" dirty="0" err="1" smtClean="0"/>
              <a:t>rer</a:t>
            </a:r>
            <a:r>
              <a:rPr lang="pt-BR" dirty="0" smtClean="0"/>
              <a:t>. nat. Daniel D. Abdala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 rot="16200000">
            <a:off x="-1998450" y="1971066"/>
            <a:ext cx="4581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3200" b="1" dirty="0" smtClean="0">
                <a:solidFill>
                  <a:schemeClr val="tx2"/>
                </a:solidFill>
              </a:rPr>
              <a:t>GSI008 – Sistemas Digitais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ROM – Read </a:t>
            </a:r>
            <a:r>
              <a:rPr lang="pt-BR" dirty="0" err="1" smtClean="0"/>
              <a:t>Only</a:t>
            </a:r>
            <a:r>
              <a:rPr lang="pt-BR" dirty="0" smtClean="0"/>
              <a:t> Memory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Conteúdo fixo. Não pode ser modificado;</a:t>
            </a:r>
          </a:p>
          <a:p>
            <a:r>
              <a:rPr lang="pt-BR" sz="2800" dirty="0" smtClean="0"/>
              <a:t>Utilizada na distribuição de Firmware, Microcódigo de Processadores, </a:t>
            </a:r>
            <a:r>
              <a:rPr lang="pt-BR" sz="2800" dirty="0" err="1" smtClean="0"/>
              <a:t>etc</a:t>
            </a:r>
            <a:r>
              <a:rPr lang="pt-BR" sz="2800" dirty="0" smtClean="0"/>
              <a:t>;</a:t>
            </a:r>
          </a:p>
          <a:p>
            <a:r>
              <a:rPr lang="pt-BR" sz="2800" dirty="0" smtClean="0"/>
              <a:t>Um circuito </a:t>
            </a:r>
            <a:r>
              <a:rPr lang="pt-BR" sz="2800" dirty="0" err="1" smtClean="0"/>
              <a:t>combinacional</a:t>
            </a:r>
            <a:r>
              <a:rPr lang="pt-BR" sz="2800" dirty="0" smtClean="0"/>
              <a:t> que gera uma dada tabela verdade pode ser visto como uma memória ROM (</a:t>
            </a:r>
            <a:r>
              <a:rPr lang="pt-BR" sz="2800" dirty="0" err="1" smtClean="0"/>
              <a:t>hardwired</a:t>
            </a:r>
            <a:r>
              <a:rPr lang="pt-BR" sz="2800" dirty="0" smtClean="0"/>
              <a:t>);</a:t>
            </a:r>
          </a:p>
          <a:p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10</a:t>
            </a:fld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725144"/>
            <a:ext cx="2247900" cy="1095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</a:t>
            </a:r>
            <a:r>
              <a:rPr lang="pt-BR" dirty="0" err="1" smtClean="0"/>
              <a:t>Hardwired</a:t>
            </a:r>
            <a:r>
              <a:rPr lang="pt-BR" dirty="0" smtClean="0"/>
              <a:t> ROM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11</a:t>
            </a:fld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7475" y="1977231"/>
            <a:ext cx="6667500" cy="3771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</a:t>
            </a:r>
            <a:r>
              <a:rPr lang="pt-BR" dirty="0" err="1" smtClean="0"/>
              <a:t>Hardwired</a:t>
            </a:r>
            <a:r>
              <a:rPr lang="pt-BR" dirty="0" smtClean="0"/>
              <a:t> ROM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6480720" cy="4525963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Podemos utilizar multiplexadores;</a:t>
            </a:r>
          </a:p>
          <a:p>
            <a:r>
              <a:rPr lang="pt-BR" sz="2800" dirty="0" smtClean="0"/>
              <a:t>Simplificação do projeto;</a:t>
            </a:r>
          </a:p>
          <a:p>
            <a:r>
              <a:rPr lang="pt-BR" sz="2800" dirty="0" smtClean="0"/>
              <a:t>O termo </a:t>
            </a:r>
            <a:r>
              <a:rPr lang="pt-BR" sz="2800" dirty="0" err="1" smtClean="0"/>
              <a:t>hardwired</a:t>
            </a:r>
            <a:r>
              <a:rPr lang="pt-BR" sz="2800" dirty="0" smtClean="0"/>
              <a:t> fica claro neste caso. Observe que a tabela verdade da memória é conectada diretamente (</a:t>
            </a:r>
            <a:r>
              <a:rPr lang="pt-BR" sz="2800" dirty="0" err="1" smtClean="0"/>
              <a:t>hardwired</a:t>
            </a:r>
            <a:r>
              <a:rPr lang="pt-BR" sz="2800" dirty="0" smtClean="0"/>
              <a:t>) ao </a:t>
            </a:r>
            <a:r>
              <a:rPr lang="pt-BR" sz="2800" dirty="0" err="1" smtClean="0"/>
              <a:t>vcc</a:t>
            </a:r>
            <a:r>
              <a:rPr lang="pt-BR" sz="2800" dirty="0" smtClean="0"/>
              <a:t> e terra;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12</a:t>
            </a:fld>
            <a:endParaRPr lang="pt-B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780928"/>
            <a:ext cx="1657350" cy="1647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ROMs</a:t>
            </a:r>
            <a:r>
              <a:rPr lang="pt-BR" dirty="0" smtClean="0"/>
              <a:t> de mais de um bit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3"/>
          </p:nvPr>
        </p:nvGraphicFramePr>
        <p:xfrm>
          <a:off x="1115616" y="1580034"/>
          <a:ext cx="2736304" cy="5181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  <a:gridCol w="342038"/>
              </a:tblGrid>
              <a:tr h="1620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</a:t>
                      </a:r>
                      <a:r>
                        <a:rPr lang="pt-BR" sz="1400" baseline="-25000" dirty="0" smtClean="0"/>
                        <a:t>3</a:t>
                      </a:r>
                      <a:endParaRPr lang="pt-BR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</a:t>
                      </a:r>
                      <a:r>
                        <a:rPr lang="pt-BR" sz="1400" baseline="-25000" dirty="0" smtClean="0"/>
                        <a:t>2</a:t>
                      </a:r>
                      <a:endParaRPr lang="pt-BR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</a:t>
                      </a:r>
                      <a:r>
                        <a:rPr lang="pt-BR" sz="1400" baseline="-25000" dirty="0" smtClean="0"/>
                        <a:t>1</a:t>
                      </a:r>
                      <a:endParaRPr lang="pt-BR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I</a:t>
                      </a:r>
                      <a:r>
                        <a:rPr lang="pt-BR" sz="1400" baseline="-25000" dirty="0" smtClean="0"/>
                        <a:t>0</a:t>
                      </a:r>
                      <a:endParaRPr lang="pt-BR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d</a:t>
                      </a:r>
                      <a:r>
                        <a:rPr lang="pt-BR" sz="1400" baseline="-25000" dirty="0" smtClean="0"/>
                        <a:t>3</a:t>
                      </a:r>
                      <a:endParaRPr lang="pt-BR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d</a:t>
                      </a:r>
                      <a:r>
                        <a:rPr lang="pt-BR" sz="1400" baseline="-25000" dirty="0" smtClean="0"/>
                        <a:t>2</a:t>
                      </a:r>
                      <a:endParaRPr lang="pt-BR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d</a:t>
                      </a:r>
                      <a:r>
                        <a:rPr lang="pt-BR" sz="1400" baseline="-25000" dirty="0" smtClean="0"/>
                        <a:t>1</a:t>
                      </a:r>
                      <a:endParaRPr lang="pt-BR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d</a:t>
                      </a:r>
                      <a:r>
                        <a:rPr lang="pt-BR" sz="1400" baseline="-25000" dirty="0" smtClean="0"/>
                        <a:t>0</a:t>
                      </a:r>
                      <a:endParaRPr lang="pt-BR" sz="1400" baseline="-25000" dirty="0"/>
                    </a:p>
                  </a:txBody>
                  <a:tcPr/>
                </a:tc>
              </a:tr>
              <a:tr h="1620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20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20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20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20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20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20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20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20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20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20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20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20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20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20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620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1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</a:t>
                      </a:r>
                      <a:endParaRPr lang="pt-BR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13</a:t>
            </a:fld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3350" y="1504950"/>
            <a:ext cx="1382865" cy="5251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PROM – Programming Read </a:t>
            </a:r>
            <a:r>
              <a:rPr lang="pt-BR" dirty="0" err="1" smtClean="0"/>
              <a:t>Only</a:t>
            </a:r>
            <a:r>
              <a:rPr lang="pt-BR" dirty="0" smtClean="0"/>
              <a:t> Memory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0"/>
            <a:ext cx="8280920" cy="4525963"/>
          </a:xfrm>
        </p:spPr>
        <p:txBody>
          <a:bodyPr>
            <a:normAutofit/>
          </a:bodyPr>
          <a:lstStyle/>
          <a:p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EPROM – </a:t>
            </a:r>
            <a:r>
              <a:rPr lang="pt-BR" dirty="0" err="1" smtClean="0"/>
              <a:t>Electronic</a:t>
            </a:r>
            <a:r>
              <a:rPr lang="pt-BR" dirty="0" smtClean="0"/>
              <a:t> Programming Read </a:t>
            </a:r>
            <a:r>
              <a:rPr lang="pt-BR" dirty="0" err="1" smtClean="0"/>
              <a:t>Only</a:t>
            </a:r>
            <a:r>
              <a:rPr lang="pt-BR" dirty="0" smtClean="0"/>
              <a:t> Memory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EEPROM – </a:t>
            </a:r>
            <a:r>
              <a:rPr lang="pt-BR" dirty="0" err="1" smtClean="0"/>
              <a:t>Eraseble</a:t>
            </a:r>
            <a:r>
              <a:rPr lang="pt-BR" dirty="0" smtClean="0"/>
              <a:t> </a:t>
            </a:r>
            <a:r>
              <a:rPr lang="pt-BR" dirty="0" err="1" smtClean="0"/>
              <a:t>Electronic</a:t>
            </a:r>
            <a:r>
              <a:rPr lang="pt-BR" dirty="0" smtClean="0"/>
              <a:t> Programming Read </a:t>
            </a:r>
            <a:r>
              <a:rPr lang="pt-BR" dirty="0" err="1" smtClean="0"/>
              <a:t>Only</a:t>
            </a:r>
            <a:r>
              <a:rPr lang="pt-BR" dirty="0" smtClean="0"/>
              <a:t> Memory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16</a:t>
            </a:fld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17</a:t>
            </a:fld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18</a:t>
            </a:fld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19</a:t>
            </a:fld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Aula Anterior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Conceituação: Máquinas de Estados Finitos;</a:t>
            </a:r>
          </a:p>
          <a:p>
            <a:r>
              <a:rPr lang="pt-BR" dirty="0" smtClean="0"/>
              <a:t>MEF: Modelo Matemático;</a:t>
            </a:r>
          </a:p>
          <a:p>
            <a:r>
              <a:rPr lang="pt-BR" dirty="0" smtClean="0"/>
              <a:t>Diagrama de Estados;</a:t>
            </a:r>
          </a:p>
          <a:p>
            <a:r>
              <a:rPr lang="pt-BR" dirty="0" smtClean="0"/>
              <a:t>Exemplos de </a:t>
            </a:r>
            <a:r>
              <a:rPr lang="pt-BR" dirty="0" err="1" smtClean="0"/>
              <a:t>MEFs</a:t>
            </a:r>
            <a:r>
              <a:rPr lang="pt-BR" dirty="0" smtClean="0"/>
              <a:t>;</a:t>
            </a:r>
          </a:p>
          <a:p>
            <a:r>
              <a:rPr lang="pt-BR" dirty="0" err="1" smtClean="0"/>
              <a:t>MEFs</a:t>
            </a:r>
            <a:r>
              <a:rPr lang="pt-BR" dirty="0" smtClean="0"/>
              <a:t> em VHDL.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RAM – </a:t>
            </a:r>
            <a:r>
              <a:rPr lang="pt-BR" dirty="0" err="1" smtClean="0"/>
              <a:t>Random</a:t>
            </a:r>
            <a:r>
              <a:rPr lang="pt-BR" dirty="0" smtClean="0"/>
              <a:t> Access Memory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Memória de escrita e leitura;</a:t>
            </a:r>
          </a:p>
          <a:p>
            <a:r>
              <a:rPr lang="pt-BR" sz="2800" dirty="0" smtClean="0"/>
              <a:t>Acesso randômico – tempo de acesso é igual para qualquer célula a ser acessada</a:t>
            </a:r>
          </a:p>
          <a:p>
            <a:r>
              <a:rPr lang="pt-BR" sz="2800" dirty="0" smtClean="0"/>
              <a:t>Memória volátil, mantêm a informação apenas enquanto houver energia;</a:t>
            </a:r>
          </a:p>
          <a:p>
            <a:r>
              <a:rPr lang="pt-BR" sz="2800" dirty="0" smtClean="0"/>
              <a:t>Memória </a:t>
            </a:r>
            <a:r>
              <a:rPr lang="pt-BR" sz="2800" dirty="0" smtClean="0"/>
              <a:t>primária de um sistema computacional;</a:t>
            </a:r>
          </a:p>
          <a:p>
            <a:r>
              <a:rPr lang="pt-BR" sz="2800" dirty="0" smtClean="0"/>
              <a:t>Pode ser implementada de diversas maneiras.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20</a:t>
            </a:fld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21</a:t>
            </a:fld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SRAM – </a:t>
            </a:r>
            <a:r>
              <a:rPr lang="pt-BR" dirty="0" err="1" smtClean="0"/>
              <a:t>Static</a:t>
            </a:r>
            <a:r>
              <a:rPr lang="pt-BR" dirty="0" smtClean="0"/>
              <a:t> </a:t>
            </a:r>
            <a:r>
              <a:rPr lang="pt-BR" dirty="0" err="1" smtClean="0"/>
              <a:t>Random</a:t>
            </a:r>
            <a:r>
              <a:rPr lang="pt-BR" dirty="0" smtClean="0"/>
              <a:t> Access Memory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22</a:t>
            </a:fld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23</a:t>
            </a:fld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DRAM – </a:t>
            </a:r>
            <a:r>
              <a:rPr lang="pt-BR" dirty="0" err="1" smtClean="0"/>
              <a:t>Dynamic</a:t>
            </a:r>
            <a:r>
              <a:rPr lang="pt-BR" dirty="0" smtClean="0"/>
              <a:t> </a:t>
            </a:r>
            <a:r>
              <a:rPr lang="pt-BR" dirty="0" err="1" smtClean="0"/>
              <a:t>Random</a:t>
            </a:r>
            <a:r>
              <a:rPr lang="pt-BR" dirty="0" smtClean="0"/>
              <a:t> Access Memory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24</a:t>
            </a:fld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25</a:t>
            </a:fld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26</a:t>
            </a:fld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27</a:t>
            </a:fld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28</a:t>
            </a:fld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29</a:t>
            </a:fld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Nesta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Tipos de Memórias;</a:t>
            </a:r>
          </a:p>
          <a:p>
            <a:pPr lvl="1"/>
            <a:r>
              <a:rPr lang="pt-BR" dirty="0" smtClean="0"/>
              <a:t>ROM, PROM, EPROM, EEPROM, FLASH, RAM, SRAM, DRAM;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30</a:t>
            </a:fld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31</a:t>
            </a:fld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32</a:t>
            </a:fld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 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000" dirty="0" smtClean="0"/>
              <a:t>Leitura: (</a:t>
            </a:r>
            <a:r>
              <a:rPr lang="pt-BR" sz="3000" dirty="0" err="1" smtClean="0"/>
              <a:t>Tocci</a:t>
            </a:r>
            <a:r>
              <a:rPr lang="pt-BR" sz="3000" dirty="0" smtClean="0"/>
              <a:t>) 12.1 até 12.22 (</a:t>
            </a:r>
            <a:r>
              <a:rPr lang="pt-BR" sz="3000" dirty="0" err="1" smtClean="0"/>
              <a:t>pgs</a:t>
            </a:r>
            <a:r>
              <a:rPr lang="pt-BR" sz="3000" dirty="0" smtClean="0"/>
              <a:t>. 683-738)</a:t>
            </a:r>
          </a:p>
          <a:p>
            <a:r>
              <a:rPr lang="pt-BR" sz="3000" dirty="0" smtClean="0"/>
              <a:t>Leitura: (</a:t>
            </a:r>
            <a:r>
              <a:rPr lang="pt-BR" sz="3000" dirty="0" err="1" smtClean="0"/>
              <a:t>Capuano</a:t>
            </a:r>
            <a:r>
              <a:rPr lang="pt-BR" sz="3000" dirty="0" smtClean="0"/>
              <a:t>) ()</a:t>
            </a:r>
          </a:p>
          <a:p>
            <a:r>
              <a:rPr lang="pt-BR" sz="2800" dirty="0" smtClean="0"/>
              <a:t>Exercícios: (</a:t>
            </a:r>
            <a:r>
              <a:rPr lang="pt-BR" sz="2800" dirty="0" err="1" smtClean="0"/>
              <a:t>Tocci</a:t>
            </a:r>
            <a:r>
              <a:rPr lang="pt-BR" sz="2800" dirty="0" smtClean="0"/>
              <a:t>): 	E={12.1, ... , 12.46}</a:t>
            </a:r>
            <a:r>
              <a:rPr lang="pt-BR" sz="1600" dirty="0" smtClean="0"/>
              <a:t> </a:t>
            </a:r>
          </a:p>
          <a:p>
            <a:r>
              <a:rPr lang="pt-BR" sz="2800" dirty="0" smtClean="0"/>
              <a:t>Exercícios: (</a:t>
            </a:r>
            <a:r>
              <a:rPr lang="pt-BR" sz="2800" dirty="0" err="1" smtClean="0"/>
              <a:t>Capuano</a:t>
            </a:r>
            <a:r>
              <a:rPr lang="pt-BR" sz="2800" dirty="0" smtClean="0"/>
              <a:t>): 	</a:t>
            </a:r>
            <a:r>
              <a:rPr lang="pt-BR" sz="2800" smtClean="0"/>
              <a:t>E={}</a:t>
            </a:r>
            <a:r>
              <a:rPr lang="pt-BR" sz="1600" smtClean="0"/>
              <a:t> </a:t>
            </a:r>
            <a:endParaRPr lang="pt-BR" sz="1600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Comentada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TOCCI, R. J., WIDMER, N. S., MOSS, G. L. </a:t>
            </a:r>
            <a:r>
              <a:rPr lang="pt-BR" sz="2400" b="1" dirty="0" smtClean="0"/>
              <a:t>Sistemas Digitais – Princípios e Aplicações</a:t>
            </a:r>
            <a:r>
              <a:rPr lang="pt-BR" sz="2400" dirty="0" smtClean="0"/>
              <a:t>. 11ª Ed. Pearson </a:t>
            </a:r>
            <a:r>
              <a:rPr lang="pt-BR" sz="2400" dirty="0" err="1" smtClean="0"/>
              <a:t>Prentice</a:t>
            </a:r>
            <a:r>
              <a:rPr lang="pt-BR" sz="2400" dirty="0" smtClean="0"/>
              <a:t> Hall, São Paulo, </a:t>
            </a:r>
            <a:r>
              <a:rPr lang="pt-BR" sz="2400" dirty="0" err="1" smtClean="0"/>
              <a:t>S.P.</a:t>
            </a:r>
            <a:r>
              <a:rPr lang="pt-BR" sz="2400" dirty="0" smtClean="0"/>
              <a:t>, 2011, Brasil.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CAPUANO, F. G., IDOETA, I. V. </a:t>
            </a:r>
            <a:r>
              <a:rPr lang="pt-BR" sz="2400" b="1" dirty="0" smtClean="0"/>
              <a:t>Elementos de Eletrônica Digital</a:t>
            </a:r>
            <a:r>
              <a:rPr lang="pt-BR" sz="2400" dirty="0" smtClean="0"/>
              <a:t>. 40ª Ed. Editora Érica. </a:t>
            </a:r>
          </a:p>
          <a:p>
            <a:r>
              <a:rPr lang="pt-BR" sz="2400" dirty="0" smtClean="0"/>
              <a:t>São Paulo. </a:t>
            </a:r>
            <a:r>
              <a:rPr lang="pt-BR" sz="2400" dirty="0" err="1" smtClean="0"/>
              <a:t>S.P.</a:t>
            </a:r>
            <a:r>
              <a:rPr lang="pt-BR" sz="2400" dirty="0" smtClean="0"/>
              <a:t> 2008. Brasil.</a:t>
            </a:r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34</a:t>
            </a:fld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18669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5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127" name="AutoShape 7" descr="data:image/jpeg;base64,/9j/4AAQSkZJRgABAQAAAQABAAD/2wBDAAkGBwgHBgkIBwgKCgkLDRYPDQwMDRsUFRAWIB0iIiAdHx8kKDQsJCYxJx8fLT0tMTU3Ojo6Iys/RD84QzQ5Ojf/2wBDAQoKCg0MDRoPDxo3JR8lNzc3Nzc3Nzc3Nzc3Nzc3Nzc3Nzc3Nzc3Nzc3Nzc3Nzc3Nzc3Nzc3Nzc3Nzc3Nzc3Nzf/wAARCACpAHMDASIAAhEBAxEB/8QAGwAAAQUBAQAAAAAAAAAAAAAABQACAwQGAQf/xABMEAABAwMCAwQGBQYLBgcAAAABAgMEAAUREiEGEzEiQVFhBxQycYGhFSNCcpGSsbLB0dIXRFJTc4KTs8Lh8BYzQ1SD8SQlNDVjpMP/xAAaAQADAQEBAQAAAAAAAAAAAAABAgMABAUG/8QALhEAAgIBAgMHBAIDAQAAAAAAAAECEQMSIQQxQRMyUVJhkfAigaGxFNEjM8FC/9oADAMBAAIRAxEAPwDy4bKrS2KDElQy7JiXF3StWVRkApKQE7bnY9r5isyfbo3b5TkOMyWnZALgUfq3dIHawdsHrpH4CrY03yM5UGm7VB5w5kW7hkJSThkairJ1AfAAg+/PSnm0W1KdSzcRg9o8k+4fZ66sj/WaHJvMhY7UiUc59p8Huwfs+G1S/S8hala3pOpZBUeanJx030eZ+FdChLxM5ehcTZ4CtYULiCHFgaWTjSD2fsee/h4eFWVbLe0hfJVcEu4wwHWThxRAwMaRjPbHU9B51KL/ADEgJTLlJGMAAo2H5O1RO3eS8EB2TIVoKSklLZxjOPs57z+NHs5XzBq9CgiHKzvHe64zyz448PEH8KmEZ4IyWXQMZzoPTGfzb+6rzN6lIDYRLfSlvGhIab0jHTbTjbqPA79asfT80o0euO6dtuQ33dP9eQ8BVoxkvA2r0AoGKdUgEf8AlOj+oP20v/D/AMt3+zH7apRtXoRZ6VypdMf+cd/sx+9T0NNOrCG1vKWv2Uhobn8qs1W5tXoVhkkAAkk4AA6muLBBIIII2IPdRaM5HhS20MPKU/rSFPJRkDPUJ394J/DzqT0NmVMUhwkodWSnRgEa8bHPnUo5HKVVsNqS5lDfx+dKmKXg9aVNaGoEq2VmrqgFRIh1aeyr49tX7KpODerSkBUWIFEgctRP5aq8/H1JS5oe0kZ7Sjn/AFmrLYzuVE/GqjQbQcYJ7utW2uhIGPeK6oUMPA32p1cFOG+9VRjoFP7q602t1xLbaVKUrolI3NEjZpSUankqSCoo+rbUvBHUEgY+daWWGPvMO4MpAVfkQWoqsSHnQc4IS0k4PXB7ex99QhyIgdlhxz+kcwPwSP10I5oyVx3NRCyyt9elsdN1KUcBI8Se4VM4+2w2pqKrJVs490KvIeA+Z7+4VOLmEwyyhhAcOoasYSgHbZI6nBO53ocTsfwoLVNvWqSC0lyOxFZnRwdsvJ/SFOlKw9cvvK/vBUMU4nxv6ZH6Qp0pX19x+8f7wUl/5fsCfdKBXudjSqPQo7gnFKhqKFYjUf8AXnVoj6mIFHA5Sun31VWJwc1Ze3aif0Zz+WqoQVWQlzXzodQpKVAIRqPian1kAZIGfs1EnJI5ScDvOKcUDJ09pXeasrQxOkkipEEk4qBs5OB7qux0Jwk9+vAq0HYG6LUTDLgDjymcODLiNykeNHbtHK7xMW64483qc0NcouBKinAOPfju7qz6yShzO5LmMjpTruf/ADOaR/zDn6RqPEYNeRU62Ycb2ZooQmG78to5QHCJJbbKMr5StORk7Yz4fmrLSWXUyXU8lwHWoYKCO+j9njT13htp54PJYSvI5ucEoKeh3zuB0oA+++h90JfdSNZ21kY399c3D3DK1Fp7f9GZ1EJ4ALfxHb6lT3Z28h1PwFWY3qqm5TTbfMCY6l81wbkjGCkdE/M/moUokqKlZzncmitkiPSESyjQAuO42jUsDWvsnAz34q+ZuMHKbMkDIu8+Ljrz0b/1hXZaXEquC1oWEknSopIB+tHQ0RtcKGHC7JkrW8w6yUtx8YBLqU7qIweo9nPfvVO7XRUmNKiIZQ2wwslOFEqUeZ1J7+p7u+o9teaoLoaaWncBl0ClUOCd9qVNqGLpjk437qsqaAai5Bzyz+mqpEo6e6p5CRoj/wBF/iVVVCkyMuaKwGwSgY8aaoaQEN436mphlOdPWmrGhkkY1HpR3C+ZxBSFlSRs2Op8atx/980nqQNX41ROEtoGc/aOKnS6eaVoOBjG9VgwOLZZaUkt7kZ1g5PhUl3BFym5BH1zhx/WNVRv5+NTpf7HLfHNaxjBO4+6e781PK71IdKgvIe5XE8t9CVpSkOOcsKKc6UFWkkdxKRTLa49IYkLM081SXEISd9B0ggg9RnJGw7u6pG57Tqn33Uh7msqaOcJLZUMbEg6ds9dt9iOlQw3C1HkMElaY7bj2hRKFg4GyknYjA6jP4bV5mTu1W6SQxLEiOB6M3PYTNeclIBWtSsNt5AIJ2znPToMedB5twmsx1QHUtspyVaW0JBSFBJ0gj7JAB8++rKFuvR/XoRisBp0IJdQ0CFY1ApVpGf1beNDrw4h2apTawtIbbSFJ6EhCQfmDQxRbn9W/wDxoJJYTkSM/wA5FH/2EUNf9q4941f/AKCiFi/jA/8Ali/36KHuH/3H7w/vKaH+6XzoJPkUk9BjT8aVJPTrSqlDBwjaiLdvdlR2VhlZATgFK077nuPvof301RI6Gu+kuZKcJSX0ugn9Dvf8u/8AloqJdlfP8XkY96P21DbWDNuESKCcyH22tj/KUB+uj1wjWNVwVaIFvnJlKlCM3KMklKjrCSrTjv61Kc8cXVCxwZ2u8vn3An0I/wB0aV8NH71dTaHwd48rP3EfvVactbbvGRs0J971czfV0qK8q0hWCfkTV15qzS5/0RaBdETlShHS+5ICm/bwVYG+MZIodrjXQPY5/MgYm2vD/gyh/wBJP71d+jnB/wAOT/Yj96tTc+G4MezyZEabcUvMMOuhxx4FCuWvR7IGe0c43ofd27NZFKgzZd5XcEMJUtTLqNAWpIOMHcdaePEY3yQew4jzIDIhPNK1ITKSoDY8j/Op22VFSAWn0FPsnkKCU+YIOU/DI8q0SeEJDsmGxGu0ha+Yyie2FdpgLRq1DxHd76GwI9oes0u4ybpfUphupbdLXL0qKlEJ0gnfYAnpUss8M+aZlh4hdUD5lvcfKOeuatKc6ezzAM+GMfMZqNNkQejchfiFkNj82fnRxi1xUToNul3m7CdPShyOhltBSlC/Y1knIONzjbwqk1FaiQ0yr5e5jLTzzzUcxGw4V8pWlSjkjAzjFSWjknt89Ruyzpc18+xRZgqjuICTEYZ57S3QhLy1qShYVjOD4UAlMFlqWs6zzlDGWlpx2s9SAPnVmfdJKJLog3CUuOFENLcASpSe4kZOKHyblNkt8qRKccRnOlRGKCjji21dk1HNdSqvnoVwBilTgRj/ADpVi4api6fjejEOxR3bY1cJ90agtPLWhoLZUvUU9T2enWuyUkluNGLZFwj6mL/FXcXGER2ypZL6wlJUEnSCTt1xWjizZhvtuRf+I7ZOhJcU9palIUhCkpOnUcDG5GM+BoMvhNTMieidcWIrEJbaFPrQohRcBKdhuNvwzQS5xWYcksxprUxsAHnNpUkE+G9c8lGb2ZVXFcjTWG1swuI2ZU+52Z4FLryOROSpIcx2dR2x2iD8PKrcafcWr7bzxPfLdMjRkOyUhh5ojWhtWBlIBByRgd+KAy+F24bGqbfbfHk8kOmK5r1gEagNh1xigl6tsi0vssyijmux0SAEHOkLGQD5/tqTp9Q210NBwyIj1iltTpKEPzp0aKUrdIIa161nGeh/PR3iRV4fmmM/KtqbLKlpjoAcYU4GyrAyr2unU5z51k7jwiqC2563fLSzIS3rMVx5Qc3GQMY6nbFdc4Pcj21NxVfLJ6uoK0K9YUNagMlIOnBUPDNLtYbl4B1m5MK4t4juKZJTHZivqZ0vkcxQwhsA57Q3yOvdQhYjN8E29jnpS5PuKlu/WeyhA0AlOfEk5xSVwPcVFLInWoTS3rTBMnD/ALOrARjrj/vUvC/C0eZFEm9OoYEkYhtrloZU5vjWAd1b7Ad9ZtM31Ghm21cDi+RxBMIas8ZhXqrplAlRS0EtgdrVuen+dD+Ek8QqhwEyYEJ6yFzWuTMbbcLLSlZWUkqyB1O4NZZfCd5EObLTEJahOrbfBI1JKRlR0+ABGajXw5dmWnlqaSlDUVuW4NY7LThwnbxPhS7eIPq8CvdzHNylmFtG56+SM5wjUdO/uxQ8jetI7wfeWoXrLyIyMJyWVyEB4HuGjOdW42670yVwXe4sNyW8wyG2061oQ+hTiB35SDkY7/CntE3FvegEE7f5UqdgeCvhSp6FoMY7+6tg/ZJ0lrhyGhmSuKGkrddS3ltour1K7WMbDHWsgoY61MZ87lloTZXKxp0c5WnHhjOMeVdM4uVUPFqJuJri12+XKFrdvKLhcnV8oJVpSlvsJWSgZ3wQM7bbVhUspuN7QwxHEUPvpbSyCVcvJAxvvtXW7jOjt8uPNlMtjolp9aQN/AGqPOdbeDzbi0uhWoOBRCgfHPXNTWNxsMppmx4oW1cLy9CXw6/6w7KREbui1upCsKCAoJxo6Dp0oZxBb5t44/cZ5MhLDkxMVt9cchGlOE5BxgjAJ86oMSOJ7y4GYky6TVNEOBAkOL0kdDgnY+FKdK40ZmMQp0i8+sH61llxxxSjjPaAyegzXLJOLoZu+he45uFvl3C5OKsElE1bxbTcVSlhC9JxkN6cbpT0BpXOA9IZ4P4eSsBT8cPkafYLy87774A8qGKc4v4lgjUbtc4iVZGdbiNQH4Z3+dU4679JnRpkYXB6Y0Q0w6hKlKSUJ9lJx9kd1ImC30Rv+LJ0W1vPcTWmEuZMeU5GXNS+S2y6AWyktY7JwOzv8T31HYL6/SFZLWoo5VpYYSV8o6By0cxXfvv5/mrHGNxFAjPRVxrk0zcFBDja2V4fUDqA3G6tj03O9XrhfOL0xUW65P3Ftl3DaG3WChTg6YB0gnrjr371kG9uQfk3a5wE8MmK82qRcZEiUtKkEpXz3dKQoZ3BBO1F5Ud6Xcbg024yETrvEt6AEEDlxhqVjfp5eRrzFd2uIlxH1yHefBCEMFQ3a0HKQAfA+PxqVu+XQFgpmPZYkLkNYxkOLI1K8yfPPXFHSbtEaC2LdvfpM9ZJaJM5cgqUDp0N5UPPGEiiTsm2qsnEV5tCJiX5QSw+uXp35q9R0ae/Y9e7FDZt44tcDbktWn6peNDLYVoWNKshIz0zQL1+Sm3qt4cxGU6HlIA6rAwDn3U8IqW6NqS2KuMnOR8RSpAnG356VWojpCit6aT50RNqkAZJbx96mfRMpeSgNq9yxXasc+VEP5WDnrXuUKhUKJm0zD0Qg+5YqM2ed/NJ+Cwf10Hjl4G/k4fMi9AW9A4Lu8prKDLksR0upXhSdBKzj5UfakyIVujSHm1Lct9gckFa3NStclWlJ33zju60JgyrrEtqbeuyWydHQtTiUzEa8KPU7LFVp0viSW1OadiMaZvJC9OkaEtElCU9r2QfHPSuLJgytt0XjxeDzoJTIEmfxBC4bi3Z20uQrYyyltBWea4EFaydBwDg5yfCh0oy27XwlZ4Kn2X5OuSHGXNC181elJBByOyO/wAasy71xA649Jb4etrNxeQULntj64gjSeqyMkbdKoImcQJvttuqrUyV25ptplnUNGEJIGe15k1J4MnlC+LwNd5e5o27i9L4k4rkuznYkCO0qMy66slqI4opQlYSCe12VYKR392aswFqZPD4dnOXpDbsm5+ulRIU20gpCRzDqACiPLPSsTi+ps022/R6imbJTIecONRKc4HXGMnNE4F4u8YMNyeHhIjtW42/lhwo1IUrKiTv7W2aXscnlYVxOHzIxch1T77jyt1OLKz7ycn5k06I7yJLTuM8tYVjxwc0ZvUR2c+2uBw6u3NoThTbbinAo+OTQ76IuI/iL5/qGqdnPwZJ5oXtJG5uF0jjkTUurLJYSpPa64VnHv2xWEcc1OKVjGo5A8KMqtDosLaSXPWgrXy8bAY6Y8cmhQgTcbxH/wCzNS4bGl3emw8siu5NdX7kYV50qk9Rm90V/wDINKurTLwB2sPFG2ldp5lAGsp1LLR+13bnp31BgaXAjDepxKA2ny3IyNsnfyqNVwirXry8lWMakjBx4VxU+CEJTl5BSSQoDfJ6mvQmtUm7PAhhyRilpfsWOyha1BCI5Q2cgAdT0J0+4+dOCAFtJU0G3M5KyElS8Dfcb/jVQXKBpIWtxWrGoqTucdPwrqbpAByp11ZwQCtJ2B69AKGn1/Xz2NoyV3X+fnuXSAtslSUkrzpdOk4z08+/wqXbUSpIWgbDIHZx76HJu1vSAPWFlI6BSTgeHdTvpm2jOX1gKJyAk43+GfnS1XX9B0Tvuv2YSbB0pwUq236frqZI7SsBOR3YwKEG+2sbrkHPf2Tv8qcniC05IVIyOvZB2+VDblYNMvK/ZhpKQpaAsIzvnT0x3VItJU2EuhGVLSlOgD49KCo4jtQUcyEhGnGNwfzVIjiS1NqQUSWghCtRBJyflWv1/QHF1yfs/QOFIQl7U21yUoOnSAVZ7ulTxmAhTSQ0yWNKS4pQBWT1Ox3+VZ//AGhtKUFLMhACyNRWsnOD0G1TniW0cxx5t9AfWkglToIGRg7UPv8Ar+w07uvw/wCgvGjn1Zt2JGYcW4pWrnaThOdgMmrDcRtbst63xmnnEvBtDboAQBjtHBwOvd3UDRxPYx6s45IQX46EpQA8kIOnpkda6OJLHJipZnyslLi3MsvoGoqIJJ1e6jvvT+e+5mvT9/0axtuwIbQm5tNNzNILqGhhKSR0AG1KsZP4ihzJS3/Xo7YVgBCXU4SAAAPwFKlXDt7uX5D2yX/n8GVVnrUsSBIuCyiOE+9RwKmt7DcmfFZdyG3HkIXjrpJANbyRYI1mWJFpUp2OlBU42vKlgjqRt2h02G9edxnG9hUI958j6jhoYp5KyOkea3K3ybdI5EtvQvGoHOxHiDVMg56VvrlcE3PiS3yZ9onKt8UaVaGF5V1IOAOgONvAH3VM+OGVpSXLLNK8ku6YL2pzUtCidWBvjWPjtirR4h6VqW5zZElNpcjzgjNQqB1VtuJG7L9B4hwHWZofCi8IjzSCkqWMdvoMBGxPf76xa+tNq1RtCmx4a9G0riOys3Nq5ssIcUpIbW0VEaSR1z5URPoWuAzi9xT5chQ/XWs9HbEt30fQEwV6Hec4rWVlOBrV4A59236q0cSDeER5JkTgp5SFhkZykKKU4UTjbtAnG+Acb1xSnK6BZ5d/AvdN8XiH8Wlimn0L3cezdYJ8ihdemsxeI0FhKpLCm0AaypRJWdW+dummnoPESw05ojpIbIcSo9VZO4HuAxv370upms8v/gavQG1zgE+BC/2UxXofv4GBOtp963B/hr1aYjiHmxnYq440sDnNbaVu4V3kZCc6endn4pS+IdOeVF2AOEndR0q2IJ7lBPQ76vLcWzWeRL9DvEZPZmWs+Rdc/coTxF6O73w7bF3G4PW9TCFpQQw6tSsk4GxQB869uff4kUgpbhx0kpR29YOk6e1sVb7/APY1mvSg7NXwLK+kI6GV+uNhCUkHKMggnc75yPhTRk7NZ4YNhjNKuhW3fSq9mNGh5xl1LrKlIcbUFJUNiCNwR51Zk8Q3mRHcjyLlJdZdTpWha8hQPUHNDuIP/UN/coUOgroeiVOUU2FsurSAOg+AqBRA6AZqLuNMV1FNOvASywFE7VGsqJrrdJz2V/dNLtQxprF6Rr5w/bWbdBahKYaKikuNKUrckncKHeaIp9MnEg9qNbT/ANJf71YaX/vz9xP6IqkfaNc0ooB6Un0ycQHrCt35C/3qcn0y30HtQLefgsf4q82RXalSDR6cj0y3g+1bIP5S/wBtSj0y3THatUI+5xYry5NPFI3uGj0s+mm4A72WLnyfV+yg/FvpLl8TWdVtetbEdKnEr5iHio7eRFYg9aYaoooFC1K8qVNPWlVqN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437112"/>
            <a:ext cx="109537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Memórias – Terminologia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00201"/>
            <a:ext cx="7931224" cy="3340967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 smtClean="0"/>
              <a:t>Célula de Memória </a:t>
            </a:r>
            <a:r>
              <a:rPr lang="pt-BR" dirty="0" smtClean="0"/>
              <a:t>– dispositivo capaz de armazenar um bit;</a:t>
            </a:r>
          </a:p>
          <a:p>
            <a:pPr lvl="1"/>
            <a:r>
              <a:rPr lang="pt-BR" dirty="0" smtClean="0"/>
              <a:t>Flip-flop;  – Capacitor ;</a:t>
            </a:r>
          </a:p>
          <a:p>
            <a:pPr lvl="1"/>
            <a:r>
              <a:rPr lang="pt-BR" dirty="0" smtClean="0"/>
              <a:t>Depressão em meio óptico (CD/DVD/</a:t>
            </a:r>
            <a:r>
              <a:rPr lang="pt-BR" dirty="0" err="1" smtClean="0"/>
              <a:t>Blue</a:t>
            </a:r>
            <a:r>
              <a:rPr lang="pt-BR" dirty="0" smtClean="0"/>
              <a:t> Ray).</a:t>
            </a:r>
          </a:p>
          <a:p>
            <a:r>
              <a:rPr lang="pt-BR" b="1" dirty="0" smtClean="0"/>
              <a:t>Palavra </a:t>
            </a:r>
            <a:r>
              <a:rPr lang="pt-BR" dirty="0" smtClean="0"/>
              <a:t>– grupo de células de memória;</a:t>
            </a:r>
          </a:p>
          <a:p>
            <a:pPr lvl="1"/>
            <a:r>
              <a:rPr lang="pt-BR" dirty="0" smtClean="0"/>
              <a:t>8 bits; </a:t>
            </a:r>
            <a:r>
              <a:rPr lang="pt-BR" dirty="0" smtClean="0"/>
              <a:t>–</a:t>
            </a:r>
            <a:r>
              <a:rPr lang="pt-BR" dirty="0" smtClean="0"/>
              <a:t> 16 bits; </a:t>
            </a:r>
            <a:r>
              <a:rPr lang="pt-BR" dirty="0" smtClean="0"/>
              <a:t>–</a:t>
            </a:r>
            <a:r>
              <a:rPr lang="pt-BR" dirty="0" smtClean="0"/>
              <a:t> 32 bits;</a:t>
            </a:r>
          </a:p>
          <a:p>
            <a:r>
              <a:rPr lang="pt-BR" b="1" dirty="0" smtClean="0"/>
              <a:t>Capacidade</a:t>
            </a:r>
            <a:r>
              <a:rPr lang="pt-BR" dirty="0" smtClean="0"/>
              <a:t> – modo de especificar quantos bits são armazenados no total em um dispositivo de memória;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5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39952" y="4869160"/>
            <a:ext cx="11464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 smtClean="0"/>
              <a:t>5 M 8</a:t>
            </a:r>
            <a:endParaRPr lang="pt-BR" sz="3200" b="1" dirty="0"/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3707904" y="5373216"/>
            <a:ext cx="576064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 flipH="1" flipV="1">
            <a:off x="5076056" y="5373216"/>
            <a:ext cx="576064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flipH="1">
            <a:off x="3131840" y="5733256"/>
            <a:ext cx="5760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5652120" y="5733256"/>
            <a:ext cx="5040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1619672" y="5517232"/>
            <a:ext cx="1543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</a:t>
            </a:r>
            <a:r>
              <a:rPr lang="pt-BR" baseline="30000" dirty="0" smtClean="0"/>
              <a:t>o</a:t>
            </a:r>
            <a:r>
              <a:rPr lang="pt-BR" dirty="0" smtClean="0"/>
              <a:t> de palavras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156176" y="5517232"/>
            <a:ext cx="1860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</a:t>
            </a:r>
            <a:r>
              <a:rPr lang="pt-BR" baseline="30000" dirty="0" smtClean="0"/>
              <a:t>o</a:t>
            </a:r>
            <a:r>
              <a:rPr lang="pt-BR" dirty="0" smtClean="0"/>
              <a:t> de bit / palavra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1619672" y="6093296"/>
            <a:ext cx="9937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</a:t>
            </a:r>
            <a:r>
              <a:rPr lang="pt-BR" baseline="30000" dirty="0" smtClean="0"/>
              <a:t>o</a:t>
            </a:r>
            <a:r>
              <a:rPr lang="pt-BR" dirty="0" smtClean="0"/>
              <a:t> total de bits (capacidade) = </a:t>
            </a:r>
            <a:r>
              <a:rPr lang="pt-BR" dirty="0" smtClean="0"/>
              <a:t>n</a:t>
            </a:r>
            <a:r>
              <a:rPr lang="pt-BR" baseline="30000" dirty="0" smtClean="0"/>
              <a:t>o</a:t>
            </a:r>
            <a:r>
              <a:rPr lang="pt-BR" dirty="0" smtClean="0"/>
              <a:t> de </a:t>
            </a:r>
            <a:r>
              <a:rPr lang="pt-BR" dirty="0" smtClean="0"/>
              <a:t>palavras X </a:t>
            </a:r>
            <a:r>
              <a:rPr lang="pt-BR" dirty="0" smtClean="0"/>
              <a:t>n</a:t>
            </a:r>
            <a:r>
              <a:rPr lang="pt-BR" baseline="30000" dirty="0" smtClean="0"/>
              <a:t>o</a:t>
            </a:r>
            <a:r>
              <a:rPr lang="pt-BR" dirty="0" smtClean="0"/>
              <a:t> de bit / palavra</a:t>
            </a:r>
          </a:p>
          <a:p>
            <a:endParaRPr lang="pt-BR" dirty="0" smtClean="0"/>
          </a:p>
          <a:p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Memórias – Terminologia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Densidade</a:t>
            </a:r>
            <a:r>
              <a:rPr lang="pt-BR" dirty="0" smtClean="0"/>
              <a:t> </a:t>
            </a:r>
            <a:r>
              <a:rPr lang="pt-BR" dirty="0" smtClean="0"/>
              <a:t>– outro termo para capacidade;</a:t>
            </a:r>
          </a:p>
          <a:p>
            <a:r>
              <a:rPr lang="pt-BR" b="1" dirty="0" smtClean="0"/>
              <a:t>Endereço </a:t>
            </a:r>
            <a:r>
              <a:rPr lang="pt-BR" dirty="0" smtClean="0"/>
              <a:t>– n</a:t>
            </a:r>
            <a:r>
              <a:rPr lang="pt-BR" baseline="30000" dirty="0" smtClean="0"/>
              <a:t>o</a:t>
            </a:r>
            <a:r>
              <a:rPr lang="pt-BR" dirty="0" smtClean="0"/>
              <a:t> que indica a posição de uma palavra em um dispositivo de memória;</a:t>
            </a:r>
          </a:p>
          <a:p>
            <a:pPr lvl="1"/>
            <a:r>
              <a:rPr lang="pt-BR" dirty="0" smtClean="0"/>
              <a:t>Único para cada palavra;</a:t>
            </a:r>
          </a:p>
          <a:p>
            <a:pPr lvl="1"/>
            <a:r>
              <a:rPr lang="pt-BR" dirty="0" smtClean="0"/>
              <a:t>Sequencial;</a:t>
            </a:r>
          </a:p>
          <a:p>
            <a:pPr lvl="1"/>
            <a:r>
              <a:rPr lang="pt-BR" dirty="0" smtClean="0"/>
              <a:t>Naturalmente, são números binários. No entanto é comum representá-los em hexadecimal por conveniência de notação;</a:t>
            </a:r>
          </a:p>
          <a:p>
            <a:r>
              <a:rPr lang="pt-BR" b="1" dirty="0" smtClean="0"/>
              <a:t>Tempo de acesso </a:t>
            </a:r>
            <a:r>
              <a:rPr lang="pt-BR" dirty="0" smtClean="0"/>
              <a:t>– tempo necessário para que o conteúdo da palavra de memória especificada pelo endereço fornecido esteja disponível no barramento de dados;</a:t>
            </a:r>
          </a:p>
          <a:p>
            <a:pPr lvl="1"/>
            <a:r>
              <a:rPr lang="pt-BR" dirty="0" smtClean="0"/>
              <a:t>Tempo de acesso de escrita;</a:t>
            </a:r>
          </a:p>
          <a:p>
            <a:pPr lvl="1"/>
            <a:r>
              <a:rPr lang="pt-BR" dirty="0" smtClean="0"/>
              <a:t>Tempo de acesso de leitura.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7</a:t>
            </a:fld>
            <a:endParaRPr lang="pt-BR" dirty="0"/>
          </a:p>
        </p:txBody>
      </p:sp>
      <p:grpSp>
        <p:nvGrpSpPr>
          <p:cNvPr id="32" name="Grupo 31"/>
          <p:cNvGrpSpPr/>
          <p:nvPr/>
        </p:nvGrpSpPr>
        <p:grpSpPr>
          <a:xfrm>
            <a:off x="3851920" y="2780928"/>
            <a:ext cx="1064245" cy="2162398"/>
            <a:chOff x="3723779" y="2975615"/>
            <a:chExt cx="1064245" cy="2162398"/>
          </a:xfrm>
        </p:grpSpPr>
        <p:sp>
          <p:nvSpPr>
            <p:cNvPr id="7" name="Retângulo 12"/>
            <p:cNvSpPr/>
            <p:nvPr/>
          </p:nvSpPr>
          <p:spPr>
            <a:xfrm>
              <a:off x="3995936" y="2996952"/>
              <a:ext cx="792088" cy="216024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3724573" y="2975615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00</a:t>
              </a:r>
              <a:endPara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3732286" y="3183831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</a:t>
              </a:r>
              <a:endPara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3726954" y="3404617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</a:t>
              </a:r>
              <a:endPara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3995936" y="3212976"/>
              <a:ext cx="792088" cy="216024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Retângulo 7"/>
            <p:cNvSpPr/>
            <p:nvPr/>
          </p:nvSpPr>
          <p:spPr>
            <a:xfrm>
              <a:off x="3995936" y="3429000"/>
              <a:ext cx="792088" cy="216024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*&amp;!?</a:t>
              </a:r>
              <a:endParaRPr lang="pt-BR" sz="11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" name="Retângulo 12"/>
            <p:cNvSpPr/>
            <p:nvPr/>
          </p:nvSpPr>
          <p:spPr>
            <a:xfrm>
              <a:off x="3995936" y="3645024"/>
              <a:ext cx="792088" cy="216024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3724573" y="3623687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</a:t>
              </a:r>
              <a:endPara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3732286" y="3831903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04</a:t>
              </a:r>
              <a:endPara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3726954" y="4052689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05</a:t>
              </a:r>
              <a:endPara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3995936" y="3861048"/>
              <a:ext cx="792088" cy="216024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3995936" y="4019143"/>
              <a:ext cx="792088" cy="216024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" name="Retângulo 12"/>
            <p:cNvSpPr/>
            <p:nvPr/>
          </p:nvSpPr>
          <p:spPr>
            <a:xfrm>
              <a:off x="3995142" y="4234279"/>
              <a:ext cx="792088" cy="216024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3723779" y="4212942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06</a:t>
              </a:r>
              <a:endPara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3731492" y="4421158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07</a:t>
              </a:r>
              <a:endPara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3726160" y="464194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08</a:t>
              </a:r>
              <a:endPara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Retângulo 23"/>
            <p:cNvSpPr/>
            <p:nvPr/>
          </p:nvSpPr>
          <p:spPr>
            <a:xfrm>
              <a:off x="3995142" y="4450303"/>
              <a:ext cx="792088" cy="216024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Retângulo 24"/>
            <p:cNvSpPr/>
            <p:nvPr/>
          </p:nvSpPr>
          <p:spPr>
            <a:xfrm>
              <a:off x="3995142" y="4666327"/>
              <a:ext cx="792088" cy="216024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" name="Retângulo 12"/>
            <p:cNvSpPr/>
            <p:nvPr/>
          </p:nvSpPr>
          <p:spPr>
            <a:xfrm>
              <a:off x="3995142" y="4882351"/>
              <a:ext cx="792088" cy="216024"/>
            </a:xfrm>
            <a:prstGeom prst="rect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3723779" y="4861014"/>
              <a:ext cx="341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09</a:t>
              </a:r>
              <a:endParaRPr lang="pt-B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3" name="Chave direita 32"/>
          <p:cNvSpPr/>
          <p:nvPr/>
        </p:nvSpPr>
        <p:spPr>
          <a:xfrm>
            <a:off x="5004048" y="2852936"/>
            <a:ext cx="144016" cy="2016224"/>
          </a:xfrm>
          <a:prstGeom prst="rightBrace">
            <a:avLst>
              <a:gd name="adj1" fmla="val 100000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have direita 33"/>
          <p:cNvSpPr/>
          <p:nvPr/>
        </p:nvSpPr>
        <p:spPr>
          <a:xfrm rot="16200000">
            <a:off x="4463988" y="2312876"/>
            <a:ext cx="144016" cy="792088"/>
          </a:xfrm>
          <a:prstGeom prst="rightBrace">
            <a:avLst>
              <a:gd name="adj1" fmla="val 58333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CaixaDeTexto 38"/>
          <p:cNvSpPr txBox="1"/>
          <p:nvPr/>
        </p:nvSpPr>
        <p:spPr>
          <a:xfrm>
            <a:off x="3491880" y="2276872"/>
            <a:ext cx="2070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Tamanho da palavra</a:t>
            </a:r>
            <a:endParaRPr lang="pt-BR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5652120" y="2780928"/>
            <a:ext cx="2757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Conteúdo da posição de </a:t>
            </a:r>
          </a:p>
          <a:p>
            <a:r>
              <a:rPr lang="pt-BR" dirty="0" smtClean="0"/>
              <a:t>Memória no endereço “02”</a:t>
            </a:r>
            <a:endParaRPr lang="pt-BR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5220072" y="3645024"/>
            <a:ext cx="1570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</a:t>
            </a:r>
            <a:r>
              <a:rPr lang="pt-BR" baseline="30000" dirty="0" smtClean="0"/>
              <a:t>o</a:t>
            </a:r>
            <a:r>
              <a:rPr lang="pt-BR" dirty="0" smtClean="0"/>
              <a:t> de palavras</a:t>
            </a:r>
            <a:endParaRPr lang="pt-BR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2339752" y="2852936"/>
            <a:ext cx="1066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Endereço</a:t>
            </a:r>
            <a:endParaRPr lang="pt-BR" dirty="0"/>
          </a:p>
        </p:txBody>
      </p:sp>
      <p:cxnSp>
        <p:nvCxnSpPr>
          <p:cNvPr id="44" name="Conector de seta reta 43"/>
          <p:cNvCxnSpPr>
            <a:stCxn id="42" idx="3"/>
            <a:endCxn id="9" idx="1"/>
          </p:cNvCxnSpPr>
          <p:nvPr/>
        </p:nvCxnSpPr>
        <p:spPr>
          <a:xfrm flipV="1">
            <a:off x="3405941" y="2919428"/>
            <a:ext cx="446773" cy="1181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>
            <a:stCxn id="40" idx="1"/>
          </p:cNvCxnSpPr>
          <p:nvPr/>
        </p:nvCxnSpPr>
        <p:spPr>
          <a:xfrm flipH="1">
            <a:off x="4788024" y="3104094"/>
            <a:ext cx="864096" cy="25289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Memórias – Classificação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4355976" y="6492875"/>
            <a:ext cx="3831704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Prof. Dr. rer. nat . Daniel Duarte Abdala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8</a:t>
            </a:fld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4139952" y="1628800"/>
            <a:ext cx="1080120" cy="288032"/>
          </a:xfrm>
          <a:prstGeom prst="roundRect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Memória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5220072" y="2636912"/>
            <a:ext cx="1080120" cy="288032"/>
          </a:xfrm>
          <a:prstGeom prst="roundRect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volátil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2843808" y="2636912"/>
            <a:ext cx="1224136" cy="288032"/>
          </a:xfrm>
          <a:prstGeom prst="roundRect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não volátil</a:t>
            </a:r>
            <a:endParaRPr lang="pt-BR" dirty="0"/>
          </a:p>
        </p:txBody>
      </p:sp>
      <p:cxnSp>
        <p:nvCxnSpPr>
          <p:cNvPr id="11" name="Conector de seta reta 10"/>
          <p:cNvCxnSpPr>
            <a:stCxn id="7" idx="2"/>
            <a:endCxn id="9" idx="0"/>
          </p:cNvCxnSpPr>
          <p:nvPr/>
        </p:nvCxnSpPr>
        <p:spPr>
          <a:xfrm flipH="1">
            <a:off x="3455876" y="1916832"/>
            <a:ext cx="1224136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stCxn id="7" idx="2"/>
            <a:endCxn id="8" idx="0"/>
          </p:cNvCxnSpPr>
          <p:nvPr/>
        </p:nvCxnSpPr>
        <p:spPr>
          <a:xfrm>
            <a:off x="4680012" y="1916832"/>
            <a:ext cx="108012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de cantos arredondados 15"/>
          <p:cNvSpPr/>
          <p:nvPr/>
        </p:nvSpPr>
        <p:spPr>
          <a:xfrm>
            <a:off x="3059832" y="3140968"/>
            <a:ext cx="1224136" cy="288032"/>
          </a:xfrm>
          <a:prstGeom prst="roundRect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ROM</a:t>
            </a:r>
            <a:endParaRPr lang="pt-BR" dirty="0"/>
          </a:p>
        </p:txBody>
      </p:sp>
      <p:sp>
        <p:nvSpPr>
          <p:cNvPr id="17" name="Retângulo de cantos arredondados 16"/>
          <p:cNvSpPr/>
          <p:nvPr/>
        </p:nvSpPr>
        <p:spPr>
          <a:xfrm>
            <a:off x="3059832" y="3789040"/>
            <a:ext cx="1224136" cy="288032"/>
          </a:xfrm>
          <a:prstGeom prst="roundRect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PROM</a:t>
            </a:r>
            <a:endParaRPr lang="pt-BR" dirty="0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3059832" y="4437112"/>
            <a:ext cx="1224136" cy="288032"/>
          </a:xfrm>
          <a:prstGeom prst="roundRect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EPROM</a:t>
            </a:r>
            <a:endParaRPr lang="pt-BR" dirty="0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3059832" y="5085184"/>
            <a:ext cx="1224136" cy="288032"/>
          </a:xfrm>
          <a:prstGeom prst="roundRect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EEPROM</a:t>
            </a:r>
            <a:endParaRPr lang="pt-BR" dirty="0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3059832" y="5661248"/>
            <a:ext cx="1224136" cy="288032"/>
          </a:xfrm>
          <a:prstGeom prst="roundRect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FLASH</a:t>
            </a:r>
            <a:endParaRPr lang="pt-BR" dirty="0"/>
          </a:p>
        </p:txBody>
      </p:sp>
      <p:cxnSp>
        <p:nvCxnSpPr>
          <p:cNvPr id="22" name="Forma 21"/>
          <p:cNvCxnSpPr>
            <a:stCxn id="9" idx="1"/>
            <a:endCxn id="16" idx="1"/>
          </p:cNvCxnSpPr>
          <p:nvPr/>
        </p:nvCxnSpPr>
        <p:spPr>
          <a:xfrm rot="10800000" flipH="1" flipV="1">
            <a:off x="2843808" y="2780928"/>
            <a:ext cx="216024" cy="504056"/>
          </a:xfrm>
          <a:prstGeom prst="bentConnector3">
            <a:avLst>
              <a:gd name="adj1" fmla="val -105822"/>
            </a:avLst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Forma 24"/>
          <p:cNvCxnSpPr>
            <a:stCxn id="9" idx="1"/>
            <a:endCxn id="17" idx="1"/>
          </p:cNvCxnSpPr>
          <p:nvPr/>
        </p:nvCxnSpPr>
        <p:spPr>
          <a:xfrm rot="10800000" flipH="1" flipV="1">
            <a:off x="2843808" y="2780928"/>
            <a:ext cx="216024" cy="1152128"/>
          </a:xfrm>
          <a:prstGeom prst="bentConnector3">
            <a:avLst>
              <a:gd name="adj1" fmla="val -105822"/>
            </a:avLst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Forma 26"/>
          <p:cNvCxnSpPr>
            <a:stCxn id="9" idx="1"/>
            <a:endCxn id="18" idx="1"/>
          </p:cNvCxnSpPr>
          <p:nvPr/>
        </p:nvCxnSpPr>
        <p:spPr>
          <a:xfrm rot="10800000" flipH="1" flipV="1">
            <a:off x="2843808" y="2780928"/>
            <a:ext cx="216024" cy="1800200"/>
          </a:xfrm>
          <a:prstGeom prst="bentConnector3">
            <a:avLst>
              <a:gd name="adj1" fmla="val -105822"/>
            </a:avLst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Forma 28"/>
          <p:cNvCxnSpPr>
            <a:stCxn id="9" idx="1"/>
            <a:endCxn id="19" idx="1"/>
          </p:cNvCxnSpPr>
          <p:nvPr/>
        </p:nvCxnSpPr>
        <p:spPr>
          <a:xfrm rot="10800000" flipH="1" flipV="1">
            <a:off x="2843808" y="2780928"/>
            <a:ext cx="216024" cy="2448272"/>
          </a:xfrm>
          <a:prstGeom prst="bentConnector3">
            <a:avLst>
              <a:gd name="adj1" fmla="val -105822"/>
            </a:avLst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Forma 30"/>
          <p:cNvCxnSpPr>
            <a:stCxn id="9" idx="1"/>
            <a:endCxn id="20" idx="1"/>
          </p:cNvCxnSpPr>
          <p:nvPr/>
        </p:nvCxnSpPr>
        <p:spPr>
          <a:xfrm rot="10800000" flipH="1" flipV="1">
            <a:off x="2843808" y="2780928"/>
            <a:ext cx="216024" cy="3024336"/>
          </a:xfrm>
          <a:prstGeom prst="bentConnector3">
            <a:avLst>
              <a:gd name="adj1" fmla="val -105822"/>
            </a:avLst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tângulo de cantos arredondados 46"/>
          <p:cNvSpPr/>
          <p:nvPr/>
        </p:nvSpPr>
        <p:spPr>
          <a:xfrm>
            <a:off x="5364088" y="3140968"/>
            <a:ext cx="1080120" cy="288032"/>
          </a:xfrm>
          <a:prstGeom prst="roundRect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RAM</a:t>
            </a:r>
            <a:endParaRPr lang="pt-BR" dirty="0"/>
          </a:p>
        </p:txBody>
      </p:sp>
      <p:cxnSp>
        <p:nvCxnSpPr>
          <p:cNvPr id="53" name="Forma 21"/>
          <p:cNvCxnSpPr>
            <a:stCxn id="8" idx="1"/>
            <a:endCxn id="47" idx="1"/>
          </p:cNvCxnSpPr>
          <p:nvPr/>
        </p:nvCxnSpPr>
        <p:spPr>
          <a:xfrm rot="10800000" flipH="1" flipV="1">
            <a:off x="5220072" y="2780928"/>
            <a:ext cx="144016" cy="504056"/>
          </a:xfrm>
          <a:prstGeom prst="bentConnector3">
            <a:avLst>
              <a:gd name="adj1" fmla="val -158732"/>
            </a:avLst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ângulo de cantos arredondados 55"/>
          <p:cNvSpPr/>
          <p:nvPr/>
        </p:nvSpPr>
        <p:spPr>
          <a:xfrm>
            <a:off x="5364088" y="3645024"/>
            <a:ext cx="1080120" cy="288032"/>
          </a:xfrm>
          <a:prstGeom prst="roundRect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SRAM</a:t>
            </a:r>
            <a:endParaRPr lang="pt-BR" dirty="0"/>
          </a:p>
        </p:txBody>
      </p:sp>
      <p:sp>
        <p:nvSpPr>
          <p:cNvPr id="57" name="Retângulo de cantos arredondados 56"/>
          <p:cNvSpPr/>
          <p:nvPr/>
        </p:nvSpPr>
        <p:spPr>
          <a:xfrm>
            <a:off x="5364088" y="4149080"/>
            <a:ext cx="1080120" cy="288032"/>
          </a:xfrm>
          <a:prstGeom prst="roundRect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DRAM</a:t>
            </a:r>
            <a:endParaRPr lang="pt-BR" dirty="0"/>
          </a:p>
        </p:txBody>
      </p:sp>
      <p:cxnSp>
        <p:nvCxnSpPr>
          <p:cNvPr id="58" name="Forma 21"/>
          <p:cNvCxnSpPr>
            <a:stCxn id="8" idx="1"/>
            <a:endCxn id="56" idx="1"/>
          </p:cNvCxnSpPr>
          <p:nvPr/>
        </p:nvCxnSpPr>
        <p:spPr>
          <a:xfrm rot="10800000" flipH="1" flipV="1">
            <a:off x="5220072" y="2780928"/>
            <a:ext cx="144016" cy="1008112"/>
          </a:xfrm>
          <a:prstGeom prst="bentConnector3">
            <a:avLst>
              <a:gd name="adj1" fmla="val -158732"/>
            </a:avLst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Forma 21"/>
          <p:cNvCxnSpPr>
            <a:stCxn id="8" idx="1"/>
            <a:endCxn id="57" idx="1"/>
          </p:cNvCxnSpPr>
          <p:nvPr/>
        </p:nvCxnSpPr>
        <p:spPr>
          <a:xfrm rot="10800000" flipH="1" flipV="1">
            <a:off x="5220072" y="2780928"/>
            <a:ext cx="144016" cy="1512168"/>
          </a:xfrm>
          <a:prstGeom prst="bentConnector3">
            <a:avLst>
              <a:gd name="adj1" fmla="val -158732"/>
            </a:avLst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Memórias: Ideia Geral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2642-CEA4-4E8E-A6BF-BD3C0BE62342}" type="slidenum">
              <a:rPr lang="pt-BR" smtClean="0"/>
              <a:pPr/>
              <a:t>9</a:t>
            </a:fld>
            <a:endParaRPr lang="pt-BR" dirty="0"/>
          </a:p>
        </p:txBody>
      </p:sp>
      <p:grpSp>
        <p:nvGrpSpPr>
          <p:cNvPr id="23" name="Grupo 22"/>
          <p:cNvGrpSpPr/>
          <p:nvPr/>
        </p:nvGrpSpPr>
        <p:grpSpPr>
          <a:xfrm>
            <a:off x="1043608" y="2348880"/>
            <a:ext cx="3240360" cy="1656184"/>
            <a:chOff x="1547664" y="1916832"/>
            <a:chExt cx="3240360" cy="1656184"/>
          </a:xfrm>
        </p:grpSpPr>
        <p:sp>
          <p:nvSpPr>
            <p:cNvPr id="7" name="Retângulo de cantos arredondados 6"/>
            <p:cNvSpPr/>
            <p:nvPr/>
          </p:nvSpPr>
          <p:spPr>
            <a:xfrm>
              <a:off x="1979712" y="1916832"/>
              <a:ext cx="2376264" cy="1656184"/>
            </a:xfrm>
            <a:prstGeom prst="roundRect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Seta para a direita 7"/>
            <p:cNvSpPr/>
            <p:nvPr/>
          </p:nvSpPr>
          <p:spPr>
            <a:xfrm>
              <a:off x="1547664" y="2564904"/>
              <a:ext cx="432048" cy="504056"/>
            </a:xfrm>
            <a:prstGeom prst="rightArrow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123728" y="1916832"/>
              <a:ext cx="20410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chemeClr val="bg1"/>
                  </a:solidFill>
                </a:rPr>
                <a:t>Memória de Leitura</a:t>
              </a:r>
              <a:endParaRPr lang="pt-BR" dirty="0">
                <a:solidFill>
                  <a:schemeClr val="bg1"/>
                </a:solidFill>
              </a:endParaRPr>
            </a:p>
          </p:txBody>
        </p:sp>
        <p:sp>
          <p:nvSpPr>
            <p:cNvPr id="10" name="CaixaDeTexto 9"/>
            <p:cNvSpPr txBox="1"/>
            <p:nvPr/>
          </p:nvSpPr>
          <p:spPr>
            <a:xfrm rot="16200000">
              <a:off x="1557674" y="2626904"/>
              <a:ext cx="1069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chemeClr val="bg1"/>
                  </a:solidFill>
                </a:rPr>
                <a:t>endereço</a:t>
              </a:r>
              <a:endParaRPr lang="pt-BR" dirty="0">
                <a:solidFill>
                  <a:schemeClr val="bg1"/>
                </a:solidFill>
              </a:endParaRPr>
            </a:p>
          </p:txBody>
        </p:sp>
        <p:sp>
          <p:nvSpPr>
            <p:cNvPr id="11" name="Seta para a direita 10"/>
            <p:cNvSpPr/>
            <p:nvPr/>
          </p:nvSpPr>
          <p:spPr>
            <a:xfrm>
              <a:off x="4355976" y="2564904"/>
              <a:ext cx="432048" cy="504056"/>
            </a:xfrm>
            <a:prstGeom prst="rightArrow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CaixaDeTexto 11"/>
            <p:cNvSpPr txBox="1"/>
            <p:nvPr/>
          </p:nvSpPr>
          <p:spPr>
            <a:xfrm rot="16200000">
              <a:off x="3868055" y="2653046"/>
              <a:ext cx="750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chemeClr val="bg1"/>
                  </a:solidFill>
                </a:rPr>
                <a:t>dados</a:t>
              </a:r>
              <a:endParaRPr lang="pt-BR" dirty="0">
                <a:solidFill>
                  <a:schemeClr val="bg1"/>
                </a:solidFill>
              </a:endParaRPr>
            </a:p>
          </p:txBody>
        </p:sp>
        <p:grpSp>
          <p:nvGrpSpPr>
            <p:cNvPr id="22" name="Grupo 21"/>
            <p:cNvGrpSpPr/>
            <p:nvPr/>
          </p:nvGrpSpPr>
          <p:grpSpPr>
            <a:xfrm>
              <a:off x="2771800" y="2492896"/>
              <a:ext cx="1099170" cy="894725"/>
              <a:chOff x="3040782" y="4487783"/>
              <a:chExt cx="1099170" cy="894725"/>
            </a:xfrm>
          </p:grpSpPr>
          <p:sp>
            <p:nvSpPr>
              <p:cNvPr id="16" name="Ondulado 15"/>
              <p:cNvSpPr/>
              <p:nvPr/>
            </p:nvSpPr>
            <p:spPr>
              <a:xfrm>
                <a:off x="3347864" y="5085184"/>
                <a:ext cx="792088" cy="288032"/>
              </a:xfrm>
              <a:prstGeom prst="wav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Retângulo 12"/>
              <p:cNvSpPr/>
              <p:nvPr/>
            </p:nvSpPr>
            <p:spPr>
              <a:xfrm>
                <a:off x="3347864" y="4509120"/>
                <a:ext cx="792088" cy="216024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Retângulo 13"/>
              <p:cNvSpPr/>
              <p:nvPr/>
            </p:nvSpPr>
            <p:spPr>
              <a:xfrm>
                <a:off x="3347864" y="4725144"/>
                <a:ext cx="792088" cy="216024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Retângulo 14"/>
              <p:cNvSpPr/>
              <p:nvPr/>
            </p:nvSpPr>
            <p:spPr>
              <a:xfrm>
                <a:off x="3347864" y="4941168"/>
                <a:ext cx="792088" cy="216024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CaixaDeTexto 17"/>
              <p:cNvSpPr txBox="1"/>
              <p:nvPr/>
            </p:nvSpPr>
            <p:spPr>
              <a:xfrm>
                <a:off x="3076501" y="4487783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200" dirty="0" smtClean="0">
                    <a:solidFill>
                      <a:schemeClr val="bg1"/>
                    </a:solidFill>
                  </a:rPr>
                  <a:t>00</a:t>
                </a:r>
                <a:endParaRPr lang="pt-BR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CaixaDeTexto 18"/>
              <p:cNvSpPr txBox="1"/>
              <p:nvPr/>
            </p:nvSpPr>
            <p:spPr>
              <a:xfrm>
                <a:off x="3084214" y="4695999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200" dirty="0" smtClean="0">
                    <a:solidFill>
                      <a:schemeClr val="bg1"/>
                    </a:solidFill>
                  </a:rPr>
                  <a:t>01</a:t>
                </a:r>
                <a:endParaRPr lang="pt-BR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CaixaDeTexto 19"/>
              <p:cNvSpPr txBox="1"/>
              <p:nvPr/>
            </p:nvSpPr>
            <p:spPr>
              <a:xfrm>
                <a:off x="3074690" y="4900116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200" dirty="0" smtClean="0">
                    <a:solidFill>
                      <a:schemeClr val="bg1"/>
                    </a:solidFill>
                  </a:rPr>
                  <a:t>02</a:t>
                </a:r>
                <a:endParaRPr lang="pt-BR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CaixaDeTexto 20"/>
              <p:cNvSpPr txBox="1"/>
              <p:nvPr/>
            </p:nvSpPr>
            <p:spPr>
              <a:xfrm>
                <a:off x="3040782" y="5013176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>
                    <a:solidFill>
                      <a:schemeClr val="bg1"/>
                    </a:solidFill>
                  </a:rPr>
                  <a:t>...</a:t>
                </a:r>
                <a:endParaRPr lang="pt-BR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2" name="Grupo 41"/>
          <p:cNvGrpSpPr/>
          <p:nvPr/>
        </p:nvGrpSpPr>
        <p:grpSpPr>
          <a:xfrm>
            <a:off x="4788024" y="2348880"/>
            <a:ext cx="4176464" cy="2304256"/>
            <a:chOff x="4067944" y="3717032"/>
            <a:chExt cx="4176464" cy="2304256"/>
          </a:xfrm>
        </p:grpSpPr>
        <p:sp>
          <p:nvSpPr>
            <p:cNvPr id="25" name="Retângulo de cantos arredondados 24"/>
            <p:cNvSpPr/>
            <p:nvPr/>
          </p:nvSpPr>
          <p:spPr>
            <a:xfrm>
              <a:off x="4499992" y="3717032"/>
              <a:ext cx="3168352" cy="1872208"/>
            </a:xfrm>
            <a:prstGeom prst="roundRect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Seta para a direita 25"/>
            <p:cNvSpPr/>
            <p:nvPr/>
          </p:nvSpPr>
          <p:spPr>
            <a:xfrm>
              <a:off x="4067944" y="4365104"/>
              <a:ext cx="432048" cy="504056"/>
            </a:xfrm>
            <a:prstGeom prst="rightArrow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5364088" y="3717032"/>
              <a:ext cx="16775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chemeClr val="bg1"/>
                  </a:solidFill>
                </a:rPr>
                <a:t>Memória de </a:t>
              </a:r>
            </a:p>
            <a:p>
              <a:pPr algn="ctr"/>
              <a:r>
                <a:rPr lang="pt-BR" dirty="0" smtClean="0">
                  <a:solidFill>
                    <a:schemeClr val="bg1"/>
                  </a:solidFill>
                </a:rPr>
                <a:t>Leitura e escrita</a:t>
              </a:r>
              <a:endParaRPr lang="pt-BR" dirty="0">
                <a:solidFill>
                  <a:schemeClr val="bg1"/>
                </a:solidFill>
              </a:endParaRPr>
            </a:p>
          </p:txBody>
        </p:sp>
        <p:sp>
          <p:nvSpPr>
            <p:cNvPr id="28" name="CaixaDeTexto 27"/>
            <p:cNvSpPr txBox="1"/>
            <p:nvPr/>
          </p:nvSpPr>
          <p:spPr>
            <a:xfrm rot="16200000">
              <a:off x="4077954" y="4427104"/>
              <a:ext cx="1069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chemeClr val="bg1"/>
                  </a:solidFill>
                </a:rPr>
                <a:t>endereço</a:t>
              </a:r>
              <a:endParaRPr lang="pt-BR" dirty="0">
                <a:solidFill>
                  <a:schemeClr val="bg1"/>
                </a:solidFill>
              </a:endParaRPr>
            </a:p>
          </p:txBody>
        </p:sp>
        <p:sp>
          <p:nvSpPr>
            <p:cNvPr id="29" name="Seta para a direita 28"/>
            <p:cNvSpPr/>
            <p:nvPr/>
          </p:nvSpPr>
          <p:spPr>
            <a:xfrm rot="16200000">
              <a:off x="4968044" y="5553236"/>
              <a:ext cx="432048" cy="504056"/>
            </a:xfrm>
            <a:prstGeom prst="rightArrow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0" name="CaixaDeTexto 29"/>
            <p:cNvSpPr txBox="1"/>
            <p:nvPr/>
          </p:nvSpPr>
          <p:spPr>
            <a:xfrm rot="16200000">
              <a:off x="7045699" y="4483693"/>
              <a:ext cx="750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chemeClr val="bg1"/>
                  </a:solidFill>
                </a:rPr>
                <a:t>dados</a:t>
              </a:r>
              <a:endParaRPr lang="pt-BR" dirty="0">
                <a:solidFill>
                  <a:schemeClr val="bg1"/>
                </a:solidFill>
              </a:endParaRPr>
            </a:p>
          </p:txBody>
        </p:sp>
        <p:grpSp>
          <p:nvGrpSpPr>
            <p:cNvPr id="31" name="Grupo 21"/>
            <p:cNvGrpSpPr/>
            <p:nvPr/>
          </p:nvGrpSpPr>
          <p:grpSpPr>
            <a:xfrm>
              <a:off x="6084168" y="4509120"/>
              <a:ext cx="1099170" cy="894725"/>
              <a:chOff x="3040782" y="4487783"/>
              <a:chExt cx="1099170" cy="894725"/>
            </a:xfrm>
          </p:grpSpPr>
          <p:sp>
            <p:nvSpPr>
              <p:cNvPr id="32" name="Ondulado 31"/>
              <p:cNvSpPr/>
              <p:nvPr/>
            </p:nvSpPr>
            <p:spPr>
              <a:xfrm>
                <a:off x="3347864" y="5085184"/>
                <a:ext cx="792088" cy="288032"/>
              </a:xfrm>
              <a:prstGeom prst="wav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Retângulo 12"/>
              <p:cNvSpPr/>
              <p:nvPr/>
            </p:nvSpPr>
            <p:spPr>
              <a:xfrm>
                <a:off x="3347864" y="4509120"/>
                <a:ext cx="792088" cy="216024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Retângulo 33"/>
              <p:cNvSpPr/>
              <p:nvPr/>
            </p:nvSpPr>
            <p:spPr>
              <a:xfrm>
                <a:off x="3347864" y="4725144"/>
                <a:ext cx="792088" cy="216024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Retângulo 34"/>
              <p:cNvSpPr/>
              <p:nvPr/>
            </p:nvSpPr>
            <p:spPr>
              <a:xfrm>
                <a:off x="3347864" y="4941168"/>
                <a:ext cx="792088" cy="216024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>
                  <a:solidFill>
                    <a:schemeClr val="bg1"/>
                  </a:solidFill>
                </a:endParaRPr>
              </a:p>
            </p:txBody>
          </p:sp>
          <p:sp>
            <p:nvSpPr>
              <p:cNvPr id="36" name="CaixaDeTexto 35"/>
              <p:cNvSpPr txBox="1"/>
              <p:nvPr/>
            </p:nvSpPr>
            <p:spPr>
              <a:xfrm>
                <a:off x="3076501" y="4487783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200" dirty="0" smtClean="0">
                    <a:solidFill>
                      <a:schemeClr val="bg1"/>
                    </a:solidFill>
                  </a:rPr>
                  <a:t>00</a:t>
                </a:r>
                <a:endParaRPr lang="pt-BR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3084214" y="4695999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200" dirty="0" smtClean="0">
                    <a:solidFill>
                      <a:schemeClr val="bg1"/>
                    </a:solidFill>
                  </a:rPr>
                  <a:t>01</a:t>
                </a:r>
                <a:endParaRPr lang="pt-BR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CaixaDeTexto 37"/>
              <p:cNvSpPr txBox="1"/>
              <p:nvPr/>
            </p:nvSpPr>
            <p:spPr>
              <a:xfrm>
                <a:off x="3074690" y="4900116"/>
                <a:ext cx="3417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1200" dirty="0" smtClean="0">
                    <a:solidFill>
                      <a:schemeClr val="bg1"/>
                    </a:solidFill>
                  </a:rPr>
                  <a:t>02</a:t>
                </a:r>
                <a:endParaRPr lang="pt-BR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9" name="CaixaDeTexto 38"/>
              <p:cNvSpPr txBox="1"/>
              <p:nvPr/>
            </p:nvSpPr>
            <p:spPr>
              <a:xfrm>
                <a:off x="3040782" y="5013176"/>
                <a:ext cx="367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>
                    <a:solidFill>
                      <a:schemeClr val="bg1"/>
                    </a:solidFill>
                  </a:rPr>
                  <a:t>...</a:t>
                </a:r>
                <a:endParaRPr lang="pt-BR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0" name="Seta para a esquerda e para a direita 39"/>
            <p:cNvSpPr/>
            <p:nvPr/>
          </p:nvSpPr>
          <p:spPr>
            <a:xfrm>
              <a:off x="7668344" y="4509120"/>
              <a:ext cx="576064" cy="432048"/>
            </a:xfrm>
            <a:prstGeom prst="leftRightArrow">
              <a:avLst/>
            </a:prstGeom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4716016" y="5229200"/>
              <a:ext cx="9655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chemeClr val="bg1"/>
                  </a:solidFill>
                </a:rPr>
                <a:t>controle</a:t>
              </a:r>
              <a:endParaRPr lang="pt-BR" dirty="0">
                <a:solidFill>
                  <a:schemeClr val="bg1"/>
                </a:solidFill>
              </a:endParaRPr>
            </a:p>
          </p:txBody>
        </p:sp>
      </p:grpSp>
      <p:sp>
        <p:nvSpPr>
          <p:cNvPr id="43" name="Retângulo 42"/>
          <p:cNvSpPr/>
          <p:nvPr/>
        </p:nvSpPr>
        <p:spPr>
          <a:xfrm>
            <a:off x="4572000" y="1556792"/>
            <a:ext cx="45719" cy="5112568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Dispositivos Lógicos Programáveis (DLP) &amp;#x0D;&amp;#x0A;Ideia e Arquitetura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Na Aula Anterior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Nesta Aula&amp;quot;&quot;/&gt;&lt;property id=&quot;20307&quot; value=&quot;257&quot;/&gt;&lt;/object&gt;&lt;object type=&quot;3&quot; unique_id=&quot;10020&quot;&gt;&lt;property id=&quot;20148&quot; value=&quot;5&quot;/&gt;&lt;property id=&quot;20300&quot; value=&quot;Slide 22 - &amp;quot;Bibliografia Comentada&amp;quot;&quot;/&gt;&lt;property id=&quot;20307&quot; value=&quot;261&quot;/&gt;&lt;/object&gt;&lt;object type=&quot;3&quot; unique_id=&quot;10439&quot;&gt;&lt;property id=&quot;20148&quot; value=&quot;5&quot;/&gt;&lt;property id=&quot;20300&quot; value=&quot;Slide 4 - &amp;quot;Introdução&amp;quot;&quot;/&gt;&lt;property id=&quot;20307&quot; value=&quot;278&quot;/&gt;&lt;/object&gt;&lt;object type=&quot;3&quot; unique_id=&quot;10440&quot;&gt;&lt;property id=&quot;20148&quot; value=&quot;5&quot;/&gt;&lt;property id=&quot;20300&quot; value=&quot;Slide 5 - &amp;quot;Projeto de SDs usando CIs Individuais&amp;quot;&quot;/&gt;&lt;property id=&quot;20307&quot; value=&quot;279&quot;/&gt;&lt;/object&gt;&lt;object type=&quot;3&quot; unique_id=&quot;10441&quot;&gt;&lt;property id=&quot;20148&quot; value=&quot;5&quot;/&gt;&lt;property id=&quot;20300&quot; value=&quot;Slide 6 - &amp;quot;Exemplo DLPs&amp;quot;&quot;/&gt;&lt;property id=&quot;20307&quot; value=&quot;275&quot;/&gt;&lt;/object&gt;&lt;object type=&quot;3&quot; unique_id=&quot;10442&quot;&gt;&lt;property id=&quot;20148&quot; value=&quot;5&quot;/&gt;&lt;property id=&quot;20300&quot; value=&quot;Slide 7 - &amp;quot;Exemplo DLPs&amp;quot;&quot;/&gt;&lt;property id=&quot;20307&quot; value=&quot;276&quot;/&gt;&lt;/object&gt;&lt;object type=&quot;3&quot; unique_id=&quot;10443&quot;&gt;&lt;property id=&quot;20148&quot; value=&quot;5&quot;/&gt;&lt;property id=&quot;20300&quot; value=&quot;Slide 8&quot;/&gt;&lt;property id=&quot;20307&quot; value=&quot;277&quot;/&gt;&lt;/object&gt;&lt;object type=&quot;3&quot; unique_id=&quot;10444&quot;&gt;&lt;property id=&quot;20148&quot; value=&quot;5&quot;/&gt;&lt;property id=&quot;20300&quot; value=&quot;Slide 9 - &amp;quot;DLPs – Dispositivos Lógicos Programáveis&amp;quot;&quot;/&gt;&lt;property id=&quot;20307&quot; value=&quot;280&quot;/&gt;&lt;/object&gt;&lt;object type=&quot;3&quot; unique_id=&quot;10445&quot;&gt;&lt;property id=&quot;20148&quot; value=&quot;5&quot;/&gt;&lt;property id=&quot;20300&quot; value=&quot;Slide 10 - &amp;quot;Fluxo de Projeto em DLPs&amp;quot;&quot;/&gt;&lt;property id=&quot;20307&quot; value=&quot;281&quot;/&gt;&lt;/object&gt;&lt;object type=&quot;3&quot; unique_id=&quot;10446&quot;&gt;&lt;property id=&quot;20148&quot; value=&quot;5&quot;/&gt;&lt;property id=&quot;20300&quot; value=&quot;Slide 11 - &amp;quot;Visão Interna FPGA&amp;quot;&quot;/&gt;&lt;property id=&quot;20307&quot; value=&quot;282&quot;/&gt;&lt;/object&gt;&lt;object type=&quot;3&quot; unique_id=&quot;10447&quot;&gt;&lt;property id=&quot;20148&quot; value=&quot;5&quot;/&gt;&lt;property id=&quot;20300&quot; value=&quot;Slide 12 - &amp;quot;FPGA – Field-Programmable Gate Arrays&amp;quot;&quot;/&gt;&lt;property id=&quot;20307&quot; value=&quot;283&quot;/&gt;&lt;/object&gt;&lt;object type=&quot;3&quot; unique_id=&quot;10448&quot;&gt;&lt;property id=&quot;20148&quot; value=&quot;5&quot;/&gt;&lt;property id=&quot;20300&quot; value=&quot;Slide 13&quot;/&gt;&lt;property id=&quot;20307&quot; value=&quot;284&quot;/&gt;&lt;/object&gt;&lt;object type=&quot;3&quot; unique_id=&quot;10449&quot;&gt;&lt;property id=&quot;20148&quot; value=&quot;5&quot;/&gt;&lt;property id=&quot;20300&quot; value=&quot;Slide 14 - &amp;quot;Kits de Desenvolvimento FPGA&amp;quot;&quot;/&gt;&lt;property id=&quot;20307&quot; value=&quot;285&quot;/&gt;&lt;/object&gt;&lt;object type=&quot;3&quot; unique_id=&quot;10450&quot;&gt;&lt;property id=&quot;20148&quot; value=&quot;5&quot;/&gt;&lt;property id=&quot;20300&quot; value=&quot;Slide 15 - &amp;quot;Introdução a VHDL&amp;quot;&quot;/&gt;&lt;property id=&quot;20307&quot; value=&quot;286&quot;/&gt;&lt;/object&gt;&lt;object type=&quot;3&quot; unique_id=&quot;10451&quot;&gt;&lt;property id=&quot;20148&quot; value=&quot;5&quot;/&gt;&lt;property id=&quot;20300&quot; value=&quot;Slide 16 - &amp;quot;Estrutura de uma Descrição em VHDL&amp;quot;&quot;/&gt;&lt;property id=&quot;20307&quot; value=&quot;287&quot;/&gt;&lt;/object&gt;&lt;object type=&quot;3&quot; unique_id=&quot;10452&quot;&gt;&lt;property id=&quot;20148&quot; value=&quot;5&quot;/&gt;&lt;property id=&quot;20300&quot; value=&quot;Slide 17 - &amp;quot;Entity&amp;quot;&quot;/&gt;&lt;property id=&quot;20307&quot; value=&quot;288&quot;/&gt;&lt;/object&gt;&lt;object type=&quot;3&quot; unique_id=&quot;10453&quot;&gt;&lt;property id=&quot;20148&quot; value=&quot;5&quot;/&gt;&lt;property id=&quot;20300&quot; value=&quot;Slide 18 - &amp;quot;Architecture&amp;quot;&quot;/&gt;&lt;property id=&quot;20307&quot; value=&quot;289&quot;/&gt;&lt;/object&gt;&lt;object type=&quot;3&quot; unique_id=&quot;10454&quot;&gt;&lt;property id=&quot;20148&quot; value=&quot;5&quot;/&gt;&lt;property id=&quot;20300&quot; value=&quot;Slide 19 - &amp;quot;Bibliotecas&amp;quot;&quot;/&gt;&lt;property id=&quot;20307&quot; value=&quot;290&quot;/&gt;&lt;/object&gt;&lt;object type=&quot;3&quot; unique_id=&quot;10455&quot;&gt;&lt;property id=&quot;20148&quot; value=&quot;5&quot;/&gt;&lt;property id=&quot;20300&quot; value=&quot;Slide 20 - &amp;quot;Tipos de Dados&amp;quot;&quot;/&gt;&lt;property id=&quot;20307&quot; value=&quot;291&quot;/&gt;&lt;/object&gt;&lt;object type=&quot;3&quot; unique_id=&quot;10456&quot;&gt;&lt;property id=&quot;20148&quot; value=&quot;5&quot;/&gt;&lt;property id=&quot;20300&quot; value=&quot;Slide 21 - &amp;quot;Processos&amp;quot;&quot;/&gt;&lt;property id=&quot;20307&quot; value=&quot;29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ufu_model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ufu_modelo</Template>
  <TotalTime>2491</TotalTime>
  <Words>1085</Words>
  <Application>Microsoft Office PowerPoint</Application>
  <PresentationFormat>Apresentação na tela (4:3)</PresentationFormat>
  <Paragraphs>313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ufu_modelo</vt:lpstr>
      <vt:lpstr>Memórias RAM, ROM, PROM, EEPROM, FLASH</vt:lpstr>
      <vt:lpstr>Na Aula Anterior</vt:lpstr>
      <vt:lpstr>Nesta Aula</vt:lpstr>
      <vt:lpstr>Introdução</vt:lpstr>
      <vt:lpstr>Memórias – Terminologia</vt:lpstr>
      <vt:lpstr>Memórias – Terminologia</vt:lpstr>
      <vt:lpstr>Slide 7</vt:lpstr>
      <vt:lpstr>Memórias – Classificação</vt:lpstr>
      <vt:lpstr>Memórias: Ideia Geral</vt:lpstr>
      <vt:lpstr>ROM – Read Only Memory</vt:lpstr>
      <vt:lpstr>Exemplo: Hardwired ROM</vt:lpstr>
      <vt:lpstr>Exemplo: Hardwired ROM</vt:lpstr>
      <vt:lpstr>ROMs de mais de um bit</vt:lpstr>
      <vt:lpstr>PROM – Programming Read Only Memory</vt:lpstr>
      <vt:lpstr>EPROM – Electronic Programming Read Only Memory</vt:lpstr>
      <vt:lpstr>EEPROM – Eraseble Electronic Programming Read Only Memory</vt:lpstr>
      <vt:lpstr>FLASH</vt:lpstr>
      <vt:lpstr>Slide 18</vt:lpstr>
      <vt:lpstr>Slide 19</vt:lpstr>
      <vt:lpstr>RAM – Random Access Memory</vt:lpstr>
      <vt:lpstr>Slide 21</vt:lpstr>
      <vt:lpstr>SRAM – Static Random Access Memory</vt:lpstr>
      <vt:lpstr>Slide 23</vt:lpstr>
      <vt:lpstr>DRAM – Dynamic Random Access Memory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Pro Lar</vt:lpstr>
      <vt:lpstr>Bibliografia Comentada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Duarte Abdala</dc:creator>
  <cp:lastModifiedBy>Daniel Duarte Abdala</cp:lastModifiedBy>
  <cp:revision>124</cp:revision>
  <dcterms:created xsi:type="dcterms:W3CDTF">2012-07-13T23:11:31Z</dcterms:created>
  <dcterms:modified xsi:type="dcterms:W3CDTF">2013-09-02T15:57:48Z</dcterms:modified>
</cp:coreProperties>
</file>